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61" r:id="rId6"/>
    <p:sldId id="284" r:id="rId7"/>
    <p:sldId id="262" r:id="rId8"/>
    <p:sldId id="263" r:id="rId9"/>
    <p:sldId id="285" r:id="rId10"/>
    <p:sldId id="264" r:id="rId11"/>
    <p:sldId id="265" r:id="rId12"/>
    <p:sldId id="286" r:id="rId13"/>
    <p:sldId id="266" r:id="rId14"/>
    <p:sldId id="287" r:id="rId15"/>
    <p:sldId id="288" r:id="rId16"/>
    <p:sldId id="267" r:id="rId17"/>
    <p:sldId id="289" r:id="rId18"/>
    <p:sldId id="268" r:id="rId19"/>
    <p:sldId id="290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8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8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4E4847A-7189-4853-A120-746C01E6033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D62544-1919-47DB-A476-309B83FE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u="sng" dirty="0" smtClean="0"/>
              <a:t>Chapter Two: </a:t>
            </a:r>
            <a:r>
              <a:rPr lang="en-US" sz="8000" u="sng" dirty="0" smtClean="0"/>
              <a:t>The Road to Independence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(1750-1781)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1703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Currency Act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Currency Act</a:t>
            </a:r>
            <a:r>
              <a:rPr lang="en-US" dirty="0" smtClean="0"/>
              <a:t> forbade colonists from issuing paper money</a:t>
            </a:r>
          </a:p>
          <a:p>
            <a:r>
              <a:rPr lang="en-US" dirty="0" smtClean="0"/>
              <a:t>Collectively, the Sugar Act, Currency Act, and Proclamation of 1763 caused discontent</a:t>
            </a:r>
          </a:p>
          <a:p>
            <a:r>
              <a:rPr lang="en-US" dirty="0" smtClean="0"/>
              <a:t>Acts came during postwar economic depression</a:t>
            </a:r>
          </a:p>
          <a:p>
            <a:r>
              <a:rPr lang="en-US" dirty="0" smtClean="0"/>
              <a:t>Protest was ineffective, though…at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Stamp Act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Stamp Act</a:t>
            </a:r>
            <a:r>
              <a:rPr lang="en-US" dirty="0" smtClean="0"/>
              <a:t> was passed in 1765, one year after the Sugar Act</a:t>
            </a:r>
          </a:p>
          <a:p>
            <a:r>
              <a:rPr lang="en-US" dirty="0" smtClean="0"/>
              <a:t>It was a tax aimed at making money, which made colonists nervous about more </a:t>
            </a:r>
            <a:r>
              <a:rPr lang="en-US" dirty="0" smtClean="0"/>
              <a:t>taxes.  Colonies</a:t>
            </a:r>
            <a:r>
              <a:rPr lang="en-US" dirty="0" smtClean="0"/>
              <a:t>’ tradition of self-taxation was being </a:t>
            </a:r>
            <a:r>
              <a:rPr lang="en-US" dirty="0" smtClean="0"/>
              <a:t>overridden.  It </a:t>
            </a:r>
            <a:r>
              <a:rPr lang="en-US" dirty="0" smtClean="0"/>
              <a:t>applied to all legal documents and </a:t>
            </a:r>
            <a:r>
              <a:rPr lang="en-US" dirty="0" smtClean="0"/>
              <a:t>licenses.  This </a:t>
            </a:r>
            <a:r>
              <a:rPr lang="en-US" dirty="0" smtClean="0"/>
              <a:t>annoyed </a:t>
            </a:r>
            <a:r>
              <a:rPr lang="en-US" dirty="0" smtClean="0"/>
              <a:t>lawyers.  It </a:t>
            </a:r>
            <a:r>
              <a:rPr lang="en-US" dirty="0" smtClean="0"/>
              <a:t>was a tax on goods produced WITHIN the </a:t>
            </a:r>
            <a:r>
              <a:rPr lang="en-US" dirty="0" smtClean="0"/>
              <a:t>colonies.  This </a:t>
            </a:r>
            <a:r>
              <a:rPr lang="en-US" dirty="0" smtClean="0"/>
              <a:t>brought on forceful protest</a:t>
            </a:r>
          </a:p>
          <a:p>
            <a:r>
              <a:rPr lang="en-US" dirty="0" smtClean="0"/>
              <a:t>James Otis wrote a pamphlet: </a:t>
            </a:r>
            <a:r>
              <a:rPr lang="en-US" i="1" dirty="0" smtClean="0"/>
              <a:t>The Rights of the British Colonies Asserted and </a:t>
            </a:r>
            <a:r>
              <a:rPr lang="en-US" i="1" dirty="0" smtClean="0"/>
              <a:t>Proved</a:t>
            </a:r>
            <a:r>
              <a:rPr lang="en-US" b="1" i="1" dirty="0" smtClean="0"/>
              <a:t>.  </a:t>
            </a:r>
            <a:r>
              <a:rPr lang="en-US" dirty="0" smtClean="0"/>
              <a:t>The </a:t>
            </a:r>
            <a:r>
              <a:rPr lang="en-US" dirty="0" smtClean="0"/>
              <a:t>bestseller cried “No taxation without </a:t>
            </a:r>
            <a:r>
              <a:rPr lang="en-US" dirty="0" smtClean="0"/>
              <a:t>representation.”  Because </a:t>
            </a:r>
            <a:r>
              <a:rPr lang="en-US" dirty="0" smtClean="0"/>
              <a:t>the colonies didn’t elect members to Parliament, they were not obliged to pay </a:t>
            </a:r>
            <a:r>
              <a:rPr lang="en-US" dirty="0" smtClean="0"/>
              <a:t>taxes.  Didn’t </a:t>
            </a:r>
            <a:r>
              <a:rPr lang="en-US" dirty="0" smtClean="0"/>
              <a:t>argue for secession, just either representation in Parliament or more self-governance in the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James Otis</a:t>
            </a:r>
            <a:endParaRPr lang="en-US" u="sng" dirty="0"/>
          </a:p>
        </p:txBody>
      </p:sp>
      <p:pic>
        <p:nvPicPr>
          <p:cNvPr id="3074" name="Picture 2" descr="http://media-cache-ec0.pinimg.com/736x/98/2f/3d/982f3d5757e2cad4abfb87ddcc73323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232025"/>
            <a:ext cx="38290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9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British Rebuttal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Brits said the colonists were already represented</a:t>
            </a:r>
          </a:p>
          <a:p>
            <a:r>
              <a:rPr lang="en-US" dirty="0" smtClean="0"/>
              <a:t>Believed in </a:t>
            </a:r>
            <a:r>
              <a:rPr lang="en-US" b="1" dirty="0" smtClean="0"/>
              <a:t>virtual representation</a:t>
            </a:r>
            <a:r>
              <a:rPr lang="en-US" dirty="0" smtClean="0"/>
              <a:t>, which says that members of Parliament definitionally represent all British subjects, regardless of who elected </a:t>
            </a:r>
            <a:r>
              <a:rPr lang="en-US" dirty="0" smtClean="0"/>
              <a:t>them.  Colonists </a:t>
            </a:r>
            <a:r>
              <a:rPr lang="en-US" dirty="0" smtClean="0"/>
              <a:t>wanted the right to determine their own taxes</a:t>
            </a:r>
          </a:p>
          <a:p>
            <a:r>
              <a:rPr lang="en-US" dirty="0" smtClean="0"/>
              <a:t>Opponents of Stamp Act </a:t>
            </a:r>
            <a:r>
              <a:rPr lang="en-US" dirty="0" smtClean="0"/>
              <a:t>united.  In </a:t>
            </a:r>
            <a:r>
              <a:rPr lang="en-US" dirty="0" smtClean="0"/>
              <a:t>Virginia, Patrick Henry wrote the Virginia Stamp Act </a:t>
            </a:r>
            <a:r>
              <a:rPr lang="en-US" dirty="0" smtClean="0"/>
              <a:t>Resolves.  Protested </a:t>
            </a:r>
            <a:r>
              <a:rPr lang="en-US" dirty="0" smtClean="0"/>
              <a:t>tax, asserted right to </a:t>
            </a:r>
            <a:r>
              <a:rPr lang="en-US" dirty="0" smtClean="0"/>
              <a:t>self-govern.  In </a:t>
            </a:r>
            <a:r>
              <a:rPr lang="en-US" dirty="0" smtClean="0"/>
              <a:t>Boston, mobs nearly destroyed the governor’s </a:t>
            </a:r>
            <a:r>
              <a:rPr lang="en-US" dirty="0" smtClean="0"/>
              <a:t>mansion.  Protest </a:t>
            </a:r>
            <a:r>
              <a:rPr lang="en-US" dirty="0" smtClean="0"/>
              <a:t>groups called themselves the </a:t>
            </a:r>
            <a:r>
              <a:rPr lang="en-US" b="1" dirty="0" smtClean="0"/>
              <a:t>Son’s of Liberty</a:t>
            </a:r>
          </a:p>
          <a:p>
            <a:r>
              <a:rPr lang="en-US" dirty="0" smtClean="0"/>
              <a:t>British duty collectors were too scared to perform jobs, and so in 1766, Parliament repealed the Stamp Act</a:t>
            </a:r>
          </a:p>
          <a:p>
            <a:r>
              <a:rPr lang="en-US" dirty="0" smtClean="0"/>
              <a:t>King George III replaced Prime Minister Grenville (colonists hated) with Lord Rockingham (opposed Stamp Act)</a:t>
            </a:r>
          </a:p>
          <a:p>
            <a:r>
              <a:rPr lang="en-US" dirty="0" smtClean="0"/>
              <a:t>Rockingham oversaw the repeal, but linked it to </a:t>
            </a:r>
            <a:r>
              <a:rPr lang="en-US" b="1" dirty="0" smtClean="0"/>
              <a:t>Declaratory </a:t>
            </a:r>
            <a:r>
              <a:rPr lang="en-US" b="1" dirty="0" smtClean="0"/>
              <a:t>Act.  </a:t>
            </a:r>
            <a:r>
              <a:rPr lang="en-US" dirty="0" smtClean="0"/>
              <a:t>Asserted </a:t>
            </a:r>
            <a:r>
              <a:rPr lang="en-US" dirty="0" smtClean="0"/>
              <a:t>British right to tax and legislate in all colonies no matter </a:t>
            </a:r>
            <a:r>
              <a:rPr lang="en-US" dirty="0" smtClean="0"/>
              <a:t>what.  Colonists </a:t>
            </a:r>
            <a:r>
              <a:rPr lang="en-US" dirty="0" smtClean="0"/>
              <a:t>beat Stamp Act, but didn’t take power away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Patrick Henry</a:t>
            </a:r>
            <a:endParaRPr lang="en-US" u="sng" dirty="0"/>
          </a:p>
        </p:txBody>
      </p:sp>
      <p:pic>
        <p:nvPicPr>
          <p:cNvPr id="4098" name="Picture 2" descr="https://conservativeamericanvet.files.wordpress.com/2010/07/patrick-henry.jpg?w=6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6" y="1732271"/>
            <a:ext cx="4790364" cy="47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0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Lord Rockingham</a:t>
            </a:r>
            <a:endParaRPr lang="en-US" u="sng" dirty="0"/>
          </a:p>
        </p:txBody>
      </p:sp>
      <p:pic>
        <p:nvPicPr>
          <p:cNvPr id="5122" name="Picture 2" descr="http://upload.wikimedia.org/wikipedia/commons/thumb/b/b4/2nd_Marquess_of_Rockingham.jpg/220px-2nd_Marquess_of_Rockingh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24" y="1710567"/>
            <a:ext cx="3903260" cy="48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8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Rockingham lasted as PM for two years.  Replaced by William Pitt, who became ill, so he left it up to minister of the exchequer Charles Townshend.</a:t>
            </a:r>
          </a:p>
          <a:p>
            <a:r>
              <a:rPr lang="en-US" dirty="0" smtClean="0"/>
              <a:t>Townshend wrote </a:t>
            </a:r>
            <a:r>
              <a:rPr lang="en-US" b="1" dirty="0" smtClean="0"/>
              <a:t>Townshend </a:t>
            </a:r>
            <a:r>
              <a:rPr lang="en-US" b="1" dirty="0" smtClean="0"/>
              <a:t>Acts.  </a:t>
            </a:r>
            <a:r>
              <a:rPr lang="en-US" dirty="0" smtClean="0"/>
              <a:t>Taxed </a:t>
            </a:r>
            <a:r>
              <a:rPr lang="en-US" dirty="0" smtClean="0"/>
              <a:t>goods directly imported from </a:t>
            </a:r>
            <a:r>
              <a:rPr lang="en-US" dirty="0" smtClean="0"/>
              <a:t>Britain.  First </a:t>
            </a:r>
            <a:r>
              <a:rPr lang="en-US" dirty="0" smtClean="0"/>
              <a:t>such tax on </a:t>
            </a:r>
            <a:r>
              <a:rPr lang="en-US" dirty="0" smtClean="0"/>
              <a:t>imports.  Mercantilism </a:t>
            </a:r>
            <a:r>
              <a:rPr lang="en-US" dirty="0" smtClean="0"/>
              <a:t>approved on imports from other European nations…but not from </a:t>
            </a:r>
            <a:r>
              <a:rPr lang="en-US" dirty="0" smtClean="0"/>
              <a:t>Britain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of the tax was sent aside for payment of tax collectors, so colonial assemblies couldn’t withhold government officials’ wages to get their </a:t>
            </a:r>
            <a:r>
              <a:rPr lang="en-US" dirty="0" smtClean="0"/>
              <a:t>way</a:t>
            </a:r>
          </a:p>
          <a:p>
            <a:r>
              <a:rPr lang="en-US" dirty="0" smtClean="0"/>
              <a:t>Created </a:t>
            </a:r>
            <a:r>
              <a:rPr lang="en-US" dirty="0" smtClean="0"/>
              <a:t>more vice-admiralty courts and no government offices to enforce Crown’s </a:t>
            </a:r>
            <a:r>
              <a:rPr lang="en-US" dirty="0" smtClean="0"/>
              <a:t>will.  Suspended </a:t>
            </a:r>
            <a:r>
              <a:rPr lang="en-US" dirty="0" smtClean="0"/>
              <a:t>New York legislature, since it refused to supply British </a:t>
            </a:r>
            <a:r>
              <a:rPr lang="en-US" dirty="0" smtClean="0"/>
              <a:t>troops</a:t>
            </a:r>
          </a:p>
          <a:p>
            <a:r>
              <a:rPr lang="en-US" dirty="0" smtClean="0"/>
              <a:t>Instituted </a:t>
            </a:r>
            <a:r>
              <a:rPr lang="en-US" dirty="0" smtClean="0"/>
              <a:t>writs of assistance (licenses that gave British power to search any place they suspected of hiding smuggled goods)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Charles Townshend</a:t>
            </a:r>
            <a:endParaRPr lang="en-US" u="sng" dirty="0"/>
          </a:p>
        </p:txBody>
      </p:sp>
      <p:pic>
        <p:nvPicPr>
          <p:cNvPr id="6146" name="Picture 2" descr="https://norfolksamericanconnections.files.wordpress.com/2012/05/charles-townshe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1" y="1719504"/>
            <a:ext cx="3703159" cy="44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Colonists strike back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Massachusetts Assembly sends </a:t>
            </a:r>
            <a:r>
              <a:rPr lang="en-US" b="1" dirty="0" smtClean="0"/>
              <a:t>Massachusetts Circular Letter,</a:t>
            </a:r>
            <a:r>
              <a:rPr lang="en-US" dirty="0"/>
              <a:t> </a:t>
            </a:r>
            <a:r>
              <a:rPr lang="en-US" dirty="0" smtClean="0"/>
              <a:t>written by Samuel Adams in 1768, to all assemblies so they can protest in unison</a:t>
            </a:r>
          </a:p>
          <a:p>
            <a:r>
              <a:rPr lang="en-US" dirty="0" smtClean="0"/>
              <a:t>British ordered assemblies not to discuss Massachusetts letter…so they all talked about </a:t>
            </a:r>
            <a:r>
              <a:rPr lang="en-US" dirty="0" smtClean="0"/>
              <a:t>it.  Governors </a:t>
            </a:r>
            <a:r>
              <a:rPr lang="en-US" dirty="0" smtClean="0"/>
              <a:t>of colonies with legislatures that discussed the letter had to dissolve the legislatures, which made colonists more angry</a:t>
            </a:r>
          </a:p>
          <a:p>
            <a:r>
              <a:rPr lang="en-US" dirty="0" smtClean="0"/>
              <a:t>Colonists protested, this time with “commoners” plus wealthy </a:t>
            </a:r>
            <a:r>
              <a:rPr lang="en-US" dirty="0" smtClean="0"/>
              <a:t>citizens.  Boycotts </a:t>
            </a:r>
            <a:r>
              <a:rPr lang="en-US" dirty="0" smtClean="0"/>
              <a:t>were successful, since British merchants were affected, and so joined </a:t>
            </a:r>
            <a:r>
              <a:rPr lang="en-US" dirty="0" smtClean="0"/>
              <a:t>in.  Colonial </a:t>
            </a:r>
            <a:r>
              <a:rPr lang="en-US" dirty="0" smtClean="0"/>
              <a:t>women produced “American”/New England goods to replace British imports</a:t>
            </a:r>
          </a:p>
          <a:p>
            <a:r>
              <a:rPr lang="en-US" dirty="0" smtClean="0"/>
              <a:t>After two years, Parliament repealed most Townshend duties, though not the other parts of the 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Samuel Adams</a:t>
            </a:r>
            <a:endParaRPr lang="en-US" u="sng" dirty="0"/>
          </a:p>
        </p:txBody>
      </p:sp>
      <p:pic>
        <p:nvPicPr>
          <p:cNvPr id="7170" name="Picture 2" descr="http://www.thefederalistpapers.org/wp-content/uploads/2012/10/Sam_Adam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96" y="2120900"/>
            <a:ext cx="4852557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6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Albany Plan of Union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972396" cy="3977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1754, representatives from seven colonies met in Albany, New York</a:t>
            </a:r>
          </a:p>
          <a:p>
            <a:r>
              <a:rPr lang="en-US" dirty="0" smtClean="0"/>
              <a:t>Benjamin Franklin proposed the </a:t>
            </a:r>
            <a:r>
              <a:rPr lang="en-US" b="1" dirty="0" smtClean="0"/>
              <a:t>Albany Plan of </a:t>
            </a:r>
            <a:r>
              <a:rPr lang="en-US" b="1" dirty="0" smtClean="0"/>
              <a:t>Union</a:t>
            </a:r>
            <a:r>
              <a:rPr lang="en-US" dirty="0" smtClean="0"/>
              <a:t>.  </a:t>
            </a:r>
            <a:r>
              <a:rPr lang="en-US" dirty="0" smtClean="0"/>
              <a:t>Provided </a:t>
            </a:r>
            <a:r>
              <a:rPr lang="en-US" dirty="0" smtClean="0"/>
              <a:t>for </a:t>
            </a:r>
            <a:r>
              <a:rPr lang="en-US" dirty="0" smtClean="0"/>
              <a:t>inter-colonial government.  System </a:t>
            </a:r>
            <a:r>
              <a:rPr lang="en-US" dirty="0" smtClean="0"/>
              <a:t>for collecting taxes for colonial defense</a:t>
            </a:r>
          </a:p>
          <a:p>
            <a:r>
              <a:rPr lang="en-US" dirty="0" smtClean="0"/>
              <a:t>Franklin also tried to negotiate with Iroquois Natives</a:t>
            </a:r>
          </a:p>
          <a:p>
            <a:r>
              <a:rPr lang="en-US" dirty="0" smtClean="0"/>
              <a:t>Failed to get approval from even one </a:t>
            </a:r>
            <a:r>
              <a:rPr lang="en-US" dirty="0" smtClean="0"/>
              <a:t>colony.  Colonists </a:t>
            </a:r>
            <a:r>
              <a:rPr lang="en-US" dirty="0" smtClean="0"/>
              <a:t>didn’t want to give up right to tax </a:t>
            </a:r>
            <a:r>
              <a:rPr lang="en-US" dirty="0" smtClean="0"/>
              <a:t>themselves.  Didn’t </a:t>
            </a:r>
            <a:r>
              <a:rPr lang="en-US" dirty="0" smtClean="0"/>
              <a:t>want to have a centralized government</a:t>
            </a:r>
          </a:p>
          <a:p>
            <a:r>
              <a:rPr lang="en-US" dirty="0" smtClean="0"/>
              <a:t>Angry Franklin drew the “Join or Die” political cartoon</a:t>
            </a:r>
            <a:endParaRPr lang="en-US" dirty="0"/>
          </a:p>
        </p:txBody>
      </p:sp>
      <p:pic>
        <p:nvPicPr>
          <p:cNvPr id="1026" name="Picture 2" descr="http://upload.wikimedia.org/wikipedia/commons/thumb/9/9c/Benjamin_Franklin_-_Join_or_Die.jpg/1280px-Benjamin_Franklin_-_Join_or_D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4" y="2194560"/>
            <a:ext cx="4457821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Non-Consumption &amp; Non-Importation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police departments in colonial America</a:t>
            </a:r>
          </a:p>
          <a:p>
            <a:r>
              <a:rPr lang="en-US" dirty="0" smtClean="0"/>
              <a:t>If a man beats his wife, neighbors threaten him to stop</a:t>
            </a:r>
          </a:p>
          <a:p>
            <a:r>
              <a:rPr lang="en-US" dirty="0" smtClean="0"/>
              <a:t>Patriot leaders used this when protesting Townshend duties</a:t>
            </a:r>
          </a:p>
          <a:p>
            <a:r>
              <a:rPr lang="en-US" dirty="0" smtClean="0"/>
              <a:t>Colonists had to rely on </a:t>
            </a:r>
            <a:r>
              <a:rPr lang="en-US" b="1" dirty="0" smtClean="0"/>
              <a:t>non-consumption</a:t>
            </a:r>
            <a:r>
              <a:rPr lang="en-US" dirty="0" smtClean="0"/>
              <a:t> and </a:t>
            </a:r>
            <a:r>
              <a:rPr lang="en-US" b="1" dirty="0" smtClean="0"/>
              <a:t>non-importation</a:t>
            </a:r>
            <a:r>
              <a:rPr lang="en-US" dirty="0" smtClean="0"/>
              <a:t> (boycotting) British goods</a:t>
            </a:r>
          </a:p>
          <a:p>
            <a:r>
              <a:rPr lang="en-US" dirty="0" smtClean="0"/>
              <a:t>It’s only effective if everyone does it</a:t>
            </a:r>
          </a:p>
          <a:p>
            <a:r>
              <a:rPr lang="en-US" dirty="0" smtClean="0"/>
              <a:t>New England newspapers printed pleas to women, who generally managed the family budget, not to buy British linen and tea, and publicly exposed importers</a:t>
            </a:r>
          </a:p>
          <a:p>
            <a:r>
              <a:rPr lang="en-US" dirty="0" smtClean="0"/>
              <a:t>If that didn’t work, they tarred-and-feathered importers, bullying them into stopping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Quartering Act of 1765 and the Boston Massacre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Quartering Act of 1765 stationed many troops in America, made colonists feed and house </a:t>
            </a:r>
            <a:r>
              <a:rPr lang="en-US" dirty="0" smtClean="0"/>
              <a:t>them.  Soldiers </a:t>
            </a:r>
            <a:r>
              <a:rPr lang="en-US" dirty="0" smtClean="0"/>
              <a:t>remained, especially in </a:t>
            </a:r>
            <a:r>
              <a:rPr lang="en-US" dirty="0" smtClean="0"/>
              <a:t>Boston.  Soldiers </a:t>
            </a:r>
            <a:r>
              <a:rPr lang="en-US" dirty="0" smtClean="0"/>
              <a:t>sought off-hours employed, competed with colonists for jobs</a:t>
            </a:r>
          </a:p>
          <a:p>
            <a:r>
              <a:rPr lang="en-US" dirty="0" smtClean="0"/>
              <a:t>On 3/5/1770, a mob hit soldiers with rock-filled </a:t>
            </a:r>
            <a:r>
              <a:rPr lang="en-US" dirty="0" smtClean="0"/>
              <a:t>snowballs.  Soldiers </a:t>
            </a:r>
            <a:r>
              <a:rPr lang="en-US" dirty="0" smtClean="0"/>
              <a:t>fired on the crowd, killing </a:t>
            </a:r>
            <a:r>
              <a:rPr lang="en-US" dirty="0" smtClean="0"/>
              <a:t>five.  Rebels </a:t>
            </a:r>
            <a:r>
              <a:rPr lang="en-US" dirty="0" smtClean="0"/>
              <a:t>called it the </a:t>
            </a:r>
            <a:r>
              <a:rPr lang="en-US" b="1" dirty="0" smtClean="0"/>
              <a:t>Boston </a:t>
            </a:r>
            <a:r>
              <a:rPr lang="en-US" b="1" dirty="0" smtClean="0"/>
              <a:t>Massacre</a:t>
            </a:r>
            <a:r>
              <a:rPr lang="en-US" dirty="0" smtClean="0"/>
              <a:t>.  </a:t>
            </a:r>
            <a:r>
              <a:rPr lang="en-US" dirty="0" smtClean="0"/>
              <a:t>Propaganda </a:t>
            </a:r>
            <a:r>
              <a:rPr lang="en-US" dirty="0" smtClean="0"/>
              <a:t>campaign followed, saying they were shooting innocents only</a:t>
            </a:r>
          </a:p>
          <a:p>
            <a:r>
              <a:rPr lang="en-US" dirty="0" smtClean="0"/>
              <a:t>John Adams defended the soldiers, establishing tradition of giving accused fair trials</a:t>
            </a:r>
            <a:endParaRPr lang="en-US" dirty="0"/>
          </a:p>
        </p:txBody>
      </p:sp>
      <p:pic>
        <p:nvPicPr>
          <p:cNvPr id="3074" name="Picture 2" descr="http://www-tc.pbs.org/wgbh/aia/part2/images/2cris2378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400102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Calm before the storm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10271442" cy="397764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From 1770 to 1772, nothing </a:t>
            </a:r>
            <a:r>
              <a:rPr lang="en-US" sz="3000" dirty="0" smtClean="0"/>
              <a:t>major.  In </a:t>
            </a:r>
            <a:r>
              <a:rPr lang="en-US" sz="3000" dirty="0" smtClean="0"/>
              <a:t>1772, British used part of Townshend Acts that let colonial overseers be paid from customs revenues (not by colonial legislatures)</a:t>
            </a:r>
          </a:p>
          <a:p>
            <a:r>
              <a:rPr lang="en-US" sz="3000" dirty="0" smtClean="0"/>
              <a:t>Colonists set up many </a:t>
            </a:r>
            <a:r>
              <a:rPr lang="en-US" sz="3000" b="1" dirty="0" smtClean="0"/>
              <a:t>Committees of Correspondence </a:t>
            </a:r>
            <a:r>
              <a:rPr lang="en-US" sz="3000" dirty="0" smtClean="0"/>
              <a:t>to inform each other and convince citizens to take </a:t>
            </a:r>
            <a:r>
              <a:rPr lang="en-US" sz="3000" dirty="0" smtClean="0"/>
              <a:t>note</a:t>
            </a:r>
          </a:p>
          <a:p>
            <a:r>
              <a:rPr lang="en-US" sz="3000" dirty="0"/>
              <a:t>British gave East India Tea Company a monopoly on tea trade in colonies, and part of new duties to be collected on colonial tea sales</a:t>
            </a:r>
          </a:p>
          <a:p>
            <a:r>
              <a:rPr lang="en-US" sz="3000" dirty="0"/>
              <a:t>Colonists got cheaper tea, but hated that they were getting new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Boston Tea Party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206" y="2194560"/>
            <a:ext cx="5973898" cy="3977640"/>
          </a:xfrm>
        </p:spPr>
        <p:txBody>
          <a:bodyPr/>
          <a:lstStyle/>
          <a:p>
            <a:r>
              <a:rPr lang="en-US" dirty="0" smtClean="0"/>
              <a:t>In Boston, colonists didn’t let ships unload cargo, and the governor didn’t let them leave the harbor</a:t>
            </a:r>
          </a:p>
          <a:p>
            <a:r>
              <a:rPr lang="en-US" dirty="0" smtClean="0"/>
              <a:t>On 12/16/1773, Sons of Liberty disguised themselves as Native </a:t>
            </a:r>
            <a:r>
              <a:rPr lang="en-US" dirty="0" smtClean="0"/>
              <a:t>Mohawks.  Boarded </a:t>
            </a:r>
            <a:r>
              <a:rPr lang="en-US" dirty="0" smtClean="0"/>
              <a:t>a ship, dumped its tea into the Boston Harbor</a:t>
            </a:r>
          </a:p>
          <a:p>
            <a:r>
              <a:rPr lang="en-US" dirty="0" smtClean="0"/>
              <a:t>Took them three hours to throw away all the </a:t>
            </a:r>
            <a:r>
              <a:rPr lang="en-US" dirty="0" smtClean="0"/>
              <a:t>tea.  Called </a:t>
            </a:r>
            <a:r>
              <a:rPr lang="en-US" dirty="0" smtClean="0"/>
              <a:t>the </a:t>
            </a:r>
            <a:r>
              <a:rPr lang="en-US" b="1" dirty="0" smtClean="0"/>
              <a:t>Boston Tea Party</a:t>
            </a:r>
            <a:endParaRPr lang="en-US" dirty="0"/>
          </a:p>
        </p:txBody>
      </p:sp>
      <p:pic>
        <p:nvPicPr>
          <p:cNvPr id="4100" name="Picture 4" descr="http://www.earlyamerica.com/review/2005_winter_spring/images/teaparty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06" y="2373312"/>
            <a:ext cx="38274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Intolerable Acts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respond to Boston Tea Party by passing </a:t>
            </a:r>
            <a:r>
              <a:rPr lang="en-US" b="1" dirty="0" smtClean="0"/>
              <a:t>Coercive Acts/Intolerable Acts</a:t>
            </a:r>
            <a:endParaRPr lang="en-US" dirty="0" smtClean="0"/>
          </a:p>
          <a:p>
            <a:r>
              <a:rPr lang="en-US" dirty="0" smtClean="0"/>
              <a:t>Closed Boston Harbor to all trade but food/firewood until the tea was paid for</a:t>
            </a:r>
          </a:p>
          <a:p>
            <a:r>
              <a:rPr lang="en-US" dirty="0" smtClean="0"/>
              <a:t>More British control of Massachusetts</a:t>
            </a:r>
          </a:p>
          <a:p>
            <a:r>
              <a:rPr lang="en-US" dirty="0" smtClean="0"/>
              <a:t>New Quartering Act put British soldiers in civilian homes</a:t>
            </a:r>
          </a:p>
          <a:p>
            <a:r>
              <a:rPr lang="en-US" dirty="0"/>
              <a:t>Also passed </a:t>
            </a:r>
            <a:r>
              <a:rPr lang="en-US" b="1" dirty="0"/>
              <a:t>Quebec Act</a:t>
            </a:r>
            <a:r>
              <a:rPr lang="en-US" dirty="0"/>
              <a:t>, which granted more liberty to Catholics and extended boundaries of Quebec Territory, blocking American western expansion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First Continental Congress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colonies but Georgia send delegates to </a:t>
            </a:r>
            <a:r>
              <a:rPr lang="en-US" b="1" dirty="0" smtClean="0"/>
              <a:t>First Continental Congress</a:t>
            </a:r>
            <a:r>
              <a:rPr lang="en-US" dirty="0" smtClean="0"/>
              <a:t> in late 1774</a:t>
            </a:r>
          </a:p>
          <a:p>
            <a:r>
              <a:rPr lang="en-US" dirty="0" smtClean="0"/>
              <a:t>Pennsylvania has conservatives like Joseph Galloway; Virginia has radicals like Richard Henry Lee and </a:t>
            </a:r>
            <a:r>
              <a:rPr lang="en-US" b="1" dirty="0" smtClean="0"/>
              <a:t>Patrick Henry</a:t>
            </a:r>
            <a:r>
              <a:rPr lang="en-US" dirty="0" smtClean="0"/>
              <a:t> (remember him?)</a:t>
            </a:r>
          </a:p>
          <a:p>
            <a:r>
              <a:rPr lang="en-US" dirty="0" smtClean="0"/>
              <a:t>Wanted to list American grievances, develop strategies, get a uniform colonial position on relationship of colonies to </a:t>
            </a:r>
            <a:r>
              <a:rPr lang="en-US" dirty="0" smtClean="0"/>
              <a:t>Crown.  Congress </a:t>
            </a:r>
            <a:r>
              <a:rPr lang="en-US" dirty="0" smtClean="0"/>
              <a:t>came up with list of laws they wanted repealed and agreed to boycott British goods ‘till that time</a:t>
            </a:r>
          </a:p>
          <a:p>
            <a:r>
              <a:rPr lang="en-US" dirty="0" smtClean="0"/>
              <a:t>Delegates formed a </a:t>
            </a:r>
            <a:r>
              <a:rPr lang="en-US" b="1" dirty="0" smtClean="0"/>
              <a:t>Continental Association</a:t>
            </a:r>
            <a:r>
              <a:rPr lang="en-US" dirty="0" smtClean="0"/>
              <a:t> so towns could have committees overseeing the boycott; in time, the committees became the town governments</a:t>
            </a:r>
          </a:p>
          <a:p>
            <a:r>
              <a:rPr lang="en-US" dirty="0" smtClean="0"/>
              <a:t>Congress agreed that Parliament can interfere in some places, but not anything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Lexington/Concord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093976"/>
            <a:ext cx="10058400" cy="3977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winter of 1774 to spring of 1775, committees of observations expand powers</a:t>
            </a:r>
          </a:p>
          <a:p>
            <a:r>
              <a:rPr lang="en-US" dirty="0" smtClean="0"/>
              <a:t>They rebel against British overseers, collecting their own taxes, disrupting court sessions, organizing militias, stockpiling weapons</a:t>
            </a:r>
          </a:p>
          <a:p>
            <a:r>
              <a:rPr lang="en-US" dirty="0" smtClean="0"/>
              <a:t>British thought arresting ringleaders would stop it, so sent troops to take weapons in Concord, Massachusetts in April of 1775</a:t>
            </a:r>
          </a:p>
          <a:p>
            <a:r>
              <a:rPr lang="en-US" dirty="0" smtClean="0"/>
              <a:t>Troops had to first pass through Lexington, where colonial </a:t>
            </a:r>
            <a:r>
              <a:rPr lang="en-US" b="1" dirty="0" smtClean="0"/>
              <a:t>“minutemen” </a:t>
            </a:r>
            <a:r>
              <a:rPr lang="en-US" dirty="0" smtClean="0"/>
              <a:t>(ready to fight at a minute’s notice) waited</a:t>
            </a:r>
          </a:p>
          <a:p>
            <a:r>
              <a:rPr lang="en-US" dirty="0" smtClean="0"/>
              <a:t>Shots were fired and returned (later called the “shot heard ‘round the world”)</a:t>
            </a:r>
          </a:p>
          <a:p>
            <a:r>
              <a:rPr lang="en-US" dirty="0" smtClean="0"/>
              <a:t>When </a:t>
            </a:r>
            <a:r>
              <a:rPr lang="en-US" b="1" dirty="0" smtClean="0"/>
              <a:t>Battle of Lexington</a:t>
            </a:r>
            <a:r>
              <a:rPr lang="en-US" dirty="0" smtClean="0"/>
              <a:t> was over, eight minutemen were dead</a:t>
            </a:r>
          </a:p>
          <a:p>
            <a:r>
              <a:rPr lang="en-US" dirty="0" smtClean="0"/>
              <a:t>British proceeded to </a:t>
            </a:r>
            <a:r>
              <a:rPr lang="en-US" b="1" dirty="0" smtClean="0"/>
              <a:t>Battle of Concord</a:t>
            </a:r>
            <a:r>
              <a:rPr lang="en-US" dirty="0" smtClean="0"/>
              <a:t>, where they fought more Massachusetts minutemen</a:t>
            </a:r>
          </a:p>
          <a:p>
            <a:r>
              <a:rPr lang="en-US" dirty="0" smtClean="0"/>
              <a:t>These minutemen fought the British </a:t>
            </a:r>
            <a:r>
              <a:rPr lang="en-US" b="1" dirty="0" smtClean="0"/>
              <a:t>“redcoats”</a:t>
            </a:r>
            <a:r>
              <a:rPr lang="en-US" dirty="0" smtClean="0"/>
              <a:t> and forced them to retreat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America rises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remained loyal to the Crown, the </a:t>
            </a:r>
            <a:r>
              <a:rPr lang="en-US" b="1" dirty="0" smtClean="0"/>
              <a:t>Loyalists</a:t>
            </a:r>
            <a:r>
              <a:rPr lang="en-US" dirty="0" smtClean="0"/>
              <a:t>, like government officials, Anglicans, merchants who needed English trade, and religious/ethnic minorities who feared persecution from rebels</a:t>
            </a:r>
          </a:p>
          <a:p>
            <a:r>
              <a:rPr lang="en-US" dirty="0" smtClean="0"/>
              <a:t>Many slaves thought British would tried them </a:t>
            </a:r>
            <a:r>
              <a:rPr lang="en-US" dirty="0" smtClean="0"/>
              <a:t>better.  Royal </a:t>
            </a:r>
            <a:r>
              <a:rPr lang="en-US" dirty="0" smtClean="0"/>
              <a:t>governor of Virginia offered slaves freedom if they joined British army</a:t>
            </a:r>
          </a:p>
          <a:p>
            <a:r>
              <a:rPr lang="en-US" dirty="0" smtClean="0"/>
              <a:t>Pre-Revolutionary War saw slave insurrections, so South was less enthusiastic about rebellion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Rebels, or the </a:t>
            </a:r>
            <a:r>
              <a:rPr lang="en-US" b="1" dirty="0" smtClean="0"/>
              <a:t>patriots</a:t>
            </a:r>
            <a:r>
              <a:rPr lang="en-US" dirty="0" smtClean="0"/>
              <a:t>, were white Protestant property holders, and urban artists, especially in New </a:t>
            </a:r>
            <a:r>
              <a:rPr lang="en-US" dirty="0" smtClean="0"/>
              <a:t>England.  In </a:t>
            </a:r>
            <a:r>
              <a:rPr lang="en-US" dirty="0" smtClean="0"/>
              <a:t>New England, Puritans had antagonized the Anglicans</a:t>
            </a:r>
          </a:p>
          <a:p>
            <a:r>
              <a:rPr lang="en-US" dirty="0" smtClean="0"/>
              <a:t>Most of the population wanted it all to blow </a:t>
            </a:r>
            <a:r>
              <a:rPr lang="en-US" dirty="0" smtClean="0"/>
              <a:t>over.  Quakers </a:t>
            </a:r>
            <a:r>
              <a:rPr lang="en-US" dirty="0" smtClean="0"/>
              <a:t>of Pennsylvania, for example, were pacifists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Second Continental Congress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Weeks after Lexington and Concord, </a:t>
            </a:r>
            <a:r>
              <a:rPr lang="en-US" b="1" dirty="0" smtClean="0"/>
              <a:t>Second Continental Congress </a:t>
            </a:r>
            <a:r>
              <a:rPr lang="en-US" dirty="0" smtClean="0"/>
              <a:t> gathers</a:t>
            </a:r>
          </a:p>
          <a:p>
            <a:r>
              <a:rPr lang="en-US" dirty="0" smtClean="0"/>
              <a:t>They establish a </a:t>
            </a:r>
            <a:r>
              <a:rPr lang="en-US" b="1" dirty="0" smtClean="0"/>
              <a:t>Continental Army</a:t>
            </a:r>
            <a:r>
              <a:rPr lang="en-US" dirty="0" smtClean="0"/>
              <a:t>, print money, and create government offices to supervise policy</a:t>
            </a:r>
          </a:p>
          <a:p>
            <a:r>
              <a:rPr lang="en-US" dirty="0" smtClean="0"/>
              <a:t>Congress chose </a:t>
            </a:r>
            <a:r>
              <a:rPr lang="en-US" b="1" dirty="0" smtClean="0"/>
              <a:t>George Washington</a:t>
            </a:r>
            <a:r>
              <a:rPr lang="en-US" dirty="0" smtClean="0"/>
              <a:t> to lead the </a:t>
            </a:r>
            <a:r>
              <a:rPr lang="en-US" dirty="0" smtClean="0"/>
              <a:t>army.  Well-liked</a:t>
            </a:r>
            <a:r>
              <a:rPr lang="en-US" dirty="0" smtClean="0"/>
              <a:t>, </a:t>
            </a:r>
            <a:r>
              <a:rPr lang="en-US" dirty="0" smtClean="0"/>
              <a:t>Southerner.  Very </a:t>
            </a:r>
            <a:r>
              <a:rPr lang="en-US" dirty="0" smtClean="0"/>
              <a:t>tall man (John Adams: “Washington was always selected to lead…because he was always the tallest man in the room”)</a:t>
            </a:r>
            <a:endParaRPr lang="en-US" dirty="0"/>
          </a:p>
        </p:txBody>
      </p:sp>
      <p:pic>
        <p:nvPicPr>
          <p:cNvPr id="6146" name="Picture 2" descr="http://upload.wikimedia.org/wikipedia/commons/f/f4/Rembrandt_Peale_-_George_Washington_(Porthole_type)_-_Google_Art_Projec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51" y="2193925"/>
            <a:ext cx="315623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Olive Branch Petition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6040636" cy="3977640"/>
          </a:xfrm>
        </p:spPr>
        <p:txBody>
          <a:bodyPr/>
          <a:lstStyle/>
          <a:p>
            <a:r>
              <a:rPr lang="en-US" dirty="0" smtClean="0"/>
              <a:t>John Dickinson pushed for reconciliation using </a:t>
            </a:r>
            <a:r>
              <a:rPr lang="en-US" b="1" dirty="0" smtClean="0"/>
              <a:t>Olive Branch Petition</a:t>
            </a:r>
            <a:endParaRPr lang="en-US" dirty="0" smtClean="0"/>
          </a:p>
          <a:p>
            <a:r>
              <a:rPr lang="en-US" dirty="0" smtClean="0"/>
              <a:t>Continental Congress adopted it on 7/5/1775 after a fight at Breed’s Hill (AKA Bunker Hill in Charleston, Massachusetts)</a:t>
            </a:r>
          </a:p>
          <a:p>
            <a:r>
              <a:rPr lang="en-US" dirty="0" smtClean="0"/>
              <a:t>King George III didn’t care about the proposal, since he thought colonists were all in rebellion</a:t>
            </a:r>
          </a:p>
          <a:p>
            <a:r>
              <a:rPr lang="en-US" dirty="0" smtClean="0"/>
              <a:t>All-out war was now inevitable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1/17/George_III_17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56" y="2193925"/>
            <a:ext cx="277962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Seven Years’ War (1754-1763)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 lasted nine </a:t>
            </a:r>
            <a:r>
              <a:rPr lang="en-US" dirty="0" smtClean="0"/>
              <a:t>years.  AKA </a:t>
            </a:r>
            <a:r>
              <a:rPr lang="en-US" b="1" dirty="0" smtClean="0"/>
              <a:t>French and Indian War</a:t>
            </a:r>
            <a:endParaRPr lang="en-US" dirty="0" smtClean="0"/>
          </a:p>
          <a:p>
            <a:r>
              <a:rPr lang="en-US" dirty="0" smtClean="0"/>
              <a:t>It was French/Indians (Natives) VS </a:t>
            </a:r>
            <a:r>
              <a:rPr lang="en-US" dirty="0" smtClean="0"/>
              <a:t>British/colonists.  Colonists </a:t>
            </a:r>
            <a:r>
              <a:rPr lang="en-US" dirty="0" smtClean="0"/>
              <a:t>called it that because that’s who they were fighting (British were already fighting French; colonists got stuck in the middle)</a:t>
            </a:r>
          </a:p>
          <a:p>
            <a:r>
              <a:rPr lang="en-US" dirty="0" smtClean="0"/>
              <a:t>Arguably the first world </a:t>
            </a:r>
            <a:r>
              <a:rPr lang="en-US" dirty="0" smtClean="0"/>
              <a:t>war.  Result </a:t>
            </a:r>
            <a:r>
              <a:rPr lang="en-US" dirty="0" smtClean="0"/>
              <a:t>of colonial expansion and European power struggles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settlers moved into Ohio </a:t>
            </a:r>
            <a:r>
              <a:rPr lang="en-US" dirty="0" smtClean="0"/>
              <a:t>Valley.  French </a:t>
            </a:r>
            <a:r>
              <a:rPr lang="en-US" dirty="0" smtClean="0"/>
              <a:t>tried to stop them, built fortified outposts </a:t>
            </a:r>
            <a:r>
              <a:rPr lang="en-US" dirty="0" smtClean="0"/>
              <a:t>strategically.  Trying </a:t>
            </a:r>
            <a:r>
              <a:rPr lang="en-US" dirty="0" smtClean="0"/>
              <a:t>to protect profitable fur trade and control of the region</a:t>
            </a:r>
          </a:p>
          <a:p>
            <a:r>
              <a:rPr lang="en-US" dirty="0" smtClean="0"/>
              <a:t>Colonial contingent led by </a:t>
            </a:r>
            <a:r>
              <a:rPr lang="en-US" b="1" dirty="0" smtClean="0"/>
              <a:t>George Washington</a:t>
            </a:r>
            <a:r>
              <a:rPr lang="en-US" dirty="0" smtClean="0"/>
              <a:t> attacked French </a:t>
            </a:r>
            <a:r>
              <a:rPr lang="en-US" dirty="0" smtClean="0"/>
              <a:t>outpost.  Lost</a:t>
            </a:r>
            <a:r>
              <a:rPr lang="en-US" dirty="0" smtClean="0"/>
              <a:t>, Washington surrendered, returned a hero in Virginia</a:t>
            </a:r>
          </a:p>
          <a:p>
            <a:r>
              <a:rPr lang="en-US" dirty="0" smtClean="0"/>
              <a:t>In 1756, England officially declared war, though there were skirmishes from 1754 to 1756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Common </a:t>
            </a:r>
            <a:r>
              <a:rPr lang="en-US" u="sng" dirty="0" err="1" smtClean="0"/>
              <a:t>SEnse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Englishman </a:t>
            </a:r>
            <a:r>
              <a:rPr lang="en-US" b="1" dirty="0" smtClean="0"/>
              <a:t>Thomas Paine </a:t>
            </a:r>
            <a:r>
              <a:rPr lang="en-US" dirty="0" smtClean="0"/>
              <a:t>wrote a pamphlet in 1/1776 called </a:t>
            </a:r>
            <a:r>
              <a:rPr lang="en-US" b="1" i="1" dirty="0" smtClean="0"/>
              <a:t>Common Sense</a:t>
            </a:r>
            <a:endParaRPr lang="en-US" i="1" dirty="0" smtClean="0"/>
          </a:p>
          <a:p>
            <a:r>
              <a:rPr lang="en-US" dirty="0" smtClean="0"/>
              <a:t>Advocated for colonial independence and fought for republicanism over monarchy</a:t>
            </a:r>
          </a:p>
          <a:p>
            <a:r>
              <a:rPr lang="en-US" dirty="0" smtClean="0"/>
              <a:t>Most of nation’s two million couldn’t read, but over 100 thousand copies were sold in first three months</a:t>
            </a:r>
          </a:p>
          <a:p>
            <a:r>
              <a:rPr lang="en-US" dirty="0" smtClean="0"/>
              <a:t>Made argument in plain language to normal folks</a:t>
            </a:r>
            <a:endParaRPr lang="en-US" dirty="0"/>
          </a:p>
        </p:txBody>
      </p:sp>
      <p:pic>
        <p:nvPicPr>
          <p:cNvPr id="8194" name="Picture 2" descr="http://hutto2014.wikispaces.com/file/view/Thomas_Paine_(cropped).jpg/306079560/Thomas_Paine_(cropped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85" y="2193925"/>
            <a:ext cx="3353368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Declaration of Independence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263" y="2194560"/>
            <a:ext cx="6014841" cy="3977640"/>
          </a:xfrm>
        </p:spPr>
        <p:txBody>
          <a:bodyPr/>
          <a:lstStyle/>
          <a:p>
            <a:r>
              <a:rPr lang="en-US" dirty="0" smtClean="0"/>
              <a:t>In 6/1776, Congress got </a:t>
            </a:r>
            <a:r>
              <a:rPr lang="en-US" b="1" dirty="0" smtClean="0"/>
              <a:t>Thomas Jefferson </a:t>
            </a:r>
            <a:r>
              <a:rPr lang="en-US" dirty="0" smtClean="0"/>
              <a:t>to write the </a:t>
            </a:r>
            <a:r>
              <a:rPr lang="en-US" b="1" dirty="0" smtClean="0"/>
              <a:t>Declaration of Independence</a:t>
            </a:r>
            <a:endParaRPr lang="en-US" dirty="0" smtClean="0"/>
          </a:p>
          <a:p>
            <a:r>
              <a:rPr lang="en-US" dirty="0" smtClean="0"/>
              <a:t>Lists colonies’ grievances with Crown, discusses individual liberty, government being there to serve the people</a:t>
            </a:r>
          </a:p>
          <a:p>
            <a:r>
              <a:rPr lang="en-US" dirty="0" smtClean="0"/>
              <a:t>Signed on July 4, 1776</a:t>
            </a:r>
            <a:endParaRPr lang="en-US" dirty="0"/>
          </a:p>
        </p:txBody>
      </p:sp>
      <p:pic>
        <p:nvPicPr>
          <p:cNvPr id="9218" name="Picture 2" descr="http://www.loc.gov/rr/program/bib/ourdocs/Images/declar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77" y="1897039"/>
            <a:ext cx="3186339" cy="457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Timeline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1763: French and Indian War ends.  Pontiac’s Rebellion.  Proclamation of 1763.</a:t>
            </a:r>
          </a:p>
          <a:p>
            <a:r>
              <a:rPr lang="en-US" dirty="0" smtClean="0"/>
              <a:t>1764: Sugar Act.  Currency Act.</a:t>
            </a:r>
          </a:p>
          <a:p>
            <a:r>
              <a:rPr lang="en-US" dirty="0" smtClean="0"/>
              <a:t>1765: Stamp Act.  Stamp Act crisis.  Sons of Liberty formed.</a:t>
            </a:r>
          </a:p>
          <a:p>
            <a:r>
              <a:rPr lang="en-US" dirty="0" smtClean="0"/>
              <a:t>1766: Grenville replaced by Rockingham as prime minister.  Stamp Act repealed.  Declaratory Act.</a:t>
            </a:r>
          </a:p>
          <a:p>
            <a:r>
              <a:rPr lang="en-US" dirty="0" smtClean="0"/>
              <a:t>1767: Townshend Acts.</a:t>
            </a:r>
          </a:p>
          <a:p>
            <a:r>
              <a:rPr lang="en-US" dirty="0" smtClean="0"/>
              <a:t>1770: Townshend duties repealed (except tea tax).  Boston Massacre.</a:t>
            </a:r>
          </a:p>
          <a:p>
            <a:r>
              <a:rPr lang="en-US" dirty="0" smtClean="0"/>
              <a:t>1772: Parts of Townshend Acts implemented.  Committees of Correspondence formed.</a:t>
            </a:r>
          </a:p>
          <a:p>
            <a:r>
              <a:rPr lang="en-US" dirty="0" smtClean="0"/>
              <a:t>1773: British gave Dutch East India Tea Company monopoly on tea in colonies.  Boston Tea Party.</a:t>
            </a:r>
          </a:p>
          <a:p>
            <a:r>
              <a:rPr lang="en-US" dirty="0" smtClean="0"/>
              <a:t>1774: Coercive/Intolerable Acts.  Quebec Act.  First Continental Congress meets.  Continental Association forms.  </a:t>
            </a:r>
          </a:p>
          <a:p>
            <a:r>
              <a:rPr lang="en-US" dirty="0" smtClean="0"/>
              <a:t>1775: Battles of Lexington and Concord.  Second Continental Congress meets.</a:t>
            </a:r>
          </a:p>
          <a:p>
            <a:r>
              <a:rPr lang="en-US" dirty="0" smtClean="0"/>
              <a:t>1776: Declaration of Independence.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End of the War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British surrendered at Yorktown in October of 1781</a:t>
            </a:r>
          </a:p>
          <a:p>
            <a:r>
              <a:rPr lang="en-US" dirty="0" smtClean="0"/>
              <a:t>Continental Army had trouble getting good soldiers</a:t>
            </a:r>
          </a:p>
          <a:p>
            <a:r>
              <a:rPr lang="en-US" dirty="0" smtClean="0"/>
              <a:t>Eventually Congress recruited up to 5,000 blacks (most who were slaves got freedom afterwards)</a:t>
            </a:r>
          </a:p>
          <a:p>
            <a:r>
              <a:rPr lang="en-US" b="1" dirty="0" smtClean="0"/>
              <a:t>Ben Franklin</a:t>
            </a:r>
            <a:r>
              <a:rPr lang="en-US" dirty="0" smtClean="0"/>
              <a:t> negotiated the </a:t>
            </a:r>
            <a:r>
              <a:rPr lang="en-US" b="1" dirty="0" smtClean="0"/>
              <a:t>Franco-American Alliance</a:t>
            </a:r>
            <a:r>
              <a:rPr lang="en-US" dirty="0" smtClean="0"/>
              <a:t> in 1778, which brought French in to help us (after they saw us win the Battle of </a:t>
            </a:r>
            <a:r>
              <a:rPr lang="en-US" dirty="0" smtClean="0"/>
              <a:t>Saratoga).  The </a:t>
            </a:r>
            <a:r>
              <a:rPr lang="en-US" dirty="0" smtClean="0"/>
              <a:t>French were still sore at the English after the French and Indian </a:t>
            </a:r>
            <a:r>
              <a:rPr lang="en-US" dirty="0" smtClean="0"/>
              <a:t>War.  It </a:t>
            </a:r>
            <a:r>
              <a:rPr lang="en-US" dirty="0" smtClean="0"/>
              <a:t>took three years for French to get here, but promise helped our </a:t>
            </a:r>
            <a:r>
              <a:rPr lang="en-US" dirty="0" smtClean="0"/>
              <a:t>morale.  British </a:t>
            </a:r>
            <a:r>
              <a:rPr lang="en-US" dirty="0" smtClean="0"/>
              <a:t>were outlasted and forced to abandoned an unpopular war on foreign soil</a:t>
            </a:r>
          </a:p>
          <a:p>
            <a:r>
              <a:rPr lang="en-US" b="1" dirty="0" smtClean="0"/>
              <a:t>Treaty of Paris</a:t>
            </a:r>
            <a:r>
              <a:rPr lang="en-US" dirty="0" smtClean="0"/>
              <a:t>, signed in 1783, officially granted U.S. independence and territorial rights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8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Sad to Say…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Declaration of Independence said “all men are created equal” but slavery was not abolished</a:t>
            </a:r>
          </a:p>
          <a:p>
            <a:r>
              <a:rPr lang="en-US" dirty="0" smtClean="0"/>
              <a:t>Women played big role in revolution, but were not granted additional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Resolution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6149818" cy="3977640"/>
          </a:xfrm>
        </p:spPr>
        <p:txBody>
          <a:bodyPr>
            <a:normAutofit/>
          </a:bodyPr>
          <a:lstStyle/>
          <a:p>
            <a:r>
              <a:rPr lang="en-US" dirty="0" smtClean="0"/>
              <a:t>Most Natives sided with France, who traditionally had the best relationship with </a:t>
            </a:r>
            <a:r>
              <a:rPr lang="en-US" dirty="0" smtClean="0"/>
              <a:t>them.  They </a:t>
            </a:r>
            <a:r>
              <a:rPr lang="en-US" dirty="0" smtClean="0"/>
              <a:t>saw Washington lose, and assumed the French would win it all</a:t>
            </a:r>
          </a:p>
          <a:p>
            <a:r>
              <a:rPr lang="en-US" dirty="0" smtClean="0"/>
              <a:t>England ultimately won, and became undisputed colonial power on the </a:t>
            </a:r>
            <a:r>
              <a:rPr lang="en-US" dirty="0" smtClean="0"/>
              <a:t>continent.  </a:t>
            </a:r>
            <a:r>
              <a:rPr lang="en-US" b="1" dirty="0" smtClean="0"/>
              <a:t>Treaty </a:t>
            </a:r>
            <a:r>
              <a:rPr lang="en-US" b="1" dirty="0" smtClean="0"/>
              <a:t>of Paris </a:t>
            </a:r>
            <a:r>
              <a:rPr lang="en-US" dirty="0" smtClean="0"/>
              <a:t>gave England control of Canada and almost everything east of the Mississippi Valley</a:t>
            </a:r>
          </a:p>
          <a:p>
            <a:r>
              <a:rPr lang="en-US" dirty="0" smtClean="0"/>
              <a:t>French just kept two sugar </a:t>
            </a:r>
            <a:r>
              <a:rPr lang="en-US" dirty="0" smtClean="0"/>
              <a:t>islands.  Shows </a:t>
            </a:r>
            <a:r>
              <a:rPr lang="en-US" dirty="0" smtClean="0"/>
              <a:t>importance of mercantilism; they thought profit was more important than Canada</a:t>
            </a:r>
            <a:endParaRPr lang="en-US" dirty="0"/>
          </a:p>
        </p:txBody>
      </p:sp>
      <p:pic>
        <p:nvPicPr>
          <p:cNvPr id="2050" name="Picture 2" descr="https://i.ytimg.com/vi/j0qbzNHmfW0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0" y="2433316"/>
            <a:ext cx="3758457" cy="26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About the ‘</a:t>
            </a:r>
            <a:r>
              <a:rPr lang="en-US" u="sng" dirty="0" err="1" smtClean="0"/>
              <a:t>Mericans</a:t>
            </a:r>
            <a:r>
              <a:rPr lang="en-US" u="sng" dirty="0" smtClean="0"/>
              <a:t>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10058400" cy="3977640"/>
          </a:xfrm>
        </p:spPr>
        <p:txBody>
          <a:bodyPr>
            <a:normAutofit/>
          </a:bodyPr>
          <a:lstStyle/>
          <a:p>
            <a:r>
              <a:rPr lang="en-US" dirty="0" smtClean="0"/>
              <a:t>Many served in the English </a:t>
            </a:r>
            <a:r>
              <a:rPr lang="en-US" dirty="0" smtClean="0"/>
              <a:t>army.  English </a:t>
            </a:r>
            <a:r>
              <a:rPr lang="en-US" dirty="0" smtClean="0"/>
              <a:t>soldiers gave bad first </a:t>
            </a:r>
            <a:r>
              <a:rPr lang="en-US" dirty="0" smtClean="0"/>
              <a:t>impression.  Spread </a:t>
            </a:r>
            <a:r>
              <a:rPr lang="en-US" b="1" dirty="0" smtClean="0"/>
              <a:t>anti-British </a:t>
            </a:r>
            <a:r>
              <a:rPr lang="en-US" b="1" dirty="0" smtClean="0"/>
              <a:t>sentiment</a:t>
            </a:r>
            <a:r>
              <a:rPr lang="en-US" dirty="0" smtClean="0"/>
              <a:t>.  </a:t>
            </a:r>
            <a:r>
              <a:rPr lang="en-US" dirty="0" smtClean="0"/>
              <a:t>Especially </a:t>
            </a:r>
            <a:r>
              <a:rPr lang="en-US" dirty="0" smtClean="0"/>
              <a:t>strong in New England, where most of the fighting took place/most colonial soldiers came </a:t>
            </a:r>
            <a:r>
              <a:rPr lang="en-US" dirty="0" smtClean="0"/>
              <a:t>from</a:t>
            </a:r>
          </a:p>
          <a:p>
            <a:r>
              <a:rPr lang="en-US" dirty="0"/>
              <a:t>Before war, Natives negotiated to be left alone; disliked the English, because expansion hurt war of life</a:t>
            </a:r>
          </a:p>
          <a:p>
            <a:r>
              <a:rPr lang="en-US" dirty="0"/>
              <a:t>After war, English punished Natives, raising price of goods sold and stopped paying rent on western forts</a:t>
            </a:r>
          </a:p>
          <a:p>
            <a:r>
              <a:rPr lang="en-US" dirty="0"/>
              <a:t>Ottawa war chief </a:t>
            </a:r>
            <a:r>
              <a:rPr lang="en-US" b="1" dirty="0"/>
              <a:t>Pontiac</a:t>
            </a:r>
            <a:r>
              <a:rPr lang="en-US" dirty="0"/>
              <a:t> rallied tribes in Ohio Valley, attacking colonies</a:t>
            </a:r>
          </a:p>
          <a:p>
            <a:r>
              <a:rPr lang="en-US" dirty="0"/>
              <a:t>Attacks and wars are called </a:t>
            </a:r>
            <a:r>
              <a:rPr lang="en-US" b="1" dirty="0"/>
              <a:t>Pontiac’s Rebellion/Pontiac’s Uprising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Pontiac</a:t>
            </a:r>
            <a:endParaRPr lang="en-US" u="sng" dirty="0"/>
          </a:p>
        </p:txBody>
      </p:sp>
      <p:pic>
        <p:nvPicPr>
          <p:cNvPr id="1026" name="Picture 2" descr="http://a4.files.biography.com/image/upload/c_fit,dpr_1.0,h_1200,q_80,w_1200/MTIwNjA4NjMzOTQ0MzExMz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99" y="2093976"/>
            <a:ext cx="397827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Proclamation of 1763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government saw Pontiac’s Rebellion, and made </a:t>
            </a:r>
            <a:r>
              <a:rPr lang="en-US" b="1" dirty="0" smtClean="0"/>
              <a:t>Proclamation of 1763</a:t>
            </a:r>
            <a:r>
              <a:rPr lang="en-US" dirty="0" smtClean="0"/>
              <a:t> in response, which forbade settlement west of the rivers running through the </a:t>
            </a:r>
            <a:r>
              <a:rPr lang="en-US" dirty="0" smtClean="0"/>
              <a:t>Appalachians.  Came </a:t>
            </a:r>
            <a:r>
              <a:rPr lang="en-US" dirty="0" smtClean="0"/>
              <a:t>too </a:t>
            </a:r>
            <a:r>
              <a:rPr lang="en-US" dirty="0" smtClean="0"/>
              <a:t>late.  Settlers </a:t>
            </a:r>
            <a:r>
              <a:rPr lang="en-US" dirty="0" smtClean="0"/>
              <a:t>were already moving </a:t>
            </a:r>
            <a:r>
              <a:rPr lang="en-US" dirty="0" smtClean="0"/>
              <a:t>west.  All </a:t>
            </a:r>
            <a:r>
              <a:rPr lang="en-US" dirty="0" smtClean="0"/>
              <a:t>it did was make them mad that British were interfering</a:t>
            </a:r>
          </a:p>
          <a:p>
            <a:r>
              <a:rPr lang="en-US" dirty="0" smtClean="0"/>
              <a:t>Pontiac’s Rebellion was response to colonists expanding into Native lands (remember Pequot War, Bacon’s Rebellion)</a:t>
            </a:r>
          </a:p>
          <a:p>
            <a:r>
              <a:rPr lang="en-US" dirty="0" smtClean="0"/>
              <a:t>British used germ warfare (spreading blankets infected with smallpox) to end rebellion</a:t>
            </a:r>
          </a:p>
          <a:p>
            <a:r>
              <a:rPr lang="en-US" dirty="0" smtClean="0"/>
              <a:t>1763 ends age of salutary neglect, Proclamation is first in series of Crown restricting colonies</a:t>
            </a:r>
          </a:p>
        </p:txBody>
      </p:sp>
    </p:spTree>
    <p:extLst>
      <p:ext uri="{BB962C8B-B14F-4D97-AF65-F5344CB8AC3E}">
        <p14:creationId xmlns:p14="http://schemas.microsoft.com/office/powerpoint/2010/main" val="38909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Acting out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Financing Seven Years’ War caused British to have huge debt</a:t>
            </a:r>
          </a:p>
          <a:p>
            <a:r>
              <a:rPr lang="en-US" dirty="0" smtClean="0"/>
              <a:t>New King </a:t>
            </a:r>
            <a:r>
              <a:rPr lang="en-US" b="1" dirty="0" smtClean="0"/>
              <a:t>George III</a:t>
            </a:r>
            <a:r>
              <a:rPr lang="en-US" dirty="0" smtClean="0"/>
              <a:t> and prime minister </a:t>
            </a:r>
            <a:r>
              <a:rPr lang="en-US" b="1" dirty="0" smtClean="0"/>
              <a:t>George Grenville</a:t>
            </a:r>
            <a:r>
              <a:rPr lang="en-US" dirty="0" smtClean="0"/>
              <a:t> thought colonies should help pay it </a:t>
            </a:r>
            <a:r>
              <a:rPr lang="en-US" dirty="0" smtClean="0"/>
              <a:t>off.  Thought </a:t>
            </a:r>
            <a:r>
              <a:rPr lang="en-US" dirty="0" smtClean="0"/>
              <a:t>colonies had benefitted from </a:t>
            </a:r>
            <a:r>
              <a:rPr lang="en-US" dirty="0" smtClean="0"/>
              <a:t>war.  Colonies </a:t>
            </a:r>
            <a:r>
              <a:rPr lang="en-US" dirty="0" smtClean="0"/>
              <a:t>tax burden was light compared to British citizens, even on the same </a:t>
            </a:r>
            <a:r>
              <a:rPr lang="en-US" dirty="0" smtClean="0"/>
              <a:t>goods.  Colonists </a:t>
            </a:r>
            <a:r>
              <a:rPr lang="en-US" dirty="0" smtClean="0"/>
              <a:t>didn’t want to pay, since they gave a lot of soldiers</a:t>
            </a:r>
          </a:p>
          <a:p>
            <a:r>
              <a:rPr lang="en-US" b="1" dirty="0" smtClean="0"/>
              <a:t>Sugar Act</a:t>
            </a:r>
            <a:r>
              <a:rPr lang="en-US" dirty="0" smtClean="0"/>
              <a:t> of 1764 established new duties, tried to deter molasses </a:t>
            </a:r>
            <a:r>
              <a:rPr lang="en-US" dirty="0" smtClean="0"/>
              <a:t>smugglers.  Parliament </a:t>
            </a:r>
            <a:r>
              <a:rPr lang="en-US" dirty="0" smtClean="0"/>
              <a:t>had passed taxes before, but there was little resistance; most Americans accepted the Navigation Acts as part of mercantilism</a:t>
            </a:r>
          </a:p>
          <a:p>
            <a:r>
              <a:rPr lang="en-US" dirty="0" smtClean="0"/>
              <a:t>Laws such as Molasses Act of 1735 were on the books, but smuggling was common and little tax revenue was </a:t>
            </a:r>
            <a:r>
              <a:rPr lang="en-US" dirty="0" smtClean="0"/>
              <a:t>collected.  The </a:t>
            </a:r>
            <a:r>
              <a:rPr lang="en-US" dirty="0" smtClean="0"/>
              <a:t>new Sugar Act lowered the duty on molasses coming into colonies from West Indies, but made it clear that it had to be collected; more difficult to find loopholes</a:t>
            </a:r>
          </a:p>
          <a:p>
            <a:r>
              <a:rPr lang="en-US" dirty="0" smtClean="0"/>
              <a:t>Violators would be arrested and tried in vice-admiralty courts with just one judge and no </a:t>
            </a:r>
            <a:r>
              <a:rPr lang="en-US" dirty="0" smtClean="0"/>
              <a:t>jury.  This </a:t>
            </a:r>
            <a:r>
              <a:rPr lang="en-US" dirty="0" smtClean="0"/>
              <a:t>annoyed colonists; thought Parliament was overstepping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Picture of P.M. George Grenville</a:t>
            </a:r>
            <a:endParaRPr lang="en-US" u="sng" dirty="0"/>
          </a:p>
        </p:txBody>
      </p:sp>
      <p:pic>
        <p:nvPicPr>
          <p:cNvPr id="2050" name="Picture 2" descr="http://2.bp.blogspot.com/_MsehIBD8A3U/TUOB6KG2ngI/AAAAAAAAAAw/SZxhSWPogGc/s1600/geo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55" y="2120900"/>
            <a:ext cx="324104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92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450</TotalTime>
  <Words>2560</Words>
  <Application>Microsoft Office PowerPoint</Application>
  <PresentationFormat>Widescreen</PresentationFormat>
  <Paragraphs>157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Rockwell</vt:lpstr>
      <vt:lpstr>Rockwell Condensed</vt:lpstr>
      <vt:lpstr>Wingdings</vt:lpstr>
      <vt:lpstr>Wood Type</vt:lpstr>
      <vt:lpstr>Chapter Two: The Road to Independence</vt:lpstr>
      <vt:lpstr>Albany Plan of Union</vt:lpstr>
      <vt:lpstr>Seven Years’ War (1754-1763)</vt:lpstr>
      <vt:lpstr>Resolution</vt:lpstr>
      <vt:lpstr>What About the ‘Mericans?</vt:lpstr>
      <vt:lpstr>Picture of Pontiac</vt:lpstr>
      <vt:lpstr>Proclamation of 1763</vt:lpstr>
      <vt:lpstr>Acting out</vt:lpstr>
      <vt:lpstr>Picture of P.M. George Grenville</vt:lpstr>
      <vt:lpstr>Currency Act</vt:lpstr>
      <vt:lpstr>Stamp Act</vt:lpstr>
      <vt:lpstr>Picture of James Otis</vt:lpstr>
      <vt:lpstr>British Rebuttal</vt:lpstr>
      <vt:lpstr>Picture of Patrick Henry</vt:lpstr>
      <vt:lpstr>Picture of Lord Rockingham</vt:lpstr>
      <vt:lpstr>Townshend Acts</vt:lpstr>
      <vt:lpstr>Picture of Charles Townshend</vt:lpstr>
      <vt:lpstr>Colonists strike back</vt:lpstr>
      <vt:lpstr>Picture of Samuel Adams</vt:lpstr>
      <vt:lpstr>Non-Consumption &amp; Non-Importation</vt:lpstr>
      <vt:lpstr>Quartering Act of 1765 and the Boston Massacre</vt:lpstr>
      <vt:lpstr>Calm before the storm</vt:lpstr>
      <vt:lpstr>Boston Tea Party</vt:lpstr>
      <vt:lpstr>Intolerable Acts</vt:lpstr>
      <vt:lpstr>First Continental Congress</vt:lpstr>
      <vt:lpstr>Lexington/Concord</vt:lpstr>
      <vt:lpstr>America rises</vt:lpstr>
      <vt:lpstr>Second Continental Congress</vt:lpstr>
      <vt:lpstr>Olive Branch Petition</vt:lpstr>
      <vt:lpstr>Common SEnse</vt:lpstr>
      <vt:lpstr>Declaration of Independence</vt:lpstr>
      <vt:lpstr>Timeline</vt:lpstr>
      <vt:lpstr>End of the War</vt:lpstr>
      <vt:lpstr>Sad to Say…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Independence</dc:title>
  <dc:creator>Iain Lampert</dc:creator>
  <cp:lastModifiedBy>Iain Lampert</cp:lastModifiedBy>
  <cp:revision>49</cp:revision>
  <dcterms:created xsi:type="dcterms:W3CDTF">2014-08-15T01:30:05Z</dcterms:created>
  <dcterms:modified xsi:type="dcterms:W3CDTF">2015-01-29T21:33:41Z</dcterms:modified>
</cp:coreProperties>
</file>