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30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70" d="100"/>
          <a:sy n="70" d="100"/>
        </p:scale>
        <p:origin x="71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84DA2-6190-4709-A1E5-645DB96A943B}" type="datetimeFigureOut">
              <a:rPr lang="en-US" smtClean="0"/>
              <a:t>1/29/2015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CACB2-31B0-4B2F-A69B-CA7D03E82077}" type="slidenum">
              <a:rPr lang="en-US" smtClean="0"/>
              <a:t>‹#›</a:t>
            </a:fld>
            <a:endParaRPr lang="en-US"/>
          </a:p>
        </p:txBody>
      </p:sp>
    </p:spTree>
    <p:extLst>
      <p:ext uri="{BB962C8B-B14F-4D97-AF65-F5344CB8AC3E}">
        <p14:creationId xmlns:p14="http://schemas.microsoft.com/office/powerpoint/2010/main" val="290381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CACB2-31B0-4B2F-A69B-CA7D03E82077}" type="slidenum">
              <a:rPr lang="en-US" smtClean="0"/>
              <a:t>1</a:t>
            </a:fld>
            <a:endParaRPr lang="en-US"/>
          </a:p>
        </p:txBody>
      </p:sp>
    </p:spTree>
    <p:extLst>
      <p:ext uri="{BB962C8B-B14F-4D97-AF65-F5344CB8AC3E}">
        <p14:creationId xmlns:p14="http://schemas.microsoft.com/office/powerpoint/2010/main" val="3177680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2CFC6F-5C0C-4E74-A0DC-2382DFB7310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85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EF6D9-708A-44CD-A706-16674EF6A8AA}"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283476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13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88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183369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20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70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69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07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342732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F6D9-708A-44CD-A706-16674EF6A8AA}"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CFC6F-5C0C-4E74-A0DC-2382DFB7310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15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4EF6D9-708A-44CD-A706-16674EF6A8AA}"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318706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4EF6D9-708A-44CD-A706-16674EF6A8AA}"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CFC6F-5C0C-4E74-A0DC-2382DFB7310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61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4EF6D9-708A-44CD-A706-16674EF6A8AA}"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CFC6F-5C0C-4E74-A0DC-2382DFB731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16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EF6D9-708A-44CD-A706-16674EF6A8AA}"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397190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EF6D9-708A-44CD-A706-16674EF6A8AA}"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CFC6F-5C0C-4E74-A0DC-2382DFB7310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13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EF6D9-708A-44CD-A706-16674EF6A8AA}"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CFC6F-5C0C-4E74-A0DC-2382DFB73104}" type="slidenum">
              <a:rPr lang="en-US" smtClean="0"/>
              <a:t>‹#›</a:t>
            </a:fld>
            <a:endParaRPr lang="en-US"/>
          </a:p>
        </p:txBody>
      </p:sp>
    </p:spTree>
    <p:extLst>
      <p:ext uri="{BB962C8B-B14F-4D97-AF65-F5344CB8AC3E}">
        <p14:creationId xmlns:p14="http://schemas.microsoft.com/office/powerpoint/2010/main" val="359700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4EF6D9-708A-44CD-A706-16674EF6A8AA}" type="datetimeFigureOut">
              <a:rPr lang="en-US" smtClean="0"/>
              <a:t>1/29/2015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2CFC6F-5C0C-4E74-A0DC-2382DFB73104}" type="slidenum">
              <a:rPr lang="en-US" smtClean="0"/>
              <a:t>‹#›</a:t>
            </a:fld>
            <a:endParaRPr lang="en-US"/>
          </a:p>
        </p:txBody>
      </p:sp>
    </p:spTree>
    <p:extLst>
      <p:ext uri="{BB962C8B-B14F-4D97-AF65-F5344CB8AC3E}">
        <p14:creationId xmlns:p14="http://schemas.microsoft.com/office/powerpoint/2010/main" val="2629244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u="sng" dirty="0" smtClean="0"/>
              <a:t>Chapter Three: Creating </a:t>
            </a:r>
            <a:r>
              <a:rPr lang="en-US" sz="4500" u="sng" dirty="0" smtClean="0"/>
              <a:t>a Functioning Government</a:t>
            </a:r>
            <a:endParaRPr lang="en-US" sz="4500" u="sng" dirty="0"/>
          </a:p>
        </p:txBody>
      </p:sp>
      <p:sp>
        <p:nvSpPr>
          <p:cNvPr id="3" name="Subtitle 2"/>
          <p:cNvSpPr>
            <a:spLocks noGrp="1"/>
          </p:cNvSpPr>
          <p:nvPr>
            <p:ph type="subTitle" idx="1"/>
          </p:nvPr>
        </p:nvSpPr>
        <p:spPr/>
        <p:txBody>
          <a:bodyPr/>
          <a:lstStyle/>
          <a:p>
            <a:r>
              <a:rPr lang="en-US" u="sng" dirty="0" smtClean="0"/>
              <a:t>(1777-1824)</a:t>
            </a:r>
            <a:endParaRPr lang="en-US" u="sng" dirty="0"/>
          </a:p>
        </p:txBody>
      </p:sp>
    </p:spTree>
    <p:extLst>
      <p:ext uri="{BB962C8B-B14F-4D97-AF65-F5344CB8AC3E}">
        <p14:creationId xmlns:p14="http://schemas.microsoft.com/office/powerpoint/2010/main" val="1987880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Constitution</a:t>
            </a:r>
            <a:endParaRPr lang="en-US" u="sng" dirty="0"/>
          </a:p>
        </p:txBody>
      </p:sp>
      <p:sp>
        <p:nvSpPr>
          <p:cNvPr id="5" name="Content Placeholder 4"/>
          <p:cNvSpPr>
            <a:spLocks noGrp="1"/>
          </p:cNvSpPr>
          <p:nvPr>
            <p:ph idx="1"/>
          </p:nvPr>
        </p:nvSpPr>
        <p:spPr/>
        <p:txBody>
          <a:bodyPr>
            <a:normAutofit fontScale="92500"/>
          </a:bodyPr>
          <a:lstStyle/>
          <a:p>
            <a:r>
              <a:rPr lang="en-US" dirty="0" smtClean="0"/>
              <a:t>Had a method for counting slaves in Southern states for “proportional representation,” though slaves would not be citizens</a:t>
            </a:r>
          </a:p>
          <a:p>
            <a:r>
              <a:rPr lang="en-US" dirty="0" smtClean="0"/>
              <a:t>This is called the Three-Fifths Compromise, since each slave was considered 3/5</a:t>
            </a:r>
            <a:r>
              <a:rPr lang="en-US" baseline="30000" dirty="0" smtClean="0"/>
              <a:t>ths</a:t>
            </a:r>
            <a:r>
              <a:rPr lang="en-US" dirty="0" smtClean="0"/>
              <a:t> of a person</a:t>
            </a:r>
          </a:p>
          <a:p>
            <a:r>
              <a:rPr lang="en-US" dirty="0" smtClean="0"/>
              <a:t>Also established three branches of government.  </a:t>
            </a:r>
            <a:r>
              <a:rPr lang="en-US" b="1" dirty="0" smtClean="0"/>
              <a:t>Executive, Legislative, Judicial.  </a:t>
            </a:r>
            <a:r>
              <a:rPr lang="en-US" dirty="0" smtClean="0"/>
              <a:t>Powers of checks/balances over each other.  Only three of the 42 delegates who stayed to the end (out of 55) refused to sign the finished documents.  Two of the three didn’t want to sign because there wasn’t a Bill of Rights</a:t>
            </a:r>
          </a:p>
          <a:p>
            <a:endParaRPr lang="en-US" dirty="0"/>
          </a:p>
        </p:txBody>
      </p:sp>
    </p:spTree>
    <p:extLst>
      <p:ext uri="{BB962C8B-B14F-4D97-AF65-F5344CB8AC3E}">
        <p14:creationId xmlns:p14="http://schemas.microsoft.com/office/powerpoint/2010/main" val="19826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Opposition to the Constitution</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Opposition portrayed Constitution as giving federal government too much power</a:t>
            </a:r>
          </a:p>
          <a:p>
            <a:r>
              <a:rPr lang="en-US" dirty="0" smtClean="0"/>
              <a:t>Called themselves </a:t>
            </a:r>
            <a:r>
              <a:rPr lang="en-US" b="1" dirty="0" smtClean="0"/>
              <a:t>Anti-Federalists </a:t>
            </a:r>
            <a:r>
              <a:rPr lang="en-US" dirty="0" smtClean="0"/>
              <a:t>because they were against the federal government having power over the states</a:t>
            </a:r>
          </a:p>
          <a:p>
            <a:r>
              <a:rPr lang="en-US" dirty="0" smtClean="0"/>
              <a:t>Tended to come from backcountry, hated lack of bill of rights</a:t>
            </a:r>
          </a:p>
          <a:p>
            <a:r>
              <a:rPr lang="en-US" b="1" dirty="0" smtClean="0"/>
              <a:t>Federalists</a:t>
            </a:r>
            <a:r>
              <a:rPr lang="en-US" dirty="0" smtClean="0"/>
              <a:t> argued back in </a:t>
            </a:r>
            <a:r>
              <a:rPr lang="en-US" b="1" dirty="0" smtClean="0"/>
              <a:t>Federalist Papers</a:t>
            </a:r>
            <a:r>
              <a:rPr lang="en-US" dirty="0" smtClean="0"/>
              <a:t>, anonymously written by </a:t>
            </a:r>
            <a:r>
              <a:rPr lang="en-US" b="1" dirty="0" smtClean="0"/>
              <a:t>James Madison, Alexander Hamilton</a:t>
            </a:r>
            <a:r>
              <a:rPr lang="en-US" dirty="0" smtClean="0"/>
              <a:t>, and </a:t>
            </a:r>
            <a:r>
              <a:rPr lang="en-US" b="1" dirty="0" smtClean="0"/>
              <a:t>John Jay</a:t>
            </a:r>
            <a:endParaRPr lang="en-US" b="1" dirty="0"/>
          </a:p>
          <a:p>
            <a:r>
              <a:rPr lang="en-US" dirty="0" smtClean="0"/>
              <a:t>Federalist Papers published in New York, widely circulated; swayed opinion in large, important New York</a:t>
            </a:r>
          </a:p>
          <a:p>
            <a:r>
              <a:rPr lang="en-US" b="1" dirty="0" smtClean="0"/>
              <a:t>Constitution </a:t>
            </a:r>
            <a:r>
              <a:rPr lang="en-US" dirty="0" smtClean="0"/>
              <a:t>went into effect in 1789, </a:t>
            </a:r>
            <a:r>
              <a:rPr lang="en-US" b="1" dirty="0" smtClean="0"/>
              <a:t>Bill of Rights</a:t>
            </a:r>
            <a:r>
              <a:rPr lang="en-US" dirty="0" smtClean="0"/>
              <a:t> followed in 1791</a:t>
            </a:r>
            <a:endParaRPr lang="en-US" b="1" dirty="0" smtClean="0"/>
          </a:p>
        </p:txBody>
      </p:sp>
    </p:spTree>
    <p:extLst>
      <p:ext uri="{BB962C8B-B14F-4D97-AF65-F5344CB8AC3E}">
        <p14:creationId xmlns:p14="http://schemas.microsoft.com/office/powerpoint/2010/main" val="28681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Bill of Rights</a:t>
            </a:r>
            <a:endParaRPr lang="en-US" u="sng" dirty="0"/>
          </a:p>
        </p:txBody>
      </p:sp>
      <p:sp>
        <p:nvSpPr>
          <p:cNvPr id="3" name="Content Placeholder 2"/>
          <p:cNvSpPr>
            <a:spLocks noGrp="1"/>
          </p:cNvSpPr>
          <p:nvPr>
            <p:ph idx="1"/>
          </p:nvPr>
        </p:nvSpPr>
        <p:spPr/>
        <p:txBody>
          <a:bodyPr>
            <a:normAutofit fontScale="70000" lnSpcReduction="20000"/>
          </a:bodyPr>
          <a:lstStyle/>
          <a:p>
            <a:r>
              <a:rPr lang="en-US" dirty="0" smtClean="0"/>
              <a:t>Freedom of religion/speech/press/assembly/petition</a:t>
            </a:r>
          </a:p>
          <a:p>
            <a:r>
              <a:rPr lang="en-US" dirty="0" smtClean="0"/>
              <a:t>Right to bear arms in order to maintain a well-regulated militia</a:t>
            </a:r>
          </a:p>
          <a:p>
            <a:r>
              <a:rPr lang="en-US" dirty="0" smtClean="0"/>
              <a:t>No quartering of soldiers in private homes</a:t>
            </a:r>
          </a:p>
          <a:p>
            <a:r>
              <a:rPr lang="en-US" dirty="0" smtClean="0"/>
              <a:t>Freedom from unreasonable search and seizure</a:t>
            </a:r>
          </a:p>
          <a:p>
            <a:r>
              <a:rPr lang="en-US" dirty="0" smtClean="0"/>
              <a:t>Right to due process of law/freedom from self-incrimination/double jeopardy</a:t>
            </a:r>
          </a:p>
          <a:p>
            <a:r>
              <a:rPr lang="en-US" dirty="0" smtClean="0"/>
              <a:t>Rights of accused persons (for example, the right to a speedy and public trial)</a:t>
            </a:r>
          </a:p>
          <a:p>
            <a:r>
              <a:rPr lang="en-US" dirty="0" smtClean="0"/>
              <a:t>Right of trial by jury in civil cases</a:t>
            </a:r>
          </a:p>
          <a:p>
            <a:r>
              <a:rPr lang="en-US" dirty="0" smtClean="0"/>
              <a:t>Freedom from excessive bail and from cruel and unusual punishment</a:t>
            </a:r>
          </a:p>
          <a:p>
            <a:r>
              <a:rPr lang="en-US" dirty="0" smtClean="0"/>
              <a:t>Rights not listed are kept by the people</a:t>
            </a:r>
          </a:p>
          <a:p>
            <a:r>
              <a:rPr lang="en-US" dirty="0" smtClean="0"/>
              <a:t>Powers not listed are kept by the states (or the people)</a:t>
            </a:r>
          </a:p>
        </p:txBody>
      </p:sp>
    </p:spTree>
    <p:extLst>
      <p:ext uri="{BB962C8B-B14F-4D97-AF65-F5344CB8AC3E}">
        <p14:creationId xmlns:p14="http://schemas.microsoft.com/office/powerpoint/2010/main" val="21198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George Washington</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Electoral college unanimously chose </a:t>
            </a:r>
            <a:r>
              <a:rPr lang="en-US" b="1" dirty="0" smtClean="0"/>
              <a:t>George Washington</a:t>
            </a:r>
            <a:r>
              <a:rPr lang="en-US" dirty="0" smtClean="0"/>
              <a:t> to be our first president</a:t>
            </a:r>
          </a:p>
          <a:p>
            <a:r>
              <a:rPr lang="en-US" dirty="0" smtClean="0"/>
              <a:t>Did not campaign, but was most popular in colonies, and accepted.  Knew his actions set precedents.  Only used veto if he knew bill was unconstitutional</a:t>
            </a:r>
          </a:p>
          <a:p>
            <a:r>
              <a:rPr lang="en-US" dirty="0" smtClean="0"/>
              <a:t>Delegated responsibility to government full of best minds</a:t>
            </a:r>
          </a:p>
          <a:p>
            <a:r>
              <a:rPr lang="en-US" dirty="0" smtClean="0"/>
              <a:t>Constitution does not grant president power or duty to make cabinet, but every president since Washington followed hid example</a:t>
            </a:r>
          </a:p>
          <a:p>
            <a:r>
              <a:rPr lang="en-US" dirty="0" smtClean="0"/>
              <a:t>Cabinet is made up of heads of executive departments, president’s main advisors, grown in number over the years</a:t>
            </a:r>
            <a:endParaRPr lang="en-US" dirty="0"/>
          </a:p>
        </p:txBody>
      </p:sp>
    </p:spTree>
    <p:extLst>
      <p:ext uri="{BB962C8B-B14F-4D97-AF65-F5344CB8AC3E}">
        <p14:creationId xmlns:p14="http://schemas.microsoft.com/office/powerpoint/2010/main" val="77524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Washington’s Cabinet</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Secretary of State was </a:t>
            </a:r>
            <a:r>
              <a:rPr lang="en-US" b="1" dirty="0" smtClean="0"/>
              <a:t>Thomas Jefferson</a:t>
            </a:r>
            <a:endParaRPr lang="en-US" dirty="0" smtClean="0"/>
          </a:p>
          <a:p>
            <a:r>
              <a:rPr lang="en-US" dirty="0" smtClean="0"/>
              <a:t>Secretary of Treasury was </a:t>
            </a:r>
            <a:r>
              <a:rPr lang="en-US" b="1" dirty="0" smtClean="0"/>
              <a:t>Alexander Hamilton</a:t>
            </a:r>
          </a:p>
          <a:p>
            <a:r>
              <a:rPr lang="en-US" dirty="0" smtClean="0"/>
              <a:t>Two disagreed about relationship between state government and federal government</a:t>
            </a:r>
          </a:p>
          <a:p>
            <a:r>
              <a:rPr lang="en-US" dirty="0" smtClean="0"/>
              <a:t>Hamilton favored strong central government, weaker state government (Federalist)</a:t>
            </a:r>
          </a:p>
          <a:p>
            <a:r>
              <a:rPr lang="en-US" dirty="0" smtClean="0"/>
              <a:t>Jefferson feared tyranny of strong central government, so favored a weaker federal government which would mainly defend the country and regulate international trade (Anti-Federalist).  All other powers go to the states</a:t>
            </a:r>
            <a:endParaRPr lang="en-US" dirty="0"/>
          </a:p>
        </p:txBody>
      </p:sp>
    </p:spTree>
    <p:extLst>
      <p:ext uri="{BB962C8B-B14F-4D97-AF65-F5344CB8AC3E}">
        <p14:creationId xmlns:p14="http://schemas.microsoft.com/office/powerpoint/2010/main" val="22926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National Bank</a:t>
            </a:r>
            <a:endParaRPr lang="en-US" u="sng" dirty="0"/>
          </a:p>
        </p:txBody>
      </p:sp>
      <p:sp>
        <p:nvSpPr>
          <p:cNvPr id="3" name="Content Placeholder 2"/>
          <p:cNvSpPr>
            <a:spLocks noGrp="1"/>
          </p:cNvSpPr>
          <p:nvPr>
            <p:ph idx="1"/>
          </p:nvPr>
        </p:nvSpPr>
        <p:spPr/>
        <p:txBody>
          <a:bodyPr>
            <a:normAutofit fontScale="77500" lnSpcReduction="20000"/>
          </a:bodyPr>
          <a:lstStyle/>
          <a:p>
            <a:r>
              <a:rPr lang="en-US" dirty="0" smtClean="0"/>
              <a:t>Hamilton proposed a </a:t>
            </a:r>
            <a:r>
              <a:rPr lang="en-US" b="1" dirty="0" smtClean="0"/>
              <a:t>National Bank</a:t>
            </a:r>
            <a:r>
              <a:rPr lang="en-US" dirty="0" smtClean="0"/>
              <a:t> to strengthen/regulate the economy</a:t>
            </a:r>
          </a:p>
          <a:p>
            <a:r>
              <a:rPr lang="en-US" dirty="0" smtClean="0"/>
              <a:t>Both houses of Congress approved, but Washington considered a veto and allowed a debate</a:t>
            </a:r>
          </a:p>
          <a:p>
            <a:r>
              <a:rPr lang="en-US" dirty="0" smtClean="0"/>
              <a:t>On one side, </a:t>
            </a:r>
            <a:r>
              <a:rPr lang="en-US" b="1" dirty="0" smtClean="0"/>
              <a:t>strict constitutionalists</a:t>
            </a:r>
            <a:r>
              <a:rPr lang="en-US" dirty="0" smtClean="0"/>
              <a:t> (Jefferson and </a:t>
            </a:r>
            <a:r>
              <a:rPr lang="en-US" b="1" dirty="0" smtClean="0"/>
              <a:t>James Madison</a:t>
            </a:r>
            <a:r>
              <a:rPr lang="en-US" dirty="0" smtClean="0"/>
              <a:t>).  The Constitution allowed Congress ONLY powers specifically granted to it or those “necessary and power” to carry out its “enumerated (specific) powers.  “A bank might be nice, but it’s not “necessary” so Congress can’t make one</a:t>
            </a:r>
          </a:p>
          <a:p>
            <a:r>
              <a:rPr lang="en-US" dirty="0" smtClean="0"/>
              <a:t>Hamilton argued for </a:t>
            </a:r>
            <a:r>
              <a:rPr lang="en-US" b="1" dirty="0" smtClean="0"/>
              <a:t>broad/loose constructionism.  </a:t>
            </a:r>
            <a:r>
              <a:rPr lang="en-US" dirty="0" smtClean="0"/>
              <a:t>Creation of bank was an i</a:t>
            </a:r>
            <a:r>
              <a:rPr lang="en-US" b="1" dirty="0" smtClean="0"/>
              <a:t>mplied power</a:t>
            </a:r>
            <a:r>
              <a:rPr lang="en-US" dirty="0" smtClean="0"/>
              <a:t> of the government, since the government has an explicit power to coin money, borrow money, and collect taxes.  Government can do anything to carry out enumerated powers” so long as Constitution doesn’t outright forbid it</a:t>
            </a:r>
          </a:p>
          <a:p>
            <a:r>
              <a:rPr lang="en-US" dirty="0" smtClean="0"/>
              <a:t>Washington agreed with Hamilton and signed the bill</a:t>
            </a:r>
            <a:endParaRPr lang="en-US" dirty="0"/>
          </a:p>
        </p:txBody>
      </p:sp>
    </p:spTree>
    <p:extLst>
      <p:ext uri="{BB962C8B-B14F-4D97-AF65-F5344CB8AC3E}">
        <p14:creationId xmlns:p14="http://schemas.microsoft.com/office/powerpoint/2010/main" val="26503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National Debt</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Hamilton was successful at dealing with the </a:t>
            </a:r>
            <a:r>
              <a:rPr lang="en-US" b="1" dirty="0" smtClean="0"/>
              <a:t>national debt</a:t>
            </a:r>
            <a:r>
              <a:rPr lang="en-US" dirty="0" smtClean="0"/>
              <a:t> the U.S. accrued during the Revolution.  Thought national debt was a good thing.  Government borrows money a lot, like offering bonds for sale to wealthy American investors.  The national debt is sometimes a measure of how much the government owes to the citizens.  If the government owed money to its wealthy citizens, then the citizens are invested in the government’s success—if the government fails, they won’t get their money back</a:t>
            </a:r>
          </a:p>
          <a:p>
            <a:r>
              <a:rPr lang="en-US" dirty="0" smtClean="0"/>
              <a:t>His financial plan was to have federal government take on the states’ debt.  This increases the influence federal government has over the states</a:t>
            </a:r>
          </a:p>
          <a:p>
            <a:r>
              <a:rPr lang="en-US" dirty="0" smtClean="0"/>
              <a:t>He would repay the debts by giving the debt holders land on the western frontier</a:t>
            </a:r>
          </a:p>
          <a:p>
            <a:pPr marL="0" indent="0">
              <a:buNone/>
            </a:pPr>
            <a:endParaRPr lang="en-US" dirty="0" smtClean="0"/>
          </a:p>
        </p:txBody>
      </p:sp>
    </p:spTree>
    <p:extLst>
      <p:ext uri="{BB962C8B-B14F-4D97-AF65-F5344CB8AC3E}">
        <p14:creationId xmlns:p14="http://schemas.microsoft.com/office/powerpoint/2010/main" val="87731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Problems</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This plan favored Northern banks, who bought up debt certificates at a small portion of their value</a:t>
            </a:r>
          </a:p>
          <a:p>
            <a:r>
              <a:rPr lang="en-US" dirty="0" smtClean="0"/>
              <a:t>Northern states had more debt than Southern states</a:t>
            </a:r>
          </a:p>
          <a:p>
            <a:r>
              <a:rPr lang="en-US" dirty="0" smtClean="0"/>
              <a:t>Hamilton was accused of helping elite Northerners and cheating working Southerners</a:t>
            </a:r>
          </a:p>
          <a:p>
            <a:r>
              <a:rPr lang="en-US" dirty="0" smtClean="0"/>
              <a:t>He struck deals to get the plan implemented anyway</a:t>
            </a:r>
          </a:p>
          <a:p>
            <a:r>
              <a:rPr lang="en-US" dirty="0" smtClean="0"/>
              <a:t>He conceded that a Southern nation would become the nation’s capital</a:t>
            </a:r>
          </a:p>
          <a:p>
            <a:r>
              <a:rPr lang="en-US" dirty="0" smtClean="0"/>
              <a:t>In 1800, the capital became </a:t>
            </a:r>
            <a:r>
              <a:rPr lang="en-US" b="1" dirty="0" smtClean="0"/>
              <a:t>Washington, D.C.</a:t>
            </a:r>
            <a:r>
              <a:rPr lang="en-US" dirty="0" smtClean="0"/>
              <a:t>, a city created to become the seat of government</a:t>
            </a:r>
            <a:endParaRPr lang="en-US" dirty="0"/>
          </a:p>
        </p:txBody>
      </p:sp>
    </p:spTree>
    <p:extLst>
      <p:ext uri="{BB962C8B-B14F-4D97-AF65-F5344CB8AC3E}">
        <p14:creationId xmlns:p14="http://schemas.microsoft.com/office/powerpoint/2010/main" val="424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French Revolution</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During the Washington years, the </a:t>
            </a:r>
            <a:r>
              <a:rPr lang="en-US" b="1" dirty="0" smtClean="0"/>
              <a:t>French Revolution</a:t>
            </a:r>
            <a:r>
              <a:rPr lang="en-US" dirty="0" smtClean="0"/>
              <a:t> happened.  Jefferson wanted to support it and its republic/anti-crown ideals</a:t>
            </a:r>
          </a:p>
          <a:p>
            <a:r>
              <a:rPr lang="en-US" dirty="0" smtClean="0"/>
              <a:t>Hamilton liked rich people, and disliked seeing the poor rise up and kill them</a:t>
            </a:r>
          </a:p>
          <a:p>
            <a:r>
              <a:rPr lang="en-US" dirty="0" smtClean="0"/>
              <a:t>At one point, Britain and France started fighting.  The British were still America’s post-war trading partner, so America just stayed neutral</a:t>
            </a:r>
          </a:p>
          <a:p>
            <a:r>
              <a:rPr lang="en-US" dirty="0" smtClean="0"/>
              <a:t>French government representative </a:t>
            </a:r>
            <a:r>
              <a:rPr lang="en-US" b="1" dirty="0" smtClean="0"/>
              <a:t>Citizen Edmond Genet </a:t>
            </a:r>
            <a:r>
              <a:rPr lang="en-US" dirty="0" smtClean="0"/>
              <a:t>begged America for assistance, inspired pro-French rallies </a:t>
            </a:r>
          </a:p>
          <a:p>
            <a:r>
              <a:rPr lang="en-US" dirty="0" smtClean="0"/>
              <a:t>Washington responded by declaring U.S. “friendly and impartial towards belligerent powers.”  This is the </a:t>
            </a:r>
            <a:r>
              <a:rPr lang="en-US" b="1" dirty="0" smtClean="0"/>
              <a:t>Neutrality Proclamation </a:t>
            </a:r>
            <a:endParaRPr lang="en-US" dirty="0"/>
          </a:p>
        </p:txBody>
      </p:sp>
    </p:spTree>
    <p:extLst>
      <p:ext uri="{BB962C8B-B14F-4D97-AF65-F5344CB8AC3E}">
        <p14:creationId xmlns:p14="http://schemas.microsoft.com/office/powerpoint/2010/main" val="77959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Two-Party System</a:t>
            </a:r>
            <a:endParaRPr lang="en-US" u="sng" dirty="0"/>
          </a:p>
        </p:txBody>
      </p:sp>
      <p:sp>
        <p:nvSpPr>
          <p:cNvPr id="3" name="Content Placeholder 2"/>
          <p:cNvSpPr>
            <a:spLocks noGrp="1"/>
          </p:cNvSpPr>
          <p:nvPr>
            <p:ph idx="1"/>
          </p:nvPr>
        </p:nvSpPr>
        <p:spPr/>
        <p:txBody>
          <a:bodyPr/>
          <a:lstStyle/>
          <a:p>
            <a:r>
              <a:rPr lang="en-US" dirty="0" smtClean="0"/>
              <a:t>Hamilton v. Jefferson was start of the </a:t>
            </a:r>
            <a:r>
              <a:rPr lang="en-US" b="1" dirty="0" smtClean="0"/>
              <a:t>two-party system</a:t>
            </a:r>
            <a:endParaRPr lang="en-US" dirty="0" smtClean="0"/>
          </a:p>
          <a:p>
            <a:r>
              <a:rPr lang="en-US" dirty="0" smtClean="0"/>
              <a:t>Strong federal government supports were </a:t>
            </a:r>
            <a:r>
              <a:rPr lang="en-US" b="1" dirty="0" smtClean="0"/>
              <a:t>Federalists</a:t>
            </a:r>
            <a:endParaRPr lang="en-US" dirty="0" smtClean="0"/>
          </a:p>
          <a:p>
            <a:r>
              <a:rPr lang="en-US" dirty="0" smtClean="0"/>
              <a:t>Followers of Jefferson were called </a:t>
            </a:r>
            <a:r>
              <a:rPr lang="en-US" b="1" dirty="0" smtClean="0"/>
              <a:t>Democratic-Republicans</a:t>
            </a:r>
            <a:endParaRPr lang="en-US" dirty="0" smtClean="0"/>
          </a:p>
          <a:p>
            <a:r>
              <a:rPr lang="en-US" dirty="0" smtClean="0"/>
              <a:t>Development of political parties upset framers/writers of the Constitution, most of whom called factions/parties dangerous to Republic</a:t>
            </a:r>
            <a:endParaRPr lang="en-US" dirty="0"/>
          </a:p>
        </p:txBody>
      </p:sp>
    </p:spTree>
    <p:extLst>
      <p:ext uri="{BB962C8B-B14F-4D97-AF65-F5344CB8AC3E}">
        <p14:creationId xmlns:p14="http://schemas.microsoft.com/office/powerpoint/2010/main" val="25032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Articles of Confederation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Colonies didn’t wait for independence to set up governments</a:t>
            </a:r>
          </a:p>
          <a:p>
            <a:r>
              <a:rPr lang="en-US" dirty="0" smtClean="0"/>
              <a:t>In 1777, the Continental Congress sent our first national constitution, the </a:t>
            </a:r>
            <a:r>
              <a:rPr lang="en-US" b="1" dirty="0" smtClean="0"/>
              <a:t>Articles of Confederation</a:t>
            </a:r>
            <a:r>
              <a:rPr lang="en-US" dirty="0" smtClean="0"/>
              <a:t>, to the colonies </a:t>
            </a:r>
          </a:p>
          <a:p>
            <a:r>
              <a:rPr lang="en-US" dirty="0" smtClean="0"/>
              <a:t>Colonists make little to no central government; afraid of getting rid of Britain only to create their own tyrannical government</a:t>
            </a:r>
          </a:p>
          <a:p>
            <a:r>
              <a:rPr lang="en-US" dirty="0" smtClean="0"/>
              <a:t>Did not let national government tax anything or regulate trade.  Amendments to constitution required all states to agree.  More concerned with prohibiting tyranny than governing effectively</a:t>
            </a:r>
            <a:endParaRPr lang="en-US" dirty="0"/>
          </a:p>
        </p:txBody>
      </p:sp>
    </p:spTree>
    <p:extLst>
      <p:ext uri="{BB962C8B-B14F-4D97-AF65-F5344CB8AC3E}">
        <p14:creationId xmlns:p14="http://schemas.microsoft.com/office/powerpoint/2010/main" val="38713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First Party System</a:t>
            </a:r>
            <a:endParaRPr lang="en-US"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2988690"/>
              </p:ext>
            </p:extLst>
          </p:nvPr>
        </p:nvGraphicFramePr>
        <p:xfrm>
          <a:off x="1295400" y="2557463"/>
          <a:ext cx="9601200" cy="3235960"/>
        </p:xfrm>
        <a:graphic>
          <a:graphicData uri="http://schemas.openxmlformats.org/drawingml/2006/table">
            <a:tbl>
              <a:tblPr firstRow="1" bandRow="1">
                <a:tableStyleId>{5C22544A-7EE6-4342-B048-85BDC9FD1C3A}</a:tableStyleId>
              </a:tblPr>
              <a:tblGrid>
                <a:gridCol w="3200400"/>
                <a:gridCol w="3200400"/>
                <a:gridCol w="3200400"/>
              </a:tblGrid>
              <a:tr h="370840">
                <a:tc>
                  <a:txBody>
                    <a:bodyPr/>
                    <a:lstStyle/>
                    <a:p>
                      <a:endParaRPr lang="en-US" dirty="0"/>
                    </a:p>
                  </a:txBody>
                  <a:tcPr/>
                </a:tc>
                <a:tc>
                  <a:txBody>
                    <a:bodyPr/>
                    <a:lstStyle/>
                    <a:p>
                      <a:r>
                        <a:rPr lang="en-US" dirty="0" smtClean="0"/>
                        <a:t>Federalists</a:t>
                      </a:r>
                      <a:endParaRPr lang="en-US" dirty="0"/>
                    </a:p>
                  </a:txBody>
                  <a:tcPr/>
                </a:tc>
                <a:tc>
                  <a:txBody>
                    <a:bodyPr/>
                    <a:lstStyle/>
                    <a:p>
                      <a:r>
                        <a:rPr lang="en-US" dirty="0" smtClean="0"/>
                        <a:t>Democratic-Republicans</a:t>
                      </a:r>
                      <a:endParaRPr lang="en-US" dirty="0"/>
                    </a:p>
                  </a:txBody>
                  <a:tcPr/>
                </a:tc>
              </a:tr>
              <a:tr h="370840">
                <a:tc>
                  <a:txBody>
                    <a:bodyPr/>
                    <a:lstStyle/>
                    <a:p>
                      <a:r>
                        <a:rPr lang="en-US" dirty="0" smtClean="0"/>
                        <a:t>Leaders</a:t>
                      </a:r>
                      <a:endParaRPr lang="en-US" dirty="0"/>
                    </a:p>
                  </a:txBody>
                  <a:tcPr/>
                </a:tc>
                <a:tc>
                  <a:txBody>
                    <a:bodyPr/>
                    <a:lstStyle/>
                    <a:p>
                      <a:r>
                        <a:rPr lang="en-US" dirty="0" smtClean="0"/>
                        <a:t>Hamilton, Washington, Adams, Jay,</a:t>
                      </a:r>
                      <a:r>
                        <a:rPr lang="en-US" baseline="0" dirty="0" smtClean="0"/>
                        <a:t> Marshall</a:t>
                      </a:r>
                      <a:endParaRPr lang="en-US" dirty="0"/>
                    </a:p>
                  </a:txBody>
                  <a:tcPr/>
                </a:tc>
                <a:tc>
                  <a:txBody>
                    <a:bodyPr/>
                    <a:lstStyle/>
                    <a:p>
                      <a:r>
                        <a:rPr lang="en-US" dirty="0" smtClean="0"/>
                        <a:t>Jefferson, Madison</a:t>
                      </a:r>
                      <a:endParaRPr lang="en-US" dirty="0"/>
                    </a:p>
                  </a:txBody>
                  <a:tcPr/>
                </a:tc>
              </a:tr>
              <a:tr h="370840">
                <a:tc>
                  <a:txBody>
                    <a:bodyPr/>
                    <a:lstStyle/>
                    <a:p>
                      <a:r>
                        <a:rPr lang="en-US" dirty="0" smtClean="0"/>
                        <a:t>Vision</a:t>
                      </a:r>
                      <a:endParaRPr lang="en-US" dirty="0"/>
                    </a:p>
                  </a:txBody>
                  <a:tcPr/>
                </a:tc>
                <a:tc>
                  <a:txBody>
                    <a:bodyPr/>
                    <a:lstStyle/>
                    <a:p>
                      <a:r>
                        <a:rPr lang="en-US" dirty="0" smtClean="0"/>
                        <a:t>Economy</a:t>
                      </a:r>
                      <a:r>
                        <a:rPr lang="en-US" baseline="0" dirty="0" smtClean="0"/>
                        <a:t> based on commerce</a:t>
                      </a:r>
                      <a:endParaRPr lang="en-US" dirty="0"/>
                    </a:p>
                  </a:txBody>
                  <a:tcPr/>
                </a:tc>
                <a:tc>
                  <a:txBody>
                    <a:bodyPr/>
                    <a:lstStyle/>
                    <a:p>
                      <a:r>
                        <a:rPr lang="en-US" dirty="0" smtClean="0"/>
                        <a:t>Economy based on agriculture</a:t>
                      </a:r>
                      <a:endParaRPr lang="en-US" dirty="0"/>
                    </a:p>
                  </a:txBody>
                  <a:tcPr/>
                </a:tc>
              </a:tr>
              <a:tr h="370840">
                <a:tc>
                  <a:txBody>
                    <a:bodyPr/>
                    <a:lstStyle/>
                    <a:p>
                      <a:r>
                        <a:rPr lang="en-US" dirty="0" smtClean="0"/>
                        <a:t>Governmental Power</a:t>
                      </a:r>
                      <a:endParaRPr lang="en-US" dirty="0"/>
                    </a:p>
                  </a:txBody>
                  <a:tcPr/>
                </a:tc>
                <a:tc>
                  <a:txBody>
                    <a:bodyPr/>
                    <a:lstStyle/>
                    <a:p>
                      <a:r>
                        <a:rPr lang="en-US" dirty="0" smtClean="0"/>
                        <a:t>Stronger federal government</a:t>
                      </a:r>
                      <a:endParaRPr lang="en-US" dirty="0"/>
                    </a:p>
                  </a:txBody>
                  <a:tcPr/>
                </a:tc>
                <a:tc>
                  <a:txBody>
                    <a:bodyPr/>
                    <a:lstStyle/>
                    <a:p>
                      <a:r>
                        <a:rPr lang="en-US" dirty="0" smtClean="0"/>
                        <a:t>Stronger state governments</a:t>
                      </a:r>
                      <a:endParaRPr lang="en-US" dirty="0"/>
                    </a:p>
                  </a:txBody>
                  <a:tcPr/>
                </a:tc>
              </a:tr>
              <a:tr h="370840">
                <a:tc>
                  <a:txBody>
                    <a:bodyPr/>
                    <a:lstStyle/>
                    <a:p>
                      <a:r>
                        <a:rPr lang="en-US" dirty="0" smtClean="0"/>
                        <a:t>Supporters</a:t>
                      </a:r>
                      <a:endParaRPr lang="en-US" dirty="0"/>
                    </a:p>
                  </a:txBody>
                  <a:tcPr/>
                </a:tc>
                <a:tc>
                  <a:txBody>
                    <a:bodyPr/>
                    <a:lstStyle/>
                    <a:p>
                      <a:r>
                        <a:rPr lang="en-US" dirty="0" smtClean="0"/>
                        <a:t>Wealthy, Northeast</a:t>
                      </a:r>
                      <a:endParaRPr lang="en-US" dirty="0"/>
                    </a:p>
                  </a:txBody>
                  <a:tcPr/>
                </a:tc>
                <a:tc>
                  <a:txBody>
                    <a:bodyPr/>
                    <a:lstStyle/>
                    <a:p>
                      <a:r>
                        <a:rPr lang="en-US" dirty="0" smtClean="0"/>
                        <a:t>Yeoman farmers, Southerners</a:t>
                      </a:r>
                      <a:endParaRPr lang="en-US" dirty="0"/>
                    </a:p>
                  </a:txBody>
                  <a:tcPr/>
                </a:tc>
              </a:tr>
              <a:tr h="370840">
                <a:tc>
                  <a:txBody>
                    <a:bodyPr/>
                    <a:lstStyle/>
                    <a:p>
                      <a:r>
                        <a:rPr lang="en-US" dirty="0" smtClean="0"/>
                        <a:t>Constitution</a:t>
                      </a:r>
                      <a:endParaRPr lang="en-US" dirty="0"/>
                    </a:p>
                  </a:txBody>
                  <a:tcPr/>
                </a:tc>
                <a:tc>
                  <a:txBody>
                    <a:bodyPr/>
                    <a:lstStyle/>
                    <a:p>
                      <a:r>
                        <a:rPr lang="en-US" dirty="0" smtClean="0"/>
                        <a:t>Loose construction</a:t>
                      </a:r>
                      <a:endParaRPr lang="en-US" dirty="0"/>
                    </a:p>
                  </a:txBody>
                  <a:tcPr/>
                </a:tc>
                <a:tc>
                  <a:txBody>
                    <a:bodyPr/>
                    <a:lstStyle/>
                    <a:p>
                      <a:r>
                        <a:rPr lang="en-US" dirty="0" smtClean="0"/>
                        <a:t>Strict construction</a:t>
                      </a:r>
                      <a:endParaRPr lang="en-US" dirty="0"/>
                    </a:p>
                  </a:txBody>
                  <a:tcPr/>
                </a:tc>
              </a:tr>
              <a:tr h="370840">
                <a:tc>
                  <a:txBody>
                    <a:bodyPr/>
                    <a:lstStyle/>
                    <a:p>
                      <a:r>
                        <a:rPr lang="en-US" dirty="0" smtClean="0"/>
                        <a:t>National Bank</a:t>
                      </a:r>
                      <a:endParaRPr lang="en-US" dirty="0"/>
                    </a:p>
                  </a:txBody>
                  <a:tcPr/>
                </a:tc>
                <a:tc>
                  <a:txBody>
                    <a:bodyPr/>
                    <a:lstStyle/>
                    <a:p>
                      <a:r>
                        <a:rPr lang="en-US" dirty="0" smtClean="0"/>
                        <a:t>Believed it was “necessary”</a:t>
                      </a:r>
                      <a:endParaRPr lang="en-US" dirty="0"/>
                    </a:p>
                  </a:txBody>
                  <a:tcPr/>
                </a:tc>
                <a:tc>
                  <a:txBody>
                    <a:bodyPr/>
                    <a:lstStyle/>
                    <a:p>
                      <a:r>
                        <a:rPr lang="en-US" dirty="0" smtClean="0"/>
                        <a:t>Believed</a:t>
                      </a:r>
                      <a:r>
                        <a:rPr lang="en-US" baseline="0" dirty="0" smtClean="0"/>
                        <a:t> it was just “desirable”</a:t>
                      </a:r>
                      <a:endParaRPr lang="en-US" dirty="0"/>
                    </a:p>
                  </a:txBody>
                  <a:tcPr/>
                </a:tc>
              </a:tr>
              <a:tr h="370840">
                <a:tc>
                  <a:txBody>
                    <a:bodyPr/>
                    <a:lstStyle/>
                    <a:p>
                      <a:r>
                        <a:rPr lang="en-US" dirty="0" smtClean="0"/>
                        <a:t>Foreign Affairs</a:t>
                      </a:r>
                      <a:endParaRPr lang="en-US" dirty="0"/>
                    </a:p>
                  </a:txBody>
                  <a:tcPr/>
                </a:tc>
                <a:tc>
                  <a:txBody>
                    <a:bodyPr/>
                    <a:lstStyle/>
                    <a:p>
                      <a:r>
                        <a:rPr lang="en-US" dirty="0" smtClean="0"/>
                        <a:t>More sympathetic towards Britain</a:t>
                      </a:r>
                      <a:endParaRPr lang="en-US" dirty="0"/>
                    </a:p>
                  </a:txBody>
                  <a:tcPr/>
                </a:tc>
                <a:tc>
                  <a:txBody>
                    <a:bodyPr/>
                    <a:lstStyle/>
                    <a:p>
                      <a:r>
                        <a:rPr lang="en-US" dirty="0" smtClean="0"/>
                        <a:t>More sympathetic towards</a:t>
                      </a:r>
                      <a:r>
                        <a:rPr lang="en-US" baseline="0" dirty="0" smtClean="0"/>
                        <a:t> France</a:t>
                      </a:r>
                      <a:endParaRPr lang="en-US" dirty="0"/>
                    </a:p>
                  </a:txBody>
                  <a:tcPr/>
                </a:tc>
              </a:tr>
            </a:tbl>
          </a:graphicData>
        </a:graphic>
      </p:graphicFrame>
    </p:spTree>
    <p:extLst>
      <p:ext uri="{BB962C8B-B14F-4D97-AF65-F5344CB8AC3E}">
        <p14:creationId xmlns:p14="http://schemas.microsoft.com/office/powerpoint/2010/main" val="1079972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Whiskey Rebellion</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In western Pennsylvania, farmers resisted on tax on whiskey.  Hamilton created the tax to get more money and pay off the debt</a:t>
            </a:r>
          </a:p>
          <a:p>
            <a:r>
              <a:rPr lang="en-US" dirty="0" smtClean="0"/>
              <a:t>Washington reacted by sending the militia.  He beat the rebels, captured the ringleaders, but pardoned them</a:t>
            </a:r>
          </a:p>
          <a:p>
            <a:r>
              <a:rPr lang="en-US" dirty="0" smtClean="0"/>
              <a:t>Like Bacon’s Rebellion and Shay’s Rebellion, the </a:t>
            </a:r>
            <a:r>
              <a:rPr lang="en-US" b="1" dirty="0" smtClean="0"/>
              <a:t>Whiskey Rebellion </a:t>
            </a:r>
            <a:r>
              <a:rPr lang="en-US" dirty="0" smtClean="0"/>
              <a:t>showed class tensions between inland farmers and coastal elites</a:t>
            </a:r>
          </a:p>
          <a:p>
            <a:r>
              <a:rPr lang="en-US" dirty="0" smtClean="0"/>
              <a:t>Shay’s Rebellion showed Articles were too weak to respond, but Whiskey Rebellion showed America’s new power.  James Madison retreats from Federalists, becomes a Democratic-Republican; too scared of tyranny</a:t>
            </a:r>
            <a:endParaRPr lang="en-US" dirty="0"/>
          </a:p>
        </p:txBody>
      </p:sp>
    </p:spTree>
    <p:extLst>
      <p:ext uri="{BB962C8B-B14F-4D97-AF65-F5344CB8AC3E}">
        <p14:creationId xmlns:p14="http://schemas.microsoft.com/office/powerpoint/2010/main" val="15043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Washington’s Second Term</a:t>
            </a:r>
            <a:endParaRPr lang="en-US" u="sng" dirty="0"/>
          </a:p>
        </p:txBody>
      </p:sp>
      <p:sp>
        <p:nvSpPr>
          <p:cNvPr id="3" name="Content Placeholder 2"/>
          <p:cNvSpPr>
            <a:spLocks noGrp="1"/>
          </p:cNvSpPr>
          <p:nvPr>
            <p:ph idx="1"/>
          </p:nvPr>
        </p:nvSpPr>
        <p:spPr/>
        <p:txBody>
          <a:bodyPr>
            <a:normAutofit/>
          </a:bodyPr>
          <a:lstStyle/>
          <a:p>
            <a:r>
              <a:rPr lang="en-US" dirty="0" smtClean="0"/>
              <a:t>Sends John Jay to England to make a treaty so English leave the Northwest Territory (as per the Treaty of Paris that ended the Revolutionary War), and to discuss British violations of free trade.  Called </a:t>
            </a:r>
            <a:r>
              <a:rPr lang="en-US" b="1" dirty="0" smtClean="0"/>
              <a:t>Jay’s Treaty</a:t>
            </a:r>
            <a:endParaRPr lang="en-US" dirty="0" smtClean="0"/>
          </a:p>
          <a:p>
            <a:r>
              <a:rPr lang="en-US" dirty="0" smtClean="0"/>
              <a:t>Prevented war with Britain, but opponents thought Jay made too many concessions.  Britain wasn’t respecting us as a sovereign nation.  Considered to be the low point of Washington’s administration, they burned dolls of John Jay in the streets</a:t>
            </a:r>
            <a:endParaRPr lang="en-US" dirty="0"/>
          </a:p>
        </p:txBody>
      </p:sp>
    </p:spTree>
    <p:extLst>
      <p:ext uri="{BB962C8B-B14F-4D97-AF65-F5344CB8AC3E}">
        <p14:creationId xmlns:p14="http://schemas.microsoft.com/office/powerpoint/2010/main" val="41643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Spanish Affairs</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Washington sent Thomas Pinckney to Spain to negotiate use of the Mississippi duty, tax-free access to world markets, and removing Spanish forts from American soil</a:t>
            </a:r>
          </a:p>
          <a:p>
            <a:r>
              <a:rPr lang="en-US" dirty="0" smtClean="0"/>
              <a:t>Pinckney also got a promise from Spain to prevent Native attacks on American settlers</a:t>
            </a:r>
          </a:p>
          <a:p>
            <a:r>
              <a:rPr lang="en-US" dirty="0" smtClean="0"/>
              <a:t>This was called </a:t>
            </a:r>
            <a:r>
              <a:rPr lang="en-US" b="1" dirty="0" smtClean="0"/>
              <a:t>Pinckney’s Treaty</a:t>
            </a:r>
            <a:r>
              <a:rPr lang="en-US" dirty="0" smtClean="0"/>
              <a:t> or the </a:t>
            </a:r>
            <a:r>
              <a:rPr lang="en-US" b="1" dirty="0" smtClean="0"/>
              <a:t>Treaty of San Lorenzo.  </a:t>
            </a:r>
            <a:r>
              <a:rPr lang="en-US" dirty="0" smtClean="0"/>
              <a:t>Ratified by U.S. Senate in 1796, called the HIGH point of Washington’s administration</a:t>
            </a:r>
          </a:p>
          <a:p>
            <a:r>
              <a:rPr lang="en-US" dirty="0" smtClean="0"/>
              <a:t>In 1797, Congress tried to withholding funding to enforce the treaty.  House of Representatives asked Washington to submit a bunch of documents related to the treaty</a:t>
            </a:r>
          </a:p>
          <a:p>
            <a:r>
              <a:rPr lang="en-US" dirty="0" smtClean="0"/>
              <a:t>Washington refused, establishing </a:t>
            </a:r>
            <a:r>
              <a:rPr lang="en-US" b="1" dirty="0" smtClean="0"/>
              <a:t>executive privilege</a:t>
            </a:r>
            <a:r>
              <a:rPr lang="en-US" dirty="0" smtClean="0"/>
              <a:t> (right of president to keep back information when doing so can protect national security)</a:t>
            </a:r>
            <a:endParaRPr lang="en-US" dirty="0"/>
          </a:p>
        </p:txBody>
      </p:sp>
    </p:spTree>
    <p:extLst>
      <p:ext uri="{BB962C8B-B14F-4D97-AF65-F5344CB8AC3E}">
        <p14:creationId xmlns:p14="http://schemas.microsoft.com/office/powerpoint/2010/main" val="29534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End of an Era</a:t>
            </a:r>
            <a:endParaRPr lang="en-US" u="sng" dirty="0"/>
          </a:p>
        </p:txBody>
      </p:sp>
      <p:sp>
        <p:nvSpPr>
          <p:cNvPr id="3" name="Content Placeholder 2"/>
          <p:cNvSpPr>
            <a:spLocks noGrp="1"/>
          </p:cNvSpPr>
          <p:nvPr>
            <p:ph idx="1"/>
          </p:nvPr>
        </p:nvSpPr>
        <p:spPr/>
        <p:txBody>
          <a:bodyPr/>
          <a:lstStyle/>
          <a:p>
            <a:r>
              <a:rPr lang="en-US" dirty="0" smtClean="0"/>
              <a:t>Washington declined to run for a third term</a:t>
            </a:r>
          </a:p>
          <a:p>
            <a:r>
              <a:rPr lang="en-US" dirty="0" smtClean="0"/>
              <a:t>In his </a:t>
            </a:r>
            <a:r>
              <a:rPr lang="en-US" b="1" dirty="0" smtClean="0"/>
              <a:t>farewell address</a:t>
            </a:r>
            <a:r>
              <a:rPr lang="en-US" dirty="0" smtClean="0"/>
              <a:t>, composed in part by </a:t>
            </a:r>
            <a:r>
              <a:rPr lang="en-US" b="1" dirty="0" smtClean="0"/>
              <a:t>Alexander Hamilton, </a:t>
            </a:r>
            <a:r>
              <a:rPr lang="en-US" dirty="0" smtClean="0"/>
              <a:t>he warned future presidents to street clear of permanent alliances with any portion of the foreign world”</a:t>
            </a:r>
          </a:p>
          <a:p>
            <a:r>
              <a:rPr lang="en-US" dirty="0" smtClean="0"/>
              <a:t>This call for </a:t>
            </a:r>
            <a:r>
              <a:rPr lang="en-US" b="1" dirty="0" smtClean="0"/>
              <a:t>neutrality</a:t>
            </a:r>
            <a:r>
              <a:rPr lang="en-US" dirty="0" smtClean="0"/>
              <a:t> defined American foreign policy until the late 1890s</a:t>
            </a:r>
            <a:endParaRPr lang="en-US" dirty="0"/>
          </a:p>
        </p:txBody>
      </p:sp>
    </p:spTree>
    <p:extLst>
      <p:ext uri="{BB962C8B-B14F-4D97-AF65-F5344CB8AC3E}">
        <p14:creationId xmlns:p14="http://schemas.microsoft.com/office/powerpoint/2010/main" val="41590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Republican Motherhood</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During 1790s, women’s roles in courtship/marriage/motherhood are changed in accordance with new republic and its ideals.  Women were excluded from politics/voting, but they had important civil role: teach/produce virtuous male citizens</a:t>
            </a:r>
          </a:p>
          <a:p>
            <a:r>
              <a:rPr lang="en-US" dirty="0" smtClean="0"/>
              <a:t>Private virtue became a huge quality for women, who had to teach men how to be good citizens through romance and motherhood.  Women should only date people with good morals</a:t>
            </a:r>
          </a:p>
          <a:p>
            <a:r>
              <a:rPr lang="en-US" dirty="0" smtClean="0"/>
              <a:t>Feminists argued that educated women would be better mothers, and then produce better citizens.  They succeeded…but didn’t change gender roles.  Education of women was meant only in service to husbands and family.</a:t>
            </a:r>
            <a:endParaRPr lang="en-US" dirty="0"/>
          </a:p>
        </p:txBody>
      </p:sp>
    </p:spTree>
    <p:extLst>
      <p:ext uri="{BB962C8B-B14F-4D97-AF65-F5344CB8AC3E}">
        <p14:creationId xmlns:p14="http://schemas.microsoft.com/office/powerpoint/2010/main" val="16621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Adams Presidency</a:t>
            </a:r>
            <a:endParaRPr lang="en-US" u="sng" dirty="0"/>
          </a:p>
        </p:txBody>
      </p:sp>
      <p:sp>
        <p:nvSpPr>
          <p:cNvPr id="3" name="Content Placeholder 2"/>
          <p:cNvSpPr>
            <a:spLocks noGrp="1"/>
          </p:cNvSpPr>
          <p:nvPr>
            <p:ph idx="1"/>
          </p:nvPr>
        </p:nvSpPr>
        <p:spPr/>
        <p:txBody>
          <a:bodyPr>
            <a:normAutofit lnSpcReduction="10000"/>
          </a:bodyPr>
          <a:lstStyle/>
          <a:p>
            <a:r>
              <a:rPr lang="en-US" dirty="0" smtClean="0"/>
              <a:t>Electoral college selected Federalist </a:t>
            </a:r>
            <a:r>
              <a:rPr lang="en-US" b="1" dirty="0" smtClean="0"/>
              <a:t>John Adams</a:t>
            </a:r>
            <a:r>
              <a:rPr lang="en-US" dirty="0" smtClean="0"/>
              <a:t> as Washington’s successor</a:t>
            </a:r>
          </a:p>
          <a:p>
            <a:r>
              <a:rPr lang="en-US" dirty="0" smtClean="0"/>
              <a:t>The rules were that second place candidate becomes the vice-president</a:t>
            </a:r>
          </a:p>
          <a:p>
            <a:r>
              <a:rPr lang="en-US" dirty="0" smtClean="0"/>
              <a:t>Adam’s vice-president became Democratic-Republican Thomas Jefferson</a:t>
            </a:r>
          </a:p>
          <a:p>
            <a:r>
              <a:rPr lang="en-US" dirty="0" smtClean="0"/>
              <a:t>Adams was argumentative and unlikable</a:t>
            </a:r>
          </a:p>
          <a:p>
            <a:r>
              <a:rPr lang="en-US" dirty="0" smtClean="0"/>
              <a:t>Very hands-off, he let Jefferson’s rival </a:t>
            </a:r>
            <a:r>
              <a:rPr lang="en-US" b="1" dirty="0" smtClean="0"/>
              <a:t>Alexander Hamilton</a:t>
            </a:r>
            <a:r>
              <a:rPr lang="en-US" dirty="0" smtClean="0"/>
              <a:t> take charge</a:t>
            </a:r>
          </a:p>
          <a:p>
            <a:r>
              <a:rPr lang="en-US" dirty="0" smtClean="0"/>
              <a:t>We had a member of the cabinet (Hamilton) fighting with the VP (Jefferson), and Adams didn’t stop it</a:t>
            </a:r>
            <a:endParaRPr lang="en-US" dirty="0"/>
          </a:p>
        </p:txBody>
      </p:sp>
    </p:spTree>
    <p:extLst>
      <p:ext uri="{BB962C8B-B14F-4D97-AF65-F5344CB8AC3E}">
        <p14:creationId xmlns:p14="http://schemas.microsoft.com/office/powerpoint/2010/main" val="19718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Adams’s Achievements</a:t>
            </a:r>
            <a:endParaRPr lang="en-US" u="sng" dirty="0"/>
          </a:p>
        </p:txBody>
      </p:sp>
      <p:sp>
        <p:nvSpPr>
          <p:cNvPr id="3" name="Content Placeholder 2"/>
          <p:cNvSpPr>
            <a:spLocks noGrp="1"/>
          </p:cNvSpPr>
          <p:nvPr>
            <p:ph sz="half" idx="1"/>
          </p:nvPr>
        </p:nvSpPr>
        <p:spPr>
          <a:xfrm>
            <a:off x="1298447" y="2560320"/>
            <a:ext cx="5926133" cy="3310128"/>
          </a:xfrm>
        </p:spPr>
        <p:txBody>
          <a:bodyPr>
            <a:normAutofit fontScale="85000" lnSpcReduction="20000"/>
          </a:bodyPr>
          <a:lstStyle/>
          <a:p>
            <a:r>
              <a:rPr lang="en-US" dirty="0" smtClean="0"/>
              <a:t>After U.S. signed Jay’s Treaty with Great Britain, France started seizing American ships on the seas</a:t>
            </a:r>
          </a:p>
          <a:p>
            <a:r>
              <a:rPr lang="en-US" dirty="0" smtClean="0"/>
              <a:t>Adams sent diplomats to Paris.  French officials wanted a bribe pre-negotiations.  Adams published this in an official American newspaper, quoting the French directly but replacing their names with X, Y, and Z (it was then called the </a:t>
            </a:r>
            <a:r>
              <a:rPr lang="en-US" b="1" dirty="0" smtClean="0"/>
              <a:t>XYZ Affair</a:t>
            </a:r>
            <a:r>
              <a:rPr lang="en-US" dirty="0" smtClean="0"/>
              <a:t>)</a:t>
            </a:r>
          </a:p>
          <a:p>
            <a:r>
              <a:rPr lang="en-US" dirty="0" smtClean="0"/>
              <a:t>The pro-French Revolution Americans became very anti-French to the point of calling for war.  Adams was able to use this to negotiate a peaceful settlement with France</a:t>
            </a:r>
            <a:endParaRPr lang="en-US" dirty="0"/>
          </a:p>
        </p:txBody>
      </p:sp>
      <p:pic>
        <p:nvPicPr>
          <p:cNvPr id="2050" name="Picture 2" descr="http://upload.wikimedia.org/wikipedia/commons/2/25/US_Navy_031029-N-6236G-001_A_painting_of_President_John_Adams_(1735-1826),_2nd_president_of_the_United_States,_by_Asher_B._Durand_(1767-1845)-crop.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24581" y="2560638"/>
            <a:ext cx="2632338"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5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The Low Point</a:t>
            </a:r>
            <a:endParaRPr lang="en-US" u="sng" dirty="0"/>
          </a:p>
        </p:txBody>
      </p:sp>
      <p:sp>
        <p:nvSpPr>
          <p:cNvPr id="6" name="Content Placeholder 5"/>
          <p:cNvSpPr>
            <a:spLocks noGrp="1"/>
          </p:cNvSpPr>
          <p:nvPr>
            <p:ph idx="1"/>
          </p:nvPr>
        </p:nvSpPr>
        <p:spPr/>
        <p:txBody>
          <a:bodyPr>
            <a:normAutofit fontScale="85000" lnSpcReduction="20000"/>
          </a:bodyPr>
          <a:lstStyle/>
          <a:p>
            <a:r>
              <a:rPr lang="en-US" dirty="0" smtClean="0"/>
              <a:t>Adams passed the </a:t>
            </a:r>
            <a:r>
              <a:rPr lang="en-US" b="1" dirty="0" smtClean="0"/>
              <a:t>Alien and Sedition Acts</a:t>
            </a:r>
            <a:r>
              <a:rPr lang="en-US" dirty="0" smtClean="0"/>
              <a:t>.  The government could force foreigners out of the country and jail newspaper writers for anything called “scandalous” or “malicious.”  Acts were political, made to deport new immigrants’ support for Democratic-Republicans</a:t>
            </a:r>
          </a:p>
          <a:p>
            <a:r>
              <a:rPr lang="en-US" dirty="0" smtClean="0"/>
              <a:t>Sedition Act regulated Free Speech, DIRECTLY violated First Amendment</a:t>
            </a:r>
          </a:p>
          <a:p>
            <a:r>
              <a:rPr lang="en-US" dirty="0" smtClean="0"/>
              <a:t>VP Jefferson and James Madison fought back, anonymously writing the </a:t>
            </a:r>
            <a:r>
              <a:rPr lang="en-US" b="1" dirty="0" smtClean="0"/>
              <a:t>Virginia and Kentucky Resolutions</a:t>
            </a:r>
            <a:r>
              <a:rPr lang="en-US" dirty="0" smtClean="0"/>
              <a:t>, which said that states could judge if federal laws were constitutional.  Said states had right to </a:t>
            </a:r>
            <a:r>
              <a:rPr lang="en-US" b="1" dirty="0" smtClean="0"/>
              <a:t>nullification</a:t>
            </a:r>
            <a:r>
              <a:rPr lang="en-US" dirty="0" smtClean="0"/>
              <a:t>—declare unconstitutional federal laws NULL AND VOID</a:t>
            </a:r>
          </a:p>
          <a:p>
            <a:r>
              <a:rPr lang="en-US" dirty="0" smtClean="0"/>
              <a:t>Jefferson was clever, didn’t prevent Alien/Sedition Acts from being enforced.  Waited ‘till the people were angry, and then used them during the 1800 election so he could become president</a:t>
            </a:r>
            <a:endParaRPr lang="en-US" dirty="0"/>
          </a:p>
        </p:txBody>
      </p:sp>
    </p:spTree>
    <p:extLst>
      <p:ext uri="{BB962C8B-B14F-4D97-AF65-F5344CB8AC3E}">
        <p14:creationId xmlns:p14="http://schemas.microsoft.com/office/powerpoint/2010/main" val="10526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1800</a:t>
            </a:r>
            <a:endParaRPr lang="en-US" u="sng" dirty="0"/>
          </a:p>
        </p:txBody>
      </p:sp>
      <p:sp>
        <p:nvSpPr>
          <p:cNvPr id="3" name="Content Placeholder 2"/>
          <p:cNvSpPr>
            <a:spLocks noGrp="1"/>
          </p:cNvSpPr>
          <p:nvPr>
            <p:ph idx="1"/>
          </p:nvPr>
        </p:nvSpPr>
        <p:spPr/>
        <p:txBody>
          <a:bodyPr>
            <a:normAutofit/>
          </a:bodyPr>
          <a:lstStyle/>
          <a:p>
            <a:r>
              <a:rPr lang="en-US" dirty="0" smtClean="0"/>
              <a:t>Federalists were split, so Democratic-Republicans could easily win</a:t>
            </a:r>
          </a:p>
          <a:p>
            <a:r>
              <a:rPr lang="en-US" dirty="0" smtClean="0"/>
              <a:t>Two men ran for D-R nomination: </a:t>
            </a:r>
            <a:r>
              <a:rPr lang="en-US" b="1" dirty="0" smtClean="0"/>
              <a:t>Thomas Jefferson</a:t>
            </a:r>
            <a:r>
              <a:rPr lang="en-US" dirty="0" smtClean="0"/>
              <a:t> and </a:t>
            </a:r>
            <a:r>
              <a:rPr lang="en-US" b="1" dirty="0" smtClean="0"/>
              <a:t>Aaron Burr</a:t>
            </a:r>
            <a:endParaRPr lang="en-US" dirty="0" smtClean="0"/>
          </a:p>
          <a:p>
            <a:r>
              <a:rPr lang="en-US" dirty="0" smtClean="0"/>
              <a:t>Each got an equal number of votes in electoral college, so the Federalist-dominated House of Representatives had to choose the president</a:t>
            </a:r>
          </a:p>
          <a:p>
            <a:r>
              <a:rPr lang="en-US" dirty="0" smtClean="0"/>
              <a:t>Jefferson won.  His old rival Alexander Hamilton campaigned for him, since he thought that Aaron Burr was an “unfit and dangerous man.”  Burr proved Hamilton right by killing him in a duel</a:t>
            </a:r>
            <a:endParaRPr lang="en-US" dirty="0"/>
          </a:p>
        </p:txBody>
      </p:sp>
    </p:spTree>
    <p:extLst>
      <p:ext uri="{BB962C8B-B14F-4D97-AF65-F5344CB8AC3E}">
        <p14:creationId xmlns:p14="http://schemas.microsoft.com/office/powerpoint/2010/main" val="40750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Issues</a:t>
            </a:r>
            <a:endParaRPr lang="en-US" u="sng" dirty="0"/>
          </a:p>
        </p:txBody>
      </p:sp>
      <p:sp>
        <p:nvSpPr>
          <p:cNvPr id="3" name="Content Placeholder 2"/>
          <p:cNvSpPr>
            <a:spLocks noGrp="1"/>
          </p:cNvSpPr>
          <p:nvPr>
            <p:ph idx="1"/>
          </p:nvPr>
        </p:nvSpPr>
        <p:spPr/>
        <p:txBody>
          <a:bodyPr/>
          <a:lstStyle/>
          <a:p>
            <a:r>
              <a:rPr lang="en-US" dirty="0" smtClean="0"/>
              <a:t>New contentious era of Native American relations, since tribes sided with England against colonies.  Women and blacks expected compensation</a:t>
            </a:r>
          </a:p>
          <a:p>
            <a:r>
              <a:rPr lang="en-US" dirty="0" smtClean="0"/>
              <a:t>John Adams’ wife, </a:t>
            </a:r>
            <a:r>
              <a:rPr lang="en-US" b="1" dirty="0" smtClean="0"/>
              <a:t>Abigail Adams</a:t>
            </a:r>
            <a:r>
              <a:rPr lang="en-US" dirty="0" smtClean="0"/>
              <a:t>, said “remember the ladies”</a:t>
            </a:r>
          </a:p>
          <a:p>
            <a:r>
              <a:rPr lang="en-US" dirty="0" smtClean="0"/>
              <a:t>More free blacks living among free whites, but more racist publications and laws.  Led to early “ghettoization” of blacks and other minorities</a:t>
            </a:r>
            <a:endParaRPr lang="en-US" dirty="0"/>
          </a:p>
        </p:txBody>
      </p:sp>
    </p:spTree>
    <p:extLst>
      <p:ext uri="{BB962C8B-B14F-4D97-AF65-F5344CB8AC3E}">
        <p14:creationId xmlns:p14="http://schemas.microsoft.com/office/powerpoint/2010/main" val="24808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Why the Election of 1800 Mattered</a:t>
            </a:r>
            <a:endParaRPr lang="en-US" u="sng" dirty="0"/>
          </a:p>
        </p:txBody>
      </p:sp>
      <p:sp>
        <p:nvSpPr>
          <p:cNvPr id="3" name="Content Placeholder 2"/>
          <p:cNvSpPr>
            <a:spLocks noGrp="1"/>
          </p:cNvSpPr>
          <p:nvPr>
            <p:ph idx="1"/>
          </p:nvPr>
        </p:nvSpPr>
        <p:spPr/>
        <p:txBody>
          <a:bodyPr>
            <a:normAutofit lnSpcReduction="10000"/>
          </a:bodyPr>
          <a:lstStyle/>
          <a:p>
            <a:r>
              <a:rPr lang="en-US" dirty="0" smtClean="0"/>
              <a:t>For the second time in two elections, a president got a VP he didn’t want (Adams and Jefferson, Jefferson and Burr)</a:t>
            </a:r>
          </a:p>
          <a:p>
            <a:r>
              <a:rPr lang="en-US" dirty="0" smtClean="0"/>
              <a:t>In 1804, they added the </a:t>
            </a:r>
            <a:r>
              <a:rPr lang="en-US" b="1" dirty="0" smtClean="0"/>
              <a:t>Twelfth Amendment</a:t>
            </a:r>
            <a:r>
              <a:rPr lang="en-US" dirty="0" smtClean="0"/>
              <a:t> to the Constitution.  Allowed electors to vote for a </a:t>
            </a:r>
            <a:r>
              <a:rPr lang="en-US" b="1" dirty="0" smtClean="0"/>
              <a:t>party ticket </a:t>
            </a:r>
            <a:r>
              <a:rPr lang="en-US" dirty="0" smtClean="0"/>
              <a:t>(they vote for a package deal of a president and VP)</a:t>
            </a:r>
          </a:p>
          <a:p>
            <a:r>
              <a:rPr lang="en-US" dirty="0" smtClean="0"/>
              <a:t>America’s first transfer of power (from Federalist Adams to Democratic-Republican Jefferson) had no violence</a:t>
            </a:r>
          </a:p>
          <a:p>
            <a:r>
              <a:rPr lang="en-US" dirty="0" smtClean="0"/>
              <a:t>Jefferson called his victory the “bloodless revolution”</a:t>
            </a:r>
          </a:p>
          <a:p>
            <a:pPr lvl="1"/>
            <a:endParaRPr lang="en-US" dirty="0"/>
          </a:p>
        </p:txBody>
      </p:sp>
    </p:spTree>
    <p:extLst>
      <p:ext uri="{BB962C8B-B14F-4D97-AF65-F5344CB8AC3E}">
        <p14:creationId xmlns:p14="http://schemas.microsoft.com/office/powerpoint/2010/main" val="40831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Jefferson’s First Term</a:t>
            </a:r>
            <a:endParaRPr lang="en-US" u="sng" dirty="0"/>
          </a:p>
        </p:txBody>
      </p:sp>
      <p:sp>
        <p:nvSpPr>
          <p:cNvPr id="5" name="Content Placeholder 4"/>
          <p:cNvSpPr>
            <a:spLocks noGrp="1"/>
          </p:cNvSpPr>
          <p:nvPr>
            <p:ph sz="half" idx="2"/>
          </p:nvPr>
        </p:nvSpPr>
        <p:spPr>
          <a:xfrm>
            <a:off x="5172501" y="2560320"/>
            <a:ext cx="5727147" cy="3310128"/>
          </a:xfrm>
        </p:spPr>
        <p:txBody>
          <a:bodyPr>
            <a:normAutofit lnSpcReduction="10000"/>
          </a:bodyPr>
          <a:lstStyle/>
          <a:p>
            <a:r>
              <a:rPr lang="en-US" dirty="0" smtClean="0"/>
              <a:t>Adams was angry that Jefferson won</a:t>
            </a:r>
          </a:p>
          <a:p>
            <a:r>
              <a:rPr lang="en-US" dirty="0" smtClean="0"/>
              <a:t>Made some </a:t>
            </a:r>
            <a:r>
              <a:rPr lang="en-US" b="1" dirty="0" smtClean="0"/>
              <a:t>“midnight appointments,”</a:t>
            </a:r>
            <a:r>
              <a:rPr lang="en-US" dirty="0" smtClean="0"/>
              <a:t> filling government positions with as many Federalists as possible as he left office</a:t>
            </a:r>
          </a:p>
          <a:p>
            <a:r>
              <a:rPr lang="en-US" dirty="0" smtClean="0"/>
              <a:t>Jefferson either ignored them, replaced them, pressured them to retire</a:t>
            </a:r>
          </a:p>
          <a:p>
            <a:r>
              <a:rPr lang="en-US" dirty="0" smtClean="0"/>
              <a:t>By his second term, most public officials were Democratic-Republicans like Jefferson</a:t>
            </a:r>
          </a:p>
        </p:txBody>
      </p:sp>
      <p:pic>
        <p:nvPicPr>
          <p:cNvPr id="3074" name="Picture 2" descr="http://upload.wikimedia.org/wikipedia/commons/1/1e/Thomas_Jefferson_by_Rembrandt_Peale,_180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9990" y="2560638"/>
            <a:ext cx="2775220"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u="sng" dirty="0" smtClean="0"/>
              <a:t>Marbury v. Madison</a:t>
            </a:r>
            <a:endParaRPr lang="en-US" i="1" u="sng" dirty="0"/>
          </a:p>
        </p:txBody>
      </p:sp>
      <p:sp>
        <p:nvSpPr>
          <p:cNvPr id="6" name="Content Placeholder 5"/>
          <p:cNvSpPr>
            <a:spLocks noGrp="1"/>
          </p:cNvSpPr>
          <p:nvPr>
            <p:ph idx="1"/>
          </p:nvPr>
        </p:nvSpPr>
        <p:spPr/>
        <p:txBody>
          <a:bodyPr>
            <a:normAutofit fontScale="85000" lnSpcReduction="20000"/>
          </a:bodyPr>
          <a:lstStyle/>
          <a:p>
            <a:r>
              <a:rPr lang="en-US" dirty="0" smtClean="0"/>
              <a:t>Problems caused by Jefferson not recognizing Adams’s midnight appointees.  The Supreme Court dealt with the case of </a:t>
            </a:r>
            <a:r>
              <a:rPr lang="en-US" b="1" i="1" dirty="0" smtClean="0"/>
              <a:t>Marbury v. Madison</a:t>
            </a:r>
            <a:r>
              <a:rPr lang="en-US" i="1" dirty="0" smtClean="0"/>
              <a:t> </a:t>
            </a:r>
            <a:r>
              <a:rPr lang="en-US" dirty="0" smtClean="0"/>
              <a:t>in 1803</a:t>
            </a:r>
          </a:p>
          <a:p>
            <a:r>
              <a:rPr lang="en-US" dirty="0" smtClean="0"/>
              <a:t>William Marbury, a last-minute appointee, sued Secretary of State James Madison for refusing to certify his appointment.  Chief Justice of the Supreme Court </a:t>
            </a:r>
            <a:r>
              <a:rPr lang="en-US" b="1" dirty="0" smtClean="0"/>
              <a:t>John Marshall</a:t>
            </a:r>
            <a:r>
              <a:rPr lang="en-US" dirty="0" smtClean="0"/>
              <a:t> was a Federalist, so he liked Marbury, but he thought it wasn’t the Court’s place to force the federal government to certify the appointment</a:t>
            </a:r>
          </a:p>
          <a:p>
            <a:r>
              <a:rPr lang="en-US" dirty="0" smtClean="0"/>
              <a:t>He establishes </a:t>
            </a:r>
            <a:r>
              <a:rPr lang="en-US" b="1" dirty="0" smtClean="0"/>
              <a:t>judicial review</a:t>
            </a:r>
            <a:r>
              <a:rPr lang="en-US" dirty="0" smtClean="0"/>
              <a:t>.  Marbury had a right to an appointment, but it wasn’t the Court’s job to enforce it.  The Court’s power to do so in the Judiciary Act of 1789 was now called unconstitutional</a:t>
            </a:r>
          </a:p>
          <a:p>
            <a:r>
              <a:rPr lang="en-US" dirty="0" smtClean="0"/>
              <a:t>Jefferson got his political victory, and the Court’s job became reviewing whether Congress acts constitutionally or not (checks and balances)</a:t>
            </a:r>
          </a:p>
        </p:txBody>
      </p:sp>
    </p:spTree>
    <p:extLst>
      <p:ext uri="{BB962C8B-B14F-4D97-AF65-F5344CB8AC3E}">
        <p14:creationId xmlns:p14="http://schemas.microsoft.com/office/powerpoint/2010/main" val="28647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Louisiana Purchase</a:t>
            </a:r>
            <a:endParaRPr lang="en-US" u="sng" dirty="0"/>
          </a:p>
        </p:txBody>
      </p:sp>
      <p:sp>
        <p:nvSpPr>
          <p:cNvPr id="3" name="Content Placeholder 2"/>
          <p:cNvSpPr>
            <a:spLocks noGrp="1"/>
          </p:cNvSpPr>
          <p:nvPr>
            <p:ph idx="1"/>
          </p:nvPr>
        </p:nvSpPr>
        <p:spPr/>
        <p:txBody>
          <a:bodyPr>
            <a:normAutofit fontScale="92500"/>
          </a:bodyPr>
          <a:lstStyle/>
          <a:p>
            <a:r>
              <a:rPr lang="en-US" dirty="0" smtClean="0"/>
              <a:t>When Spain gave New Orleans to France in 1802, America thought it could be trouble.  France might use the fact that New Orleans is at the mouth of the Mississippi River to mark up prices for transportation and restrict trade</a:t>
            </a:r>
          </a:p>
          <a:p>
            <a:r>
              <a:rPr lang="en-US" dirty="0" smtClean="0"/>
              <a:t>Jefferson sent James Monroe to France; his job was to buy New Orleans for $2 million</a:t>
            </a:r>
          </a:p>
          <a:p>
            <a:r>
              <a:rPr lang="en-US" dirty="0" smtClean="0"/>
              <a:t>Monroe arrived when Napoleon (France’s leader) was going to war in Europe, and didn’t want to deal with the New World territories</a:t>
            </a:r>
          </a:p>
          <a:p>
            <a:r>
              <a:rPr lang="en-US" dirty="0" smtClean="0"/>
              <a:t>The French offered to sell Monroe the WHOLE Louisiana Territory for $15 million</a:t>
            </a:r>
            <a:endParaRPr lang="en-US" dirty="0"/>
          </a:p>
        </p:txBody>
      </p:sp>
    </p:spTree>
    <p:extLst>
      <p:ext uri="{BB962C8B-B14F-4D97-AF65-F5344CB8AC3E}">
        <p14:creationId xmlns:p14="http://schemas.microsoft.com/office/powerpoint/2010/main" val="26862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Louisiana Territory</a:t>
            </a:r>
            <a:endParaRPr lang="en-US" u="sng" dirty="0"/>
          </a:p>
        </p:txBody>
      </p:sp>
      <p:pic>
        <p:nvPicPr>
          <p:cNvPr id="4098" name="Picture 2" descr="http://upload.wikimedia.org/wikipedia/commons/4/4d/LouisianaPurchas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86036" y="2557463"/>
            <a:ext cx="5419928"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62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Making the Purchase</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When Jefferson was Washington’s Secretary of State, he argued for strict constitutionalism; federal government could only do what’s explicitly in the Constitution.  Didn’t say the president can buy land</a:t>
            </a:r>
          </a:p>
          <a:p>
            <a:r>
              <a:rPr lang="en-US" dirty="0" smtClean="0"/>
              <a:t>He didn’t want to pass on a chance to double the U.S. size.  He claimed the explicit presidential power to negotiate treaties with foreign nations, and bought it without Congressional approval</a:t>
            </a:r>
          </a:p>
          <a:p>
            <a:r>
              <a:rPr lang="en-US" dirty="0" smtClean="0"/>
              <a:t>Federalists called it too expensive (though it was three cents per acre)</a:t>
            </a:r>
          </a:p>
          <a:p>
            <a:r>
              <a:rPr lang="en-US" dirty="0" smtClean="0"/>
              <a:t>Some Republicans, led by John Randolph of Virginia, said Jefferson abandoned Republican ideals; they called themselves </a:t>
            </a:r>
            <a:r>
              <a:rPr lang="en-US" b="1" dirty="0" err="1" smtClean="0"/>
              <a:t>Quids</a:t>
            </a:r>
            <a:endParaRPr lang="en-US" dirty="0"/>
          </a:p>
        </p:txBody>
      </p:sp>
    </p:spTree>
    <p:extLst>
      <p:ext uri="{BB962C8B-B14F-4D97-AF65-F5344CB8AC3E}">
        <p14:creationId xmlns:p14="http://schemas.microsoft.com/office/powerpoint/2010/main" val="4760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Lewis and Clark</a:t>
            </a:r>
            <a:endParaRPr lang="en-US" u="sng" dirty="0"/>
          </a:p>
        </p:txBody>
      </p:sp>
      <p:sp>
        <p:nvSpPr>
          <p:cNvPr id="3" name="Content Placeholder 2"/>
          <p:cNvSpPr>
            <a:spLocks noGrp="1"/>
          </p:cNvSpPr>
          <p:nvPr>
            <p:ph idx="1"/>
          </p:nvPr>
        </p:nvSpPr>
        <p:spPr/>
        <p:txBody>
          <a:bodyPr/>
          <a:lstStyle/>
          <a:p>
            <a:r>
              <a:rPr lang="en-US" dirty="0" smtClean="0"/>
              <a:t>Jefferson sent explorers like </a:t>
            </a:r>
            <a:r>
              <a:rPr lang="en-US" b="1" dirty="0" smtClean="0"/>
              <a:t>Merriweather Lewis and William Clark </a:t>
            </a:r>
            <a:r>
              <a:rPr lang="en-US" dirty="0" smtClean="0"/>
              <a:t>to investigate the west</a:t>
            </a:r>
          </a:p>
          <a:p>
            <a:r>
              <a:rPr lang="en-US" dirty="0" smtClean="0"/>
              <a:t>All returned with favorable reports</a:t>
            </a:r>
          </a:p>
          <a:p>
            <a:r>
              <a:rPr lang="en-US" dirty="0" smtClean="0"/>
              <a:t>Led explorers to journey west to find land and money</a:t>
            </a:r>
          </a:p>
          <a:p>
            <a:r>
              <a:rPr lang="en-US" dirty="0" smtClean="0"/>
              <a:t>Early explorers also found British and French troops out West, some of which were never told that the French and Indian War was over</a:t>
            </a:r>
            <a:endParaRPr lang="en-US" dirty="0"/>
          </a:p>
        </p:txBody>
      </p:sp>
    </p:spTree>
    <p:extLst>
      <p:ext uri="{BB962C8B-B14F-4D97-AF65-F5344CB8AC3E}">
        <p14:creationId xmlns:p14="http://schemas.microsoft.com/office/powerpoint/2010/main" val="8277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Re-election</a:t>
            </a:r>
            <a:endParaRPr lang="en-US" u="sng" dirty="0"/>
          </a:p>
        </p:txBody>
      </p:sp>
      <p:sp>
        <p:nvSpPr>
          <p:cNvPr id="3" name="Content Placeholder 2"/>
          <p:cNvSpPr>
            <a:spLocks noGrp="1"/>
          </p:cNvSpPr>
          <p:nvPr>
            <p:ph idx="1"/>
          </p:nvPr>
        </p:nvSpPr>
        <p:spPr/>
        <p:txBody>
          <a:bodyPr>
            <a:normAutofit fontScale="92500"/>
          </a:bodyPr>
          <a:lstStyle/>
          <a:p>
            <a:r>
              <a:rPr lang="en-US" dirty="0" smtClean="0"/>
              <a:t>Jefferson ran again in 1804, won a second term</a:t>
            </a:r>
          </a:p>
          <a:p>
            <a:r>
              <a:rPr lang="en-US" dirty="0" smtClean="0"/>
              <a:t>Aaron Burr ran for governor of New York.  Alexander Hamilton campaigned against Burr</a:t>
            </a:r>
          </a:p>
          <a:p>
            <a:r>
              <a:rPr lang="en-US" dirty="0" smtClean="0"/>
              <a:t>Burr lost, accused Hamilton of sabotaging his career, and challenged him to a duel.  Killed Hamilton</a:t>
            </a:r>
          </a:p>
          <a:p>
            <a:r>
              <a:rPr lang="en-US" dirty="0" smtClean="0"/>
              <a:t>Fled to the Southwest and plotted to become King of the Louisiana Territories</a:t>
            </a:r>
          </a:p>
          <a:p>
            <a:r>
              <a:rPr lang="en-US" dirty="0" smtClean="0"/>
              <a:t>Captured, tried for treason, and then acquitted because of a lack of evidence</a:t>
            </a:r>
            <a:endParaRPr lang="en-US" dirty="0"/>
          </a:p>
        </p:txBody>
      </p:sp>
    </p:spTree>
    <p:extLst>
      <p:ext uri="{BB962C8B-B14F-4D97-AF65-F5344CB8AC3E}">
        <p14:creationId xmlns:p14="http://schemas.microsoft.com/office/powerpoint/2010/main" val="3003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Jefferson’s Second Term</a:t>
            </a:r>
            <a:endParaRPr lang="en-US" u="sng" dirty="0"/>
          </a:p>
        </p:txBody>
      </p:sp>
      <p:sp>
        <p:nvSpPr>
          <p:cNvPr id="3" name="Content Placeholder 2"/>
          <p:cNvSpPr>
            <a:spLocks noGrp="1"/>
          </p:cNvSpPr>
          <p:nvPr>
            <p:ph idx="1"/>
          </p:nvPr>
        </p:nvSpPr>
        <p:spPr/>
        <p:txBody>
          <a:bodyPr>
            <a:normAutofit fontScale="92500"/>
          </a:bodyPr>
          <a:lstStyle/>
          <a:p>
            <a:r>
              <a:rPr lang="en-US" dirty="0" smtClean="0"/>
              <a:t>U.S. got caught in another French-English dispute, led to </a:t>
            </a:r>
            <a:r>
              <a:rPr lang="en-US" b="1" dirty="0" smtClean="0"/>
              <a:t>War of 1812</a:t>
            </a:r>
            <a:endParaRPr lang="en-US" dirty="0" smtClean="0"/>
          </a:p>
          <a:p>
            <a:r>
              <a:rPr lang="en-US" dirty="0" smtClean="0"/>
              <a:t>In 1805, British and French were at war, at stalemate, started blocking each other’s trade routes.  The United States, dependent on both, suffered from the blockades</a:t>
            </a:r>
          </a:p>
          <a:p>
            <a:r>
              <a:rPr lang="en-US" dirty="0" smtClean="0"/>
              <a:t>British began stopping American ships, </a:t>
            </a:r>
            <a:r>
              <a:rPr lang="en-US" b="1" dirty="0" smtClean="0"/>
              <a:t>impressing</a:t>
            </a:r>
            <a:r>
              <a:rPr lang="en-US" dirty="0" smtClean="0"/>
              <a:t> sailors.  Said “you’re a British deserter” and forced them into their navy</a:t>
            </a:r>
          </a:p>
          <a:p>
            <a:r>
              <a:rPr lang="en-US" dirty="0" smtClean="0"/>
              <a:t>Tensions built, and a British ship attacked an American ship in American waters</a:t>
            </a:r>
          </a:p>
          <a:p>
            <a:r>
              <a:rPr lang="en-US" dirty="0" smtClean="0"/>
              <a:t>Jefferson didn’t want to lose in a navy fight, so he boycotted Britain</a:t>
            </a:r>
            <a:endParaRPr lang="en-US" dirty="0"/>
          </a:p>
        </p:txBody>
      </p:sp>
    </p:spTree>
    <p:extLst>
      <p:ext uri="{BB962C8B-B14F-4D97-AF65-F5344CB8AC3E}">
        <p14:creationId xmlns:p14="http://schemas.microsoft.com/office/powerpoint/2010/main" val="4223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Bad to Worse</a:t>
            </a:r>
            <a:endParaRPr lang="en-US" u="sng" dirty="0"/>
          </a:p>
        </p:txBody>
      </p:sp>
      <p:sp>
        <p:nvSpPr>
          <p:cNvPr id="3" name="Content Placeholder 2"/>
          <p:cNvSpPr>
            <a:spLocks noGrp="1"/>
          </p:cNvSpPr>
          <p:nvPr>
            <p:ph idx="1"/>
          </p:nvPr>
        </p:nvSpPr>
        <p:spPr/>
        <p:txBody>
          <a:bodyPr>
            <a:normAutofit fontScale="92500"/>
          </a:bodyPr>
          <a:lstStyle/>
          <a:p>
            <a:r>
              <a:rPr lang="en-US" dirty="0" smtClean="0"/>
              <a:t>Jefferson passed the </a:t>
            </a:r>
            <a:r>
              <a:rPr lang="en-US" b="1" dirty="0" smtClean="0"/>
              <a:t>Embargo Act of 1807</a:t>
            </a:r>
          </a:p>
          <a:p>
            <a:r>
              <a:rPr lang="en-US" dirty="0" smtClean="0"/>
              <a:t>It shut down the American import and export business, totally backfiring, ruining New England’s economy, causing smuggling</a:t>
            </a:r>
          </a:p>
          <a:p>
            <a:r>
              <a:rPr lang="en-US" dirty="0" smtClean="0"/>
              <a:t>The </a:t>
            </a:r>
            <a:r>
              <a:rPr lang="en-US" b="1" dirty="0" smtClean="0"/>
              <a:t>Non-Intercourse Act of 1809</a:t>
            </a:r>
            <a:r>
              <a:rPr lang="en-US" dirty="0" smtClean="0"/>
              <a:t> reopened trade with most nations, but banned it with Britain/France</a:t>
            </a:r>
          </a:p>
          <a:p>
            <a:r>
              <a:rPr lang="en-US" dirty="0" smtClean="0"/>
              <a:t>Jefferson was done with being president after two terms, like Washington</a:t>
            </a:r>
          </a:p>
          <a:p>
            <a:r>
              <a:rPr lang="en-US" dirty="0" smtClean="0"/>
              <a:t>He endorsed his Secretary of State, </a:t>
            </a:r>
            <a:r>
              <a:rPr lang="en-US" b="1" dirty="0" smtClean="0"/>
              <a:t>James Madison</a:t>
            </a:r>
            <a:r>
              <a:rPr lang="en-US" dirty="0" smtClean="0"/>
              <a:t>, who beat the Federalists easily</a:t>
            </a:r>
            <a:endParaRPr lang="en-US" dirty="0"/>
          </a:p>
        </p:txBody>
      </p:sp>
    </p:spTree>
    <p:extLst>
      <p:ext uri="{BB962C8B-B14F-4D97-AF65-F5344CB8AC3E}">
        <p14:creationId xmlns:p14="http://schemas.microsoft.com/office/powerpoint/2010/main" val="10753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Problems with the Articles</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The wartime government tried to finance war by printing more money.  Led to inflation</a:t>
            </a:r>
          </a:p>
          <a:p>
            <a:r>
              <a:rPr lang="en-US" dirty="0" smtClean="0"/>
              <a:t>After war, British tried to punish colonies in trade, denying access to West Indian markets and dumping goods on American markets</a:t>
            </a:r>
          </a:p>
          <a:p>
            <a:r>
              <a:rPr lang="en-US" dirty="0" smtClean="0"/>
              <a:t>Protective tariff made it more expensive to buy stuff from other countries; the additional cost is added to the selling price and makes it too expensive</a:t>
            </a:r>
          </a:p>
          <a:p>
            <a:r>
              <a:rPr lang="en-US" dirty="0" smtClean="0"/>
              <a:t>It backfired against the British—by making domestic products cheaper than imports, these tariffs helped American manufacturers</a:t>
            </a:r>
          </a:p>
          <a:p>
            <a:r>
              <a:rPr lang="en-US" dirty="0" smtClean="0"/>
              <a:t>Americans were hesitant to have protective tariff of their own</a:t>
            </a:r>
            <a:endParaRPr lang="en-US" dirty="0"/>
          </a:p>
        </p:txBody>
      </p:sp>
    </p:spTree>
    <p:extLst>
      <p:ext uri="{BB962C8B-B14F-4D97-AF65-F5344CB8AC3E}">
        <p14:creationId xmlns:p14="http://schemas.microsoft.com/office/powerpoint/2010/main" val="29907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Madison: Fixing Trade</a:t>
            </a:r>
            <a:endParaRPr lang="en-US" u="sng" dirty="0"/>
          </a:p>
        </p:txBody>
      </p:sp>
      <p:sp>
        <p:nvSpPr>
          <p:cNvPr id="5" name="Content Placeholder 4"/>
          <p:cNvSpPr>
            <a:spLocks noGrp="1"/>
          </p:cNvSpPr>
          <p:nvPr>
            <p:ph idx="1"/>
          </p:nvPr>
        </p:nvSpPr>
        <p:spPr/>
        <p:txBody>
          <a:bodyPr>
            <a:normAutofit/>
          </a:bodyPr>
          <a:lstStyle/>
          <a:p>
            <a:r>
              <a:rPr lang="en-US" dirty="0" smtClean="0"/>
              <a:t>Congress wrote up </a:t>
            </a:r>
            <a:r>
              <a:rPr lang="en-US" b="1" dirty="0" smtClean="0"/>
              <a:t>Macon’s Bill No. 2</a:t>
            </a:r>
            <a:r>
              <a:rPr lang="en-US" dirty="0" smtClean="0"/>
              <a:t> and reopened trade with Britain/France</a:t>
            </a:r>
          </a:p>
          <a:p>
            <a:r>
              <a:rPr lang="en-US" dirty="0" smtClean="0"/>
              <a:t>Madison said that if either country stopped interfering with American trade, he’d stop trading with the second country</a:t>
            </a:r>
          </a:p>
          <a:p>
            <a:r>
              <a:rPr lang="en-US" dirty="0" smtClean="0"/>
              <a:t>Napoleon/France committed first, so U.S. stopped trading with Britain</a:t>
            </a:r>
          </a:p>
          <a:p>
            <a:r>
              <a:rPr lang="en-US" dirty="0" smtClean="0"/>
              <a:t>Britain stepped up their attacks on American ships</a:t>
            </a:r>
            <a:endParaRPr lang="en-US" dirty="0"/>
          </a:p>
        </p:txBody>
      </p:sp>
    </p:spTree>
    <p:extLst>
      <p:ext uri="{BB962C8B-B14F-4D97-AF65-F5344CB8AC3E}">
        <p14:creationId xmlns:p14="http://schemas.microsoft.com/office/powerpoint/2010/main" val="18698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War Hawks</a:t>
            </a:r>
            <a:endParaRPr lang="en-US" u="sng" dirty="0"/>
          </a:p>
        </p:txBody>
      </p:sp>
      <p:sp>
        <p:nvSpPr>
          <p:cNvPr id="3" name="Content Placeholder 2"/>
          <p:cNvSpPr>
            <a:spLocks noGrp="1"/>
          </p:cNvSpPr>
          <p:nvPr>
            <p:ph sz="half" idx="1"/>
          </p:nvPr>
        </p:nvSpPr>
        <p:spPr/>
        <p:txBody>
          <a:bodyPr>
            <a:normAutofit lnSpcReduction="10000"/>
          </a:bodyPr>
          <a:lstStyle/>
          <a:p>
            <a:r>
              <a:rPr lang="en-US" dirty="0" smtClean="0"/>
              <a:t>Southern and Western </a:t>
            </a:r>
            <a:r>
              <a:rPr lang="en-US" b="1" dirty="0" smtClean="0"/>
              <a:t>War Hawks</a:t>
            </a:r>
            <a:r>
              <a:rPr lang="en-US" dirty="0" smtClean="0"/>
              <a:t> wanted to fight with Britain so they could take British land in west/southwest</a:t>
            </a:r>
          </a:p>
          <a:p>
            <a:r>
              <a:rPr lang="en-US" dirty="0" smtClean="0"/>
              <a:t>Led by </a:t>
            </a:r>
            <a:r>
              <a:rPr lang="en-US" b="1" dirty="0" smtClean="0"/>
              <a:t>Henry Clay and John C. Calhoun </a:t>
            </a:r>
            <a:r>
              <a:rPr lang="en-US" dirty="0" smtClean="0"/>
              <a:t>(they’re important later)</a:t>
            </a:r>
          </a:p>
          <a:p>
            <a:r>
              <a:rPr lang="en-US" dirty="0" smtClean="0"/>
              <a:t>Madison asked Congress to declare war on Britain in 1812</a:t>
            </a:r>
            <a:endParaRPr lang="en-US" dirty="0"/>
          </a:p>
        </p:txBody>
      </p:sp>
      <p:pic>
        <p:nvPicPr>
          <p:cNvPr id="5122" name="Picture 2" descr="http://upload.wikimedia.org/wikipedia/commons/1/1d/James_Madiso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80918" y="2560638"/>
            <a:ext cx="2719664"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Natives Strike Back</a:t>
            </a:r>
            <a:endParaRPr lang="en-US" u="sng" dirty="0"/>
          </a:p>
        </p:txBody>
      </p:sp>
      <p:sp>
        <p:nvSpPr>
          <p:cNvPr id="3" name="Content Placeholder 2"/>
          <p:cNvSpPr>
            <a:spLocks noGrp="1"/>
          </p:cNvSpPr>
          <p:nvPr>
            <p:ph sz="half" idx="1"/>
          </p:nvPr>
        </p:nvSpPr>
        <p:spPr>
          <a:xfrm>
            <a:off x="1298448" y="2560320"/>
            <a:ext cx="5798388" cy="3310128"/>
          </a:xfrm>
        </p:spPr>
        <p:txBody>
          <a:bodyPr>
            <a:normAutofit lnSpcReduction="10000"/>
          </a:bodyPr>
          <a:lstStyle/>
          <a:p>
            <a:r>
              <a:rPr lang="en-US" dirty="0" smtClean="0"/>
              <a:t>Just like in Revolution, Natives fight alongside British because they hate colonists</a:t>
            </a:r>
          </a:p>
          <a:p>
            <a:r>
              <a:rPr lang="en-US" dirty="0" smtClean="0"/>
              <a:t>Chief </a:t>
            </a:r>
            <a:r>
              <a:rPr lang="en-US" b="1" dirty="0" smtClean="0"/>
              <a:t>Tecumseh</a:t>
            </a:r>
            <a:r>
              <a:rPr lang="en-US" dirty="0" smtClean="0"/>
              <a:t> unifies tribes to stop American expansion in Indiana and Illinois.  His brother </a:t>
            </a:r>
            <a:r>
              <a:rPr lang="en-US" dirty="0" err="1" smtClean="0"/>
              <a:t>Tenskwatawa</a:t>
            </a:r>
            <a:r>
              <a:rPr lang="en-US" dirty="0" smtClean="0"/>
              <a:t>, also known as </a:t>
            </a:r>
            <a:r>
              <a:rPr lang="en-US" b="1" dirty="0" smtClean="0"/>
              <a:t>the Prophet</a:t>
            </a:r>
            <a:r>
              <a:rPr lang="en-US" dirty="0" smtClean="0"/>
              <a:t>, leads a revival of Native culture and religion</a:t>
            </a:r>
          </a:p>
          <a:p>
            <a:r>
              <a:rPr lang="en-US" dirty="0" smtClean="0"/>
              <a:t>Tecumseh is killed in battle; movement fails</a:t>
            </a:r>
            <a:endParaRPr lang="en-US" dirty="0"/>
          </a:p>
        </p:txBody>
      </p:sp>
      <p:pic>
        <p:nvPicPr>
          <p:cNvPr id="6146" name="Picture 2" descr="http://upload.wikimedia.org/wikipedia/commons/7/7c/Tecumseh0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93409" y="2560638"/>
            <a:ext cx="2494681"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Roof is on Fire</a:t>
            </a:r>
            <a:endParaRPr lang="en-US" u="sng" dirty="0"/>
          </a:p>
        </p:txBody>
      </p:sp>
      <p:sp>
        <p:nvSpPr>
          <p:cNvPr id="3" name="Content Placeholder 2"/>
          <p:cNvSpPr>
            <a:spLocks noGrp="1"/>
          </p:cNvSpPr>
          <p:nvPr>
            <p:ph sz="half" idx="1"/>
          </p:nvPr>
        </p:nvSpPr>
        <p:spPr/>
        <p:txBody>
          <a:bodyPr>
            <a:normAutofit/>
          </a:bodyPr>
          <a:lstStyle/>
          <a:p>
            <a:r>
              <a:rPr lang="en-US" dirty="0" smtClean="0"/>
              <a:t>British capture Washington, D.C. in 1814.  Set the White House on fire</a:t>
            </a:r>
          </a:p>
          <a:p>
            <a:r>
              <a:rPr lang="en-US" dirty="0" smtClean="0"/>
              <a:t>America fights to a stalemate eventually</a:t>
            </a:r>
          </a:p>
          <a:p>
            <a:r>
              <a:rPr lang="en-US" dirty="0" smtClean="0"/>
              <a:t>English-French hostilities end when Napoleon is defeated, and British can negotiate peace</a:t>
            </a:r>
            <a:endParaRPr lang="en-US" dirty="0"/>
          </a:p>
        </p:txBody>
      </p:sp>
      <p:pic>
        <p:nvPicPr>
          <p:cNvPr id="7170" name="Picture 2" descr="http://daysgoneby.me/wp-content/uploads/2014/02/1812.1.58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1725" y="3244481"/>
            <a:ext cx="4718050" cy="194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End of the War</a:t>
            </a:r>
            <a:endParaRPr lang="en-US" u="sng" dirty="0"/>
          </a:p>
        </p:txBody>
      </p:sp>
      <p:sp>
        <p:nvSpPr>
          <p:cNvPr id="3" name="Content Placeholder 2"/>
          <p:cNvSpPr>
            <a:spLocks noGrp="1"/>
          </p:cNvSpPr>
          <p:nvPr>
            <p:ph sz="half" idx="1"/>
          </p:nvPr>
        </p:nvSpPr>
        <p:spPr>
          <a:xfrm>
            <a:off x="1298448" y="2560320"/>
            <a:ext cx="9797182" cy="3310128"/>
          </a:xfrm>
        </p:spPr>
        <p:txBody>
          <a:bodyPr>
            <a:normAutofit fontScale="92500" lnSpcReduction="10000"/>
          </a:bodyPr>
          <a:lstStyle/>
          <a:p>
            <a:r>
              <a:rPr lang="en-US" dirty="0" smtClean="0"/>
              <a:t>The </a:t>
            </a:r>
            <a:r>
              <a:rPr lang="en-US" b="1" dirty="0" smtClean="0"/>
              <a:t>Treaty of Ghent</a:t>
            </a:r>
            <a:r>
              <a:rPr lang="en-US" dirty="0" smtClean="0"/>
              <a:t> ends the war, but American General Andrew Jackson fights and wins the Battle of New Orleans (only fight the U.S. wins in the whole war)</a:t>
            </a:r>
          </a:p>
          <a:p>
            <a:r>
              <a:rPr lang="en-US" dirty="0" smtClean="0"/>
              <a:t>The Federalists didn’t like the war because it hurt trade, and didn’t hear the war was over</a:t>
            </a:r>
          </a:p>
          <a:p>
            <a:r>
              <a:rPr lang="en-US" dirty="0" smtClean="0"/>
              <a:t>They met in Hartford, Connecticut for the </a:t>
            </a:r>
            <a:r>
              <a:rPr lang="en-US" b="1" dirty="0" smtClean="0"/>
              <a:t>Hartford Convention</a:t>
            </a:r>
            <a:r>
              <a:rPr lang="en-US" dirty="0" smtClean="0"/>
              <a:t> to consider either totally changing the Constitution or seceding</a:t>
            </a:r>
          </a:p>
          <a:p>
            <a:r>
              <a:rPr lang="en-US" dirty="0"/>
              <a:t>When the war ended, most thought the Federalists were traitors</a:t>
            </a:r>
          </a:p>
          <a:p>
            <a:r>
              <a:rPr lang="en-US" dirty="0"/>
              <a:t>The national party dissolved after the Hartford Convention</a:t>
            </a:r>
          </a:p>
          <a:p>
            <a:endParaRPr lang="en-US" dirty="0"/>
          </a:p>
        </p:txBody>
      </p:sp>
    </p:spTree>
    <p:extLst>
      <p:ext uri="{BB962C8B-B14F-4D97-AF65-F5344CB8AC3E}">
        <p14:creationId xmlns:p14="http://schemas.microsoft.com/office/powerpoint/2010/main" val="20076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Results of the War</a:t>
            </a:r>
            <a:endParaRPr lang="en-US" u="sng" dirty="0"/>
          </a:p>
        </p:txBody>
      </p:sp>
      <p:sp>
        <p:nvSpPr>
          <p:cNvPr id="3" name="Content Placeholder 2"/>
          <p:cNvSpPr>
            <a:spLocks noGrp="1"/>
          </p:cNvSpPr>
          <p:nvPr>
            <p:ph sz="half" idx="1"/>
          </p:nvPr>
        </p:nvSpPr>
        <p:spPr>
          <a:xfrm>
            <a:off x="1298448" y="2560320"/>
            <a:ext cx="9598150" cy="3310128"/>
          </a:xfrm>
        </p:spPr>
        <p:txBody>
          <a:bodyPr>
            <a:normAutofit fontScale="92500"/>
          </a:bodyPr>
          <a:lstStyle/>
          <a:p>
            <a:r>
              <a:rPr lang="en-US" dirty="0" smtClean="0"/>
              <a:t>Spurred </a:t>
            </a:r>
            <a:r>
              <a:rPr lang="en-US" b="1" dirty="0" smtClean="0"/>
              <a:t>American manufacturing</a:t>
            </a:r>
            <a:r>
              <a:rPr lang="en-US" dirty="0" smtClean="0"/>
              <a:t>.  Cut off from trade in Europe, the U.S. had to become more self-sufficient.  New England became America’s manufacturing center; after the war, we were less dependent on imports than before</a:t>
            </a:r>
          </a:p>
          <a:p>
            <a:r>
              <a:rPr lang="en-US" dirty="0"/>
              <a:t>End of Native Americans’ ability to stop American expansion</a:t>
            </a:r>
          </a:p>
          <a:p>
            <a:r>
              <a:rPr lang="en-US" dirty="0"/>
              <a:t>American economy was less reliant on trade with Britain</a:t>
            </a:r>
          </a:p>
          <a:p>
            <a:r>
              <a:rPr lang="en-US" dirty="0"/>
              <a:t>Andrew Jackson became a </a:t>
            </a:r>
            <a:r>
              <a:rPr lang="en-US" dirty="0" smtClean="0"/>
              <a:t>celebrity.  Victory </a:t>
            </a:r>
            <a:r>
              <a:rPr lang="en-US" dirty="0"/>
              <a:t>in New Orleans made us think we were </a:t>
            </a:r>
            <a:r>
              <a:rPr lang="en-US" dirty="0" smtClean="0"/>
              <a:t>unstoppable.  Popularity </a:t>
            </a:r>
            <a:r>
              <a:rPr lang="en-US" dirty="0"/>
              <a:t>of war destroyed Federalists, taught politicians that objecting to wars can be dangerous for careers</a:t>
            </a:r>
          </a:p>
          <a:p>
            <a:endParaRPr lang="en-US" dirty="0"/>
          </a:p>
        </p:txBody>
      </p:sp>
    </p:spTree>
    <p:extLst>
      <p:ext uri="{BB962C8B-B14F-4D97-AF65-F5344CB8AC3E}">
        <p14:creationId xmlns:p14="http://schemas.microsoft.com/office/powerpoint/2010/main" val="35621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Post-war of 1812</a:t>
            </a:r>
            <a:endParaRPr lang="en-US" u="sng" dirty="0"/>
          </a:p>
        </p:txBody>
      </p:sp>
      <p:sp>
        <p:nvSpPr>
          <p:cNvPr id="3" name="Content Placeholder 2"/>
          <p:cNvSpPr>
            <a:spLocks noGrp="1"/>
          </p:cNvSpPr>
          <p:nvPr>
            <p:ph sz="half" idx="1"/>
          </p:nvPr>
        </p:nvSpPr>
        <p:spPr>
          <a:xfrm>
            <a:off x="1298448" y="2560320"/>
            <a:ext cx="4993170" cy="3310128"/>
          </a:xfrm>
        </p:spPr>
        <p:txBody>
          <a:bodyPr>
            <a:normAutofit/>
          </a:bodyPr>
          <a:lstStyle/>
          <a:p>
            <a:r>
              <a:rPr lang="en-US" dirty="0" smtClean="0"/>
              <a:t>Madison worked to promote growth but did not expand Federalist power (he was a D-R)</a:t>
            </a:r>
          </a:p>
          <a:p>
            <a:r>
              <a:rPr lang="en-US" dirty="0" smtClean="0"/>
              <a:t>Wanted protective tariffs on imports, improvements to interstate roads (expanded </a:t>
            </a:r>
            <a:r>
              <a:rPr lang="en-US" b="1" dirty="0" smtClean="0"/>
              <a:t>National Road</a:t>
            </a:r>
            <a:r>
              <a:rPr lang="en-US" dirty="0" smtClean="0"/>
              <a:t>, old kind of highway, from Maryland to Ohio)</a:t>
            </a:r>
            <a:endParaRPr lang="en-US" dirty="0"/>
          </a:p>
        </p:txBody>
      </p:sp>
      <p:sp>
        <p:nvSpPr>
          <p:cNvPr id="4" name="Content Placeholder 3"/>
          <p:cNvSpPr>
            <a:spLocks noGrp="1"/>
          </p:cNvSpPr>
          <p:nvPr>
            <p:ph sz="half" idx="2"/>
          </p:nvPr>
        </p:nvSpPr>
        <p:spPr>
          <a:xfrm>
            <a:off x="6181343" y="2560320"/>
            <a:ext cx="5105355" cy="3310128"/>
          </a:xfrm>
        </p:spPr>
        <p:txBody>
          <a:bodyPr>
            <a:normAutofit/>
          </a:bodyPr>
          <a:lstStyle/>
          <a:p>
            <a:r>
              <a:rPr lang="en-US" dirty="0" smtClean="0"/>
              <a:t>Re-chartered National Bank after the first National Bank’s charter expired</a:t>
            </a:r>
          </a:p>
          <a:p>
            <a:r>
              <a:rPr lang="en-US" dirty="0" smtClean="0"/>
              <a:t>Programs were known as </a:t>
            </a:r>
            <a:r>
              <a:rPr lang="en-US" b="1" dirty="0" smtClean="0"/>
              <a:t>American System</a:t>
            </a:r>
            <a:r>
              <a:rPr lang="en-US" dirty="0" smtClean="0"/>
              <a:t> or Nationalist Program</a:t>
            </a:r>
          </a:p>
          <a:p>
            <a:r>
              <a:rPr lang="en-US" dirty="0" smtClean="0"/>
              <a:t>Speaker of the House </a:t>
            </a:r>
            <a:r>
              <a:rPr lang="en-US" b="1" dirty="0" smtClean="0"/>
              <a:t>Henry Clay</a:t>
            </a:r>
            <a:r>
              <a:rPr lang="en-US" dirty="0" smtClean="0"/>
              <a:t> wanted them so badly it was called “Henry Clay’s American System”</a:t>
            </a:r>
            <a:endParaRPr lang="en-US" dirty="0"/>
          </a:p>
        </p:txBody>
      </p:sp>
    </p:spTree>
    <p:extLst>
      <p:ext uri="{BB962C8B-B14F-4D97-AF65-F5344CB8AC3E}">
        <p14:creationId xmlns:p14="http://schemas.microsoft.com/office/powerpoint/2010/main" val="65266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Era of Good Feelings</a:t>
            </a:r>
            <a:endParaRPr lang="en-US" u="sng" dirty="0"/>
          </a:p>
        </p:txBody>
      </p:sp>
      <p:sp>
        <p:nvSpPr>
          <p:cNvPr id="3" name="Content Placeholder 2"/>
          <p:cNvSpPr>
            <a:spLocks noGrp="1"/>
          </p:cNvSpPr>
          <p:nvPr>
            <p:ph sz="half" idx="1"/>
          </p:nvPr>
        </p:nvSpPr>
        <p:spPr>
          <a:xfrm>
            <a:off x="1298448" y="2560320"/>
            <a:ext cx="9598150" cy="3310128"/>
          </a:xfrm>
        </p:spPr>
        <p:txBody>
          <a:bodyPr>
            <a:normAutofit fontScale="85000" lnSpcReduction="20000"/>
          </a:bodyPr>
          <a:lstStyle/>
          <a:p>
            <a:r>
              <a:rPr lang="en-US" dirty="0" smtClean="0"/>
              <a:t>When Federalists died out, D-Rs were solely in charge.  Period of unity called </a:t>
            </a:r>
            <a:r>
              <a:rPr lang="en-US" b="1" dirty="0" smtClean="0"/>
              <a:t>Era of Good Feelings</a:t>
            </a:r>
            <a:endParaRPr lang="en-US" dirty="0" smtClean="0"/>
          </a:p>
          <a:p>
            <a:r>
              <a:rPr lang="en-US" dirty="0" smtClean="0"/>
              <a:t>Chief Justice John Marshall’s rulings strengthened federalist government.  Ruled in </a:t>
            </a:r>
            <a:r>
              <a:rPr lang="en-US" b="1" i="1" dirty="0" smtClean="0"/>
              <a:t>McCulloch v. Maryland</a:t>
            </a:r>
            <a:r>
              <a:rPr lang="en-US" i="1" dirty="0" smtClean="0"/>
              <a:t> </a:t>
            </a:r>
            <a:r>
              <a:rPr lang="en-US" dirty="0" smtClean="0"/>
              <a:t>that states could not tax the National Bank.  Showed that national law &gt; state law</a:t>
            </a:r>
          </a:p>
          <a:p>
            <a:r>
              <a:rPr lang="en-US" dirty="0"/>
              <a:t>Good feelings ends in 1819 with </a:t>
            </a:r>
            <a:r>
              <a:rPr lang="en-US" b="1" dirty="0"/>
              <a:t>Panic of </a:t>
            </a:r>
            <a:r>
              <a:rPr lang="en-US" b="1" dirty="0" smtClean="0"/>
              <a:t>1819</a:t>
            </a:r>
            <a:r>
              <a:rPr lang="en-US" dirty="0" smtClean="0"/>
              <a:t>.  After </a:t>
            </a:r>
            <a:r>
              <a:rPr lang="en-US" dirty="0"/>
              <a:t>economic growth, there’s sudden turmoil</a:t>
            </a:r>
          </a:p>
          <a:p>
            <a:r>
              <a:rPr lang="en-US" dirty="0"/>
              <a:t>National Bank called in loans but borrowers couldn’t repay </a:t>
            </a:r>
            <a:r>
              <a:rPr lang="en-US" dirty="0" smtClean="0"/>
              <a:t>them.  Mortgage </a:t>
            </a:r>
            <a:r>
              <a:rPr lang="en-US" dirty="0"/>
              <a:t>foreclosures, business </a:t>
            </a:r>
            <a:r>
              <a:rPr lang="en-US" dirty="0" smtClean="0"/>
              <a:t>failures.  Many </a:t>
            </a:r>
            <a:r>
              <a:rPr lang="en-US" dirty="0"/>
              <a:t>thrown in poverty</a:t>
            </a:r>
          </a:p>
          <a:p>
            <a:r>
              <a:rPr lang="en-US" dirty="0"/>
              <a:t>Still, no unified rival to D-R, so Monroe wins re-election in 1820</a:t>
            </a:r>
          </a:p>
          <a:p>
            <a:endParaRPr lang="en-US" dirty="0"/>
          </a:p>
        </p:txBody>
      </p:sp>
    </p:spTree>
    <p:extLst>
      <p:ext uri="{BB962C8B-B14F-4D97-AF65-F5344CB8AC3E}">
        <p14:creationId xmlns:p14="http://schemas.microsoft.com/office/powerpoint/2010/main" val="29494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 Quincy Adams</a:t>
            </a:r>
            <a:endParaRPr lang="en-US" u="sng" dirty="0"/>
          </a:p>
        </p:txBody>
      </p:sp>
      <p:sp>
        <p:nvSpPr>
          <p:cNvPr id="3" name="Content Placeholder 2"/>
          <p:cNvSpPr>
            <a:spLocks noGrp="1"/>
          </p:cNvSpPr>
          <p:nvPr>
            <p:ph sz="half" idx="1"/>
          </p:nvPr>
        </p:nvSpPr>
        <p:spPr>
          <a:xfrm>
            <a:off x="1298448" y="2560320"/>
            <a:ext cx="9598150" cy="3310128"/>
          </a:xfrm>
        </p:spPr>
        <p:txBody>
          <a:bodyPr>
            <a:normAutofit fontScale="55000" lnSpcReduction="20000"/>
          </a:bodyPr>
          <a:lstStyle/>
          <a:p>
            <a:r>
              <a:rPr lang="en-US" sz="3100" b="1" dirty="0" smtClean="0"/>
              <a:t>John Quincy Adams </a:t>
            </a:r>
            <a:r>
              <a:rPr lang="en-US" sz="3100" dirty="0" smtClean="0"/>
              <a:t>was Secretary of State under Monroe.  Son of John Adams.  Negotiated treaties to fix borders and open territories.  U.S. got Florida from Spanish from the </a:t>
            </a:r>
            <a:r>
              <a:rPr lang="en-US" sz="3100" b="1" dirty="0" smtClean="0"/>
              <a:t>Adams-</a:t>
            </a:r>
            <a:r>
              <a:rPr lang="en-US" sz="3100" b="1" dirty="0" err="1" smtClean="0"/>
              <a:t>Onis</a:t>
            </a:r>
            <a:r>
              <a:rPr lang="en-US" sz="3100" dirty="0" smtClean="0"/>
              <a:t> </a:t>
            </a:r>
            <a:r>
              <a:rPr lang="en-US" sz="3100" b="1" dirty="0" smtClean="0"/>
              <a:t>Treaty</a:t>
            </a:r>
            <a:r>
              <a:rPr lang="en-US" sz="3100" dirty="0" smtClean="0"/>
              <a:t> of 1819.  Adams also handled tension from revolutions in Central and South America (breaking away from Spain)</a:t>
            </a:r>
          </a:p>
          <a:p>
            <a:r>
              <a:rPr lang="en-US" sz="3100" dirty="0" smtClean="0"/>
              <a:t>Monroe and Adams recognized new nations as legitimate.  Thought </a:t>
            </a:r>
            <a:r>
              <a:rPr lang="en-US" sz="3100" dirty="0"/>
              <a:t>America should dominate the Western </a:t>
            </a:r>
            <a:r>
              <a:rPr lang="en-US" sz="3100" dirty="0" smtClean="0"/>
              <a:t>Hemisphere</a:t>
            </a:r>
          </a:p>
          <a:p>
            <a:r>
              <a:rPr lang="en-US" sz="3100" b="1" dirty="0"/>
              <a:t>Monroe </a:t>
            </a:r>
            <a:r>
              <a:rPr lang="en-US" sz="3100" b="1" dirty="0" smtClean="0"/>
              <a:t>Doctrine</a:t>
            </a:r>
            <a:r>
              <a:rPr lang="en-US" sz="3100" dirty="0"/>
              <a:t>=</a:t>
            </a:r>
            <a:r>
              <a:rPr lang="en-US" sz="3100" dirty="0" smtClean="0"/>
              <a:t>policy </a:t>
            </a:r>
            <a:r>
              <a:rPr lang="en-US" sz="3100" dirty="0"/>
              <a:t>of mutual </a:t>
            </a:r>
            <a:r>
              <a:rPr lang="en-US" sz="3100" dirty="0" smtClean="0"/>
              <a:t>NON-interference.  Europe</a:t>
            </a:r>
            <a:r>
              <a:rPr lang="en-US" sz="3100" dirty="0"/>
              <a:t>, stay away from the </a:t>
            </a:r>
            <a:r>
              <a:rPr lang="en-US" sz="3100" dirty="0" smtClean="0"/>
              <a:t>Americas &amp; </a:t>
            </a:r>
            <a:r>
              <a:rPr lang="en-US" sz="3100" dirty="0"/>
              <a:t>we’ll stay away from Europe</a:t>
            </a:r>
          </a:p>
          <a:p>
            <a:r>
              <a:rPr lang="en-US" sz="3100" dirty="0"/>
              <a:t>Monroe Doctrine also said we have a right to intervene anyway in the Western Hemisphere for sake of our security</a:t>
            </a:r>
          </a:p>
          <a:p>
            <a:r>
              <a:rPr lang="en-US" sz="3100" dirty="0"/>
              <a:t>No European country interfered, but not just ‘cause of the doctrine…also because Britain prevented any European ships from coming our </a:t>
            </a:r>
            <a:r>
              <a:rPr lang="en-US" sz="3100" dirty="0" smtClean="0"/>
              <a:t>way.  </a:t>
            </a:r>
            <a:endParaRPr lang="en-US" dirty="0" smtClean="0"/>
          </a:p>
          <a:p>
            <a:endParaRPr lang="en-US" dirty="0"/>
          </a:p>
        </p:txBody>
      </p:sp>
    </p:spTree>
    <p:extLst>
      <p:ext uri="{BB962C8B-B14F-4D97-AF65-F5344CB8AC3E}">
        <p14:creationId xmlns:p14="http://schemas.microsoft.com/office/powerpoint/2010/main" val="21148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Missouri Compromise</a:t>
            </a:r>
            <a:endParaRPr lang="en-US" u="sng" dirty="0"/>
          </a:p>
        </p:txBody>
      </p:sp>
      <p:sp>
        <p:nvSpPr>
          <p:cNvPr id="3" name="Content Placeholder 2"/>
          <p:cNvSpPr>
            <a:spLocks noGrp="1"/>
          </p:cNvSpPr>
          <p:nvPr>
            <p:ph sz="half" idx="1"/>
          </p:nvPr>
        </p:nvSpPr>
        <p:spPr>
          <a:xfrm>
            <a:off x="1298448" y="2560320"/>
            <a:ext cx="9598150" cy="3310128"/>
          </a:xfrm>
        </p:spPr>
        <p:txBody>
          <a:bodyPr>
            <a:normAutofit fontScale="85000" lnSpcReduction="20000"/>
          </a:bodyPr>
          <a:lstStyle/>
          <a:p>
            <a:r>
              <a:rPr lang="en-US" dirty="0" smtClean="0"/>
              <a:t>In 1820, Union had 22 states.  11 had slavery, 11 didn’t</a:t>
            </a:r>
          </a:p>
          <a:p>
            <a:r>
              <a:rPr lang="en-US" dirty="0" smtClean="0"/>
              <a:t>Missouri was the first state carved out after the Louisiana Purchase, and, as the 23 state, it would threaten the balance</a:t>
            </a:r>
          </a:p>
          <a:p>
            <a:r>
              <a:rPr lang="en-US" dirty="0" smtClean="0"/>
              <a:t>Henry Clay made the </a:t>
            </a:r>
            <a:r>
              <a:rPr lang="en-US" b="1" dirty="0" smtClean="0"/>
              <a:t>Missouri Compromise</a:t>
            </a:r>
            <a:endParaRPr lang="en-US" dirty="0"/>
          </a:p>
          <a:p>
            <a:r>
              <a:rPr lang="en-US" dirty="0" smtClean="0"/>
              <a:t>Missouri was admitted as a slave state.  Maine was carved out of Massachusetts, and became a free state.  Drew a line along the 36-30 parallel across the Louisiana Territory.  Establishes southern border of Missouri as the northernmost point at which slavery is allowed in western territories of U.S. (aside from Missouri itself)</a:t>
            </a:r>
          </a:p>
          <a:p>
            <a:r>
              <a:rPr lang="en-US" dirty="0"/>
              <a:t>Compromise prevented the civil war from happening for a couple decades</a:t>
            </a:r>
          </a:p>
          <a:p>
            <a:r>
              <a:rPr lang="en-US" dirty="0"/>
              <a:t>Split the Democratic-Republicans, ending the Era of Good </a:t>
            </a:r>
            <a:r>
              <a:rPr lang="en-US" dirty="0" smtClean="0"/>
              <a:t>Feelings</a:t>
            </a:r>
            <a:endParaRPr lang="en-US" dirty="0"/>
          </a:p>
        </p:txBody>
      </p:sp>
    </p:spTree>
    <p:extLst>
      <p:ext uri="{BB962C8B-B14F-4D97-AF65-F5344CB8AC3E}">
        <p14:creationId xmlns:p14="http://schemas.microsoft.com/office/powerpoint/2010/main" val="32333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 Good News</a:t>
            </a:r>
            <a:endParaRPr lang="en-US" u="sng" dirty="0"/>
          </a:p>
        </p:txBody>
      </p:sp>
      <p:sp>
        <p:nvSpPr>
          <p:cNvPr id="3" name="Content Placeholder 2"/>
          <p:cNvSpPr>
            <a:spLocks noGrp="1"/>
          </p:cNvSpPr>
          <p:nvPr>
            <p:ph idx="1"/>
          </p:nvPr>
        </p:nvSpPr>
        <p:spPr/>
        <p:txBody>
          <a:bodyPr>
            <a:normAutofit fontScale="92500"/>
          </a:bodyPr>
          <a:lstStyle/>
          <a:p>
            <a:r>
              <a:rPr lang="en-US" dirty="0" smtClean="0"/>
              <a:t>When the state governments wouldn’t pay loyalist Americans back for lost property, British wouldn’t leave U.S. military posts.  “We’re here to protect the loyalists’ rights”</a:t>
            </a:r>
          </a:p>
          <a:p>
            <a:r>
              <a:rPr lang="en-US" dirty="0" smtClean="0"/>
              <a:t>Federal government too weak to kick them out</a:t>
            </a:r>
          </a:p>
          <a:p>
            <a:r>
              <a:rPr lang="en-US" dirty="0" smtClean="0"/>
              <a:t>From August 1786 to January 1787, </a:t>
            </a:r>
            <a:r>
              <a:rPr lang="en-US" b="1" dirty="0" smtClean="0"/>
              <a:t>Shay’s Rebellion</a:t>
            </a:r>
            <a:r>
              <a:rPr lang="en-US" dirty="0" smtClean="0"/>
              <a:t>.  1500 farmers from western Massachusetts march on Springfield to protest weak governments.  Just like </a:t>
            </a:r>
            <a:r>
              <a:rPr lang="en-US" b="1" dirty="0" smtClean="0"/>
              <a:t>Bacon’s Rebellion </a:t>
            </a:r>
            <a:r>
              <a:rPr lang="en-US" dirty="0" smtClean="0"/>
              <a:t>and </a:t>
            </a:r>
            <a:r>
              <a:rPr lang="en-US" b="1" dirty="0" smtClean="0"/>
              <a:t>Whiskey Rebellion</a:t>
            </a:r>
            <a:r>
              <a:rPr lang="en-US" dirty="0" smtClean="0"/>
              <a:t>, showed divide between backcountry farmers and coastal elite.  Showed Articles of Confederation was too weak to stop these rebellions</a:t>
            </a:r>
            <a:endParaRPr lang="en-US" dirty="0"/>
          </a:p>
        </p:txBody>
      </p:sp>
    </p:spTree>
    <p:extLst>
      <p:ext uri="{BB962C8B-B14F-4D97-AF65-F5344CB8AC3E}">
        <p14:creationId xmlns:p14="http://schemas.microsoft.com/office/powerpoint/2010/main" val="36488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Picture of Missouri Compromise</a:t>
            </a:r>
            <a:endParaRPr lang="en-US" u="sng" dirty="0"/>
          </a:p>
        </p:txBody>
      </p:sp>
      <p:pic>
        <p:nvPicPr>
          <p:cNvPr id="1026" name="Picture 2" descr="http://upload.wikimedia.org/wikipedia/commons/3/3f/USA_Territorial_Growth_1820_a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0630" y="2557463"/>
            <a:ext cx="719074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8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Not All Bad</a:t>
            </a:r>
            <a:endParaRPr lang="en-US" u="sng" dirty="0"/>
          </a:p>
        </p:txBody>
      </p:sp>
      <p:sp>
        <p:nvSpPr>
          <p:cNvPr id="3" name="Content Placeholder 2"/>
          <p:cNvSpPr>
            <a:spLocks noGrp="1"/>
          </p:cNvSpPr>
          <p:nvPr>
            <p:ph sz="half" idx="1"/>
          </p:nvPr>
        </p:nvSpPr>
        <p:spPr>
          <a:xfrm>
            <a:off x="1298448" y="2560320"/>
            <a:ext cx="9598150" cy="3310128"/>
          </a:xfrm>
        </p:spPr>
        <p:txBody>
          <a:bodyPr>
            <a:normAutofit fontScale="92500" lnSpcReduction="20000"/>
          </a:bodyPr>
          <a:lstStyle/>
          <a:p>
            <a:r>
              <a:rPr lang="en-US" dirty="0" smtClean="0"/>
              <a:t>Articles of Confederation made ordinances, which governed sale of government land to settlers</a:t>
            </a:r>
          </a:p>
          <a:p>
            <a:r>
              <a:rPr lang="en-US" dirty="0" smtClean="0"/>
              <a:t>Best known one is </a:t>
            </a:r>
            <a:r>
              <a:rPr lang="en-US" b="1" dirty="0" smtClean="0"/>
              <a:t>Northwest Ordinance of 1787</a:t>
            </a:r>
            <a:r>
              <a:rPr lang="en-US" dirty="0" smtClean="0"/>
              <a:t>.  Contained a bill of rights guaranteeing trial by jury, freedom of religion, freedom from excessive punishment.  Abolished slavery in Northwestern territories (northwest of Ohio River, east of Mississippi River up to Canada)</a:t>
            </a:r>
          </a:p>
          <a:p>
            <a:r>
              <a:rPr lang="en-US" dirty="0" smtClean="0"/>
              <a:t>Set regulations concerning when territories could and couldn’t apply to be states.  Claimed Native land without consent, caused war that only ended in 1795, when U.S. beat the Native Miami Confederacy.  Northwest Ordinance remained important after Northwest was settled because of slavery and territory regulations</a:t>
            </a:r>
            <a:endParaRPr lang="en-US" dirty="0"/>
          </a:p>
        </p:txBody>
      </p:sp>
    </p:spTree>
    <p:extLst>
      <p:ext uri="{BB962C8B-B14F-4D97-AF65-F5344CB8AC3E}">
        <p14:creationId xmlns:p14="http://schemas.microsoft.com/office/powerpoint/2010/main" val="21238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Northwest Ordinance</a:t>
            </a:r>
            <a:endParaRPr lang="en-US" u="sng" dirty="0"/>
          </a:p>
        </p:txBody>
      </p:sp>
      <p:pic>
        <p:nvPicPr>
          <p:cNvPr id="5" name="Picture 2" descr="http://thefederalistpapers.integratedmarket.netdna-cdn.com/wp-content/uploads/2011/04/northwest-ordinance-2.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69993" y="2006222"/>
            <a:ext cx="8488907" cy="392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1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Constitution</a:t>
            </a:r>
            <a:endParaRPr lang="en-US" u="sng" dirty="0"/>
          </a:p>
        </p:txBody>
      </p:sp>
      <p:sp>
        <p:nvSpPr>
          <p:cNvPr id="3" name="Content Placeholder 2"/>
          <p:cNvSpPr>
            <a:spLocks noGrp="1"/>
          </p:cNvSpPr>
          <p:nvPr>
            <p:ph sz="half" idx="1"/>
          </p:nvPr>
        </p:nvSpPr>
        <p:spPr/>
        <p:txBody>
          <a:bodyPr>
            <a:normAutofit fontScale="77500" lnSpcReduction="20000"/>
          </a:bodyPr>
          <a:lstStyle/>
          <a:p>
            <a:r>
              <a:rPr lang="en-US" dirty="0" smtClean="0"/>
              <a:t>In 1787, federal government obviously lacked authority.  Mr. </a:t>
            </a:r>
            <a:r>
              <a:rPr lang="en-US" b="1" dirty="0" smtClean="0"/>
              <a:t>Alexander Hamilton</a:t>
            </a:r>
            <a:r>
              <a:rPr lang="en-US" dirty="0" smtClean="0"/>
              <a:t> was worried.  No uniform commercial policy</a:t>
            </a:r>
          </a:p>
          <a:p>
            <a:r>
              <a:rPr lang="en-US" dirty="0" smtClean="0"/>
              <a:t>He tried to have the </a:t>
            </a:r>
            <a:r>
              <a:rPr lang="en-US" b="1" dirty="0" smtClean="0"/>
              <a:t>Annapolis Convention</a:t>
            </a:r>
            <a:r>
              <a:rPr lang="en-US" dirty="0" smtClean="0"/>
              <a:t>…and only five delegates showed up</a:t>
            </a:r>
          </a:p>
          <a:p>
            <a:r>
              <a:rPr lang="en-US" dirty="0" smtClean="0"/>
              <a:t>Congress had to agree to a “meeting in Philadelphia” in May to revise the Articles</a:t>
            </a:r>
          </a:p>
          <a:p>
            <a:r>
              <a:rPr lang="en-US" dirty="0" smtClean="0"/>
              <a:t>The meeting became the </a:t>
            </a:r>
            <a:r>
              <a:rPr lang="en-US" b="1" dirty="0" smtClean="0"/>
              <a:t>Constitutional Convention</a:t>
            </a:r>
            <a:r>
              <a:rPr lang="en-US" dirty="0" smtClean="0"/>
              <a:t>, which had delegates from everywhere but Rhode Island.  Met all throughout the summer of 1787</a:t>
            </a:r>
            <a:endParaRPr lang="en-US" dirty="0"/>
          </a:p>
        </p:txBody>
      </p:sp>
      <p:pic>
        <p:nvPicPr>
          <p:cNvPr id="2050" name="Picture 2" descr="http://tah.ashbrook.org/wp-content/themes/tah-main/images/imported/convention/hamilto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57796" y="2789643"/>
            <a:ext cx="2220686" cy="322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Framers</a:t>
            </a:r>
            <a:endParaRPr lang="en-US" u="sng" dirty="0"/>
          </a:p>
        </p:txBody>
      </p:sp>
      <p:sp>
        <p:nvSpPr>
          <p:cNvPr id="3" name="Content Placeholder 2"/>
          <p:cNvSpPr>
            <a:spLocks noGrp="1"/>
          </p:cNvSpPr>
          <p:nvPr>
            <p:ph sz="half" idx="1"/>
          </p:nvPr>
        </p:nvSpPr>
        <p:spPr/>
        <p:txBody>
          <a:bodyPr>
            <a:normAutofit fontScale="85000" lnSpcReduction="20000"/>
          </a:bodyPr>
          <a:lstStyle/>
          <a:p>
            <a:r>
              <a:rPr lang="en-US" dirty="0" smtClean="0"/>
              <a:t>All men, all white, many wealthy, many slave-owners, 55 of them</a:t>
            </a:r>
          </a:p>
          <a:p>
            <a:r>
              <a:rPr lang="en-US" dirty="0" smtClean="0"/>
              <a:t>The </a:t>
            </a:r>
            <a:r>
              <a:rPr lang="en-US" b="1" dirty="0" smtClean="0"/>
              <a:t>New Jersey Plan</a:t>
            </a:r>
            <a:r>
              <a:rPr lang="en-US" dirty="0" smtClean="0"/>
              <a:t> called for equal representation in Congress from each state (gives smaller states an advantage)</a:t>
            </a:r>
          </a:p>
          <a:p>
            <a:r>
              <a:rPr lang="en-US" dirty="0" smtClean="0"/>
              <a:t>The </a:t>
            </a:r>
            <a:r>
              <a:rPr lang="en-US" b="1" dirty="0" smtClean="0"/>
              <a:t>Virginia Plan</a:t>
            </a:r>
            <a:r>
              <a:rPr lang="en-US" dirty="0" smtClean="0"/>
              <a:t>, from James Madison, called for a new government based on </a:t>
            </a:r>
            <a:r>
              <a:rPr lang="en-US" b="1" dirty="0"/>
              <a:t>c</a:t>
            </a:r>
            <a:r>
              <a:rPr lang="en-US" b="1" dirty="0" smtClean="0"/>
              <a:t>hecks and balances</a:t>
            </a:r>
            <a:r>
              <a:rPr lang="en-US" dirty="0" smtClean="0"/>
              <a:t> and for representation to be proportional to state size (which gives bigger states an advantage)</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Convention created the </a:t>
            </a:r>
            <a:r>
              <a:rPr lang="en-US" b="1" dirty="0" smtClean="0"/>
              <a:t>Great Compromise</a:t>
            </a:r>
            <a:r>
              <a:rPr lang="en-US" dirty="0" smtClean="0"/>
              <a:t> (a.k.a. the </a:t>
            </a:r>
            <a:r>
              <a:rPr lang="en-US" b="1" dirty="0" smtClean="0"/>
              <a:t>Connecticut Compromise</a:t>
            </a:r>
            <a:r>
              <a:rPr lang="en-US" dirty="0" smtClean="0"/>
              <a:t>), which blended the Virginia Plan and New Jersey plan to have bicameral legislature.  Lower house (House of Representatives), elected by people.  Upper house (Senate), elected by legislature.  Senate being directly elected is modern, 20</a:t>
            </a:r>
            <a:r>
              <a:rPr lang="en-US" baseline="30000" dirty="0" smtClean="0"/>
              <a:t>th</a:t>
            </a:r>
            <a:r>
              <a:rPr lang="en-US" dirty="0" smtClean="0"/>
              <a:t> century.  President/VP were elected by electoral college, not citizens</a:t>
            </a:r>
          </a:p>
          <a:p>
            <a:r>
              <a:rPr lang="en-US" dirty="0" smtClean="0"/>
              <a:t>Also made our </a:t>
            </a:r>
            <a:r>
              <a:rPr lang="en-US" b="1" dirty="0" smtClean="0"/>
              <a:t>Constitution</a:t>
            </a:r>
            <a:endParaRPr lang="en-US" dirty="0"/>
          </a:p>
        </p:txBody>
      </p:sp>
    </p:spTree>
    <p:extLst>
      <p:ext uri="{BB962C8B-B14F-4D97-AF65-F5344CB8AC3E}">
        <p14:creationId xmlns:p14="http://schemas.microsoft.com/office/powerpoint/2010/main" val="3452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1080</TotalTime>
  <Words>4138</Words>
  <Application>Microsoft Office PowerPoint</Application>
  <PresentationFormat>Widescreen</PresentationFormat>
  <Paragraphs>270</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Garamond</vt:lpstr>
      <vt:lpstr>Organic</vt:lpstr>
      <vt:lpstr>Chapter Three: Creating a Functioning Government</vt:lpstr>
      <vt:lpstr>Articles of Confederation</vt:lpstr>
      <vt:lpstr>New Issues</vt:lpstr>
      <vt:lpstr>Problems with the Articles</vt:lpstr>
      <vt:lpstr>No Good News</vt:lpstr>
      <vt:lpstr>Not All Bad</vt:lpstr>
      <vt:lpstr>Picture of Northwest Ordinance</vt:lpstr>
      <vt:lpstr>New Constitution</vt:lpstr>
      <vt:lpstr>The Framers</vt:lpstr>
      <vt:lpstr>Constitution</vt:lpstr>
      <vt:lpstr>Opposition to the Constitution</vt:lpstr>
      <vt:lpstr>Bill of Rights</vt:lpstr>
      <vt:lpstr>George Washington</vt:lpstr>
      <vt:lpstr>Washington’s Cabinet</vt:lpstr>
      <vt:lpstr>National Bank</vt:lpstr>
      <vt:lpstr>National Debt</vt:lpstr>
      <vt:lpstr>Problems</vt:lpstr>
      <vt:lpstr>The French Revolution</vt:lpstr>
      <vt:lpstr>Two-Party System</vt:lpstr>
      <vt:lpstr>First Party System</vt:lpstr>
      <vt:lpstr>Whiskey Rebellion</vt:lpstr>
      <vt:lpstr>Washington’s Second Term</vt:lpstr>
      <vt:lpstr>Spanish Affairs</vt:lpstr>
      <vt:lpstr>End of an Era</vt:lpstr>
      <vt:lpstr>Republican Motherhood</vt:lpstr>
      <vt:lpstr>The Adams Presidency</vt:lpstr>
      <vt:lpstr>Adams’s Achievements</vt:lpstr>
      <vt:lpstr>The Low Point</vt:lpstr>
      <vt:lpstr>Election of 1800</vt:lpstr>
      <vt:lpstr>Why the Election of 1800 Mattered</vt:lpstr>
      <vt:lpstr>Jefferson’s First Term</vt:lpstr>
      <vt:lpstr>Marbury v. Madison</vt:lpstr>
      <vt:lpstr>Louisiana Purchase</vt:lpstr>
      <vt:lpstr>Louisiana Territory</vt:lpstr>
      <vt:lpstr>Making the Purchase</vt:lpstr>
      <vt:lpstr>Lewis and Clark</vt:lpstr>
      <vt:lpstr>Re-election</vt:lpstr>
      <vt:lpstr>Jefferson’s Second Term</vt:lpstr>
      <vt:lpstr>Bad to Worse</vt:lpstr>
      <vt:lpstr>Madison: Fixing Trade</vt:lpstr>
      <vt:lpstr>War Hawks</vt:lpstr>
      <vt:lpstr>Natives Strike Back</vt:lpstr>
      <vt:lpstr>The Roof is on Fire</vt:lpstr>
      <vt:lpstr>End of the War</vt:lpstr>
      <vt:lpstr>Results of the War</vt:lpstr>
      <vt:lpstr>Post-war of 1812</vt:lpstr>
      <vt:lpstr>Era of Good Feelings</vt:lpstr>
      <vt:lpstr>John Quincy Adams</vt:lpstr>
      <vt:lpstr>Missouri Compromise</vt:lpstr>
      <vt:lpstr>Picture of Missouri Compromise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Functioning Government</dc:title>
  <dc:creator>Iain Lampert</dc:creator>
  <cp:lastModifiedBy>Iain Lampert</cp:lastModifiedBy>
  <cp:revision>85</cp:revision>
  <dcterms:created xsi:type="dcterms:W3CDTF">2014-08-15T04:42:04Z</dcterms:created>
  <dcterms:modified xsi:type="dcterms:W3CDTF">2015-01-29T21:18:08Z</dcterms:modified>
</cp:coreProperties>
</file>