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  <p:sldId id="267" r:id="rId14"/>
    <p:sldId id="268" r:id="rId15"/>
    <p:sldId id="269" r:id="rId16"/>
    <p:sldId id="275" r:id="rId17"/>
    <p:sldId id="276" r:id="rId18"/>
    <p:sldId id="273" r:id="rId19"/>
    <p:sldId id="274" r:id="rId20"/>
    <p:sldId id="270" r:id="rId21"/>
    <p:sldId id="272" r:id="rId22"/>
    <p:sldId id="277" r:id="rId23"/>
    <p:sldId id="279" r:id="rId24"/>
    <p:sldId id="278" r:id="rId25"/>
    <p:sldId id="280" r:id="rId26"/>
    <p:sldId id="281" r:id="rId27"/>
    <p:sldId id="287" r:id="rId28"/>
    <p:sldId id="288" r:id="rId29"/>
    <p:sldId id="282" r:id="rId30"/>
    <p:sldId id="289" r:id="rId31"/>
    <p:sldId id="283" r:id="rId32"/>
    <p:sldId id="284" r:id="rId33"/>
    <p:sldId id="285" r:id="rId34"/>
    <p:sldId id="286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52" r:id="rId64"/>
    <p:sldId id="318" r:id="rId65"/>
    <p:sldId id="319" r:id="rId66"/>
    <p:sldId id="320" r:id="rId67"/>
    <p:sldId id="353" r:id="rId68"/>
    <p:sldId id="321" r:id="rId69"/>
    <p:sldId id="354" r:id="rId70"/>
    <p:sldId id="322" r:id="rId71"/>
    <p:sldId id="355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7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0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5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3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A0695-A36C-4CA3-965A-989C281F83E1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EFCB-794A-4831-A0C4-004B843C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6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M-igYjn6E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78oGuehXro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cvznxCTXd0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Chapter One: </a:t>
            </a:r>
            <a:r>
              <a:rPr lang="en-US" u="sng" dirty="0" smtClean="0"/>
              <a:t>The </a:t>
            </a:r>
            <a:r>
              <a:rPr lang="en-US" u="sng" dirty="0" smtClean="0"/>
              <a:t>Seventeenth and Early Eighteenth Centuries</a:t>
            </a:r>
            <a:endParaRPr lang="en-US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(1600 to 1750)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861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Hunter-Gatherers</a:t>
            </a:r>
            <a:endParaRPr lang="en-US" u="sng" dirty="0"/>
          </a:p>
        </p:txBody>
      </p:sp>
      <p:pic>
        <p:nvPicPr>
          <p:cNvPr id="6146" name="Picture 2" descr="http://bioelitewellness.com/wp-content/uploads/2014/07/buffalohu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19" y="1825625"/>
            <a:ext cx="72635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Differences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New England</a:t>
            </a:r>
            <a:r>
              <a:rPr lang="en-US" dirty="0" smtClean="0"/>
              <a:t> society centered on </a:t>
            </a:r>
            <a:r>
              <a:rPr lang="en-US" dirty="0" smtClean="0"/>
              <a:t>trade.  Boston </a:t>
            </a:r>
            <a:r>
              <a:rPr lang="en-US" dirty="0" smtClean="0"/>
              <a:t>was the colonies’ major port </a:t>
            </a:r>
            <a:r>
              <a:rPr lang="en-US" dirty="0" smtClean="0"/>
              <a:t>city.  The </a:t>
            </a:r>
            <a:r>
              <a:rPr lang="en-US" dirty="0" smtClean="0"/>
              <a:t>population farmed for subsistence, not for trade, and mostly was super Puritan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middle colonies</a:t>
            </a:r>
            <a:r>
              <a:rPr lang="en-US" dirty="0" smtClean="0"/>
              <a:t> (NY, NJ, Pennsylvania) had more fertile land, focused on farming (known as bread colonies because of grain </a:t>
            </a:r>
            <a:r>
              <a:rPr lang="en-US" dirty="0" smtClean="0"/>
              <a:t>exports).  Philadelphia </a:t>
            </a:r>
            <a:r>
              <a:rPr lang="en-US" dirty="0" smtClean="0"/>
              <a:t>and New York City were trade </a:t>
            </a:r>
            <a:r>
              <a:rPr lang="en-US" dirty="0" smtClean="0"/>
              <a:t>centers.  Population </a:t>
            </a:r>
            <a:r>
              <a:rPr lang="en-US" dirty="0" smtClean="0"/>
              <a:t>more homogenous than New England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Lower South</a:t>
            </a:r>
            <a:r>
              <a:rPr lang="en-US" dirty="0" smtClean="0"/>
              <a:t> (Carolinas) concentrated on cash crops like tobacco and </a:t>
            </a:r>
            <a:r>
              <a:rPr lang="en-US" dirty="0" smtClean="0"/>
              <a:t>rice.  Slavery </a:t>
            </a:r>
            <a:r>
              <a:rPr lang="en-US" dirty="0" smtClean="0"/>
              <a:t>was major part of </a:t>
            </a:r>
            <a:r>
              <a:rPr lang="en-US" dirty="0" smtClean="0"/>
              <a:t>plantations.  Majority </a:t>
            </a:r>
            <a:r>
              <a:rPr lang="en-US" dirty="0" smtClean="0"/>
              <a:t>of Southerners were subsistence farmers, had no </a:t>
            </a:r>
            <a:r>
              <a:rPr lang="en-US" dirty="0" smtClean="0"/>
              <a:t>slaves.  Blacks </a:t>
            </a:r>
            <a:r>
              <a:rPr lang="en-US" dirty="0" smtClean="0"/>
              <a:t>were up to half the population</a:t>
            </a:r>
          </a:p>
          <a:p>
            <a:r>
              <a:rPr lang="en-US" dirty="0" smtClean="0"/>
              <a:t>Colonies on the </a:t>
            </a:r>
            <a:r>
              <a:rPr lang="en-US" b="1" dirty="0" smtClean="0"/>
              <a:t>Chesapeake</a:t>
            </a:r>
            <a:r>
              <a:rPr lang="en-US" dirty="0" smtClean="0"/>
              <a:t> (Maryland and Virginia) combined features of middle and lower </a:t>
            </a:r>
            <a:r>
              <a:rPr lang="en-US" dirty="0" smtClean="0"/>
              <a:t>South.  Slavery </a:t>
            </a:r>
            <a:r>
              <a:rPr lang="en-US" dirty="0" smtClean="0"/>
              <a:t>and tobacco played a </a:t>
            </a:r>
            <a:r>
              <a:rPr lang="en-US" dirty="0" smtClean="0"/>
              <a:t>part.  Chesapeake </a:t>
            </a:r>
            <a:r>
              <a:rPr lang="en-US" dirty="0" smtClean="0"/>
              <a:t>residents also farmed </a:t>
            </a:r>
            <a:r>
              <a:rPr lang="en-US" dirty="0" smtClean="0"/>
              <a:t>grain.  Had </a:t>
            </a:r>
            <a:r>
              <a:rPr lang="en-US" dirty="0" smtClean="0"/>
              <a:t>some major cities, unlike rural lower South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Tenochtitlan</a:t>
            </a:r>
            <a:endParaRPr lang="en-US" u="sng" dirty="0"/>
          </a:p>
        </p:txBody>
      </p:sp>
      <p:pic>
        <p:nvPicPr>
          <p:cNvPr id="7170" name="Picture 2" descr="http://education-portal.com/cimages/multimages/16/Tenochtitlan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73" y="1825625"/>
            <a:ext cx="66770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North American Natives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Pueblo People</a:t>
            </a:r>
          </a:p>
          <a:p>
            <a:pPr lvl="1"/>
            <a:r>
              <a:rPr lang="en-US" dirty="0" smtClean="0"/>
              <a:t>Live in Southwest </a:t>
            </a:r>
            <a:r>
              <a:rPr lang="en-US" dirty="0" smtClean="0"/>
              <a:t>desert.  Multistory </a:t>
            </a:r>
            <a:r>
              <a:rPr lang="en-US" dirty="0" smtClean="0"/>
              <a:t>stone houses, hundreds of rooms</a:t>
            </a:r>
          </a:p>
          <a:p>
            <a:r>
              <a:rPr lang="en-US" dirty="0" smtClean="0"/>
              <a:t>Mississippian culture</a:t>
            </a:r>
          </a:p>
          <a:p>
            <a:pPr lvl="1"/>
            <a:r>
              <a:rPr lang="en-US" dirty="0" smtClean="0"/>
              <a:t>Earthen mounds</a:t>
            </a:r>
          </a:p>
          <a:p>
            <a:r>
              <a:rPr lang="en-US" dirty="0" smtClean="0"/>
              <a:t>Columbus encountered smaller tribes</a:t>
            </a:r>
          </a:p>
          <a:p>
            <a:pPr lvl="1"/>
            <a:r>
              <a:rPr lang="en-US" dirty="0" smtClean="0"/>
              <a:t>Lived along Atlantic Ocean</a:t>
            </a:r>
          </a:p>
          <a:p>
            <a:pPr lvl="1"/>
            <a:r>
              <a:rPr lang="en-US" dirty="0" smtClean="0"/>
              <a:t>Columbus thought he was in the East Indies</a:t>
            </a:r>
          </a:p>
          <a:p>
            <a:pPr lvl="1"/>
            <a:r>
              <a:rPr lang="en-US" dirty="0" smtClean="0"/>
              <a:t>Called them “Indians”</a:t>
            </a:r>
          </a:p>
        </p:txBody>
      </p:sp>
    </p:spTree>
    <p:extLst>
      <p:ext uri="{BB962C8B-B14F-4D97-AF65-F5344CB8AC3E}">
        <p14:creationId xmlns:p14="http://schemas.microsoft.com/office/powerpoint/2010/main" val="8599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Pueblo People</a:t>
            </a:r>
            <a:endParaRPr lang="en-US" u="sng" dirty="0"/>
          </a:p>
        </p:txBody>
      </p:sp>
      <p:pic>
        <p:nvPicPr>
          <p:cNvPr id="8194" name="Picture 2" descr="http://www.osborne-conant.org/taos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Mississippian Mounds</a:t>
            </a:r>
            <a:endParaRPr lang="en-US" u="sng" dirty="0"/>
          </a:p>
        </p:txBody>
      </p:sp>
      <p:pic>
        <p:nvPicPr>
          <p:cNvPr id="9218" name="Picture 2" descr="http://upload.wikimedia.org/wikipedia/commons/9/9d/Mississippian_culture_mound_components_HRoe_2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97" y="1825625"/>
            <a:ext cx="94852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Columbus and Natives</a:t>
            </a:r>
            <a:endParaRPr lang="en-US" u="sng" dirty="0"/>
          </a:p>
        </p:txBody>
      </p:sp>
      <p:pic>
        <p:nvPicPr>
          <p:cNvPr id="10242" name="Picture 2" descr="http://www.chrisasbury.com/wp-content/uploads/2013/10/Christopher-Columbus-6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1790833"/>
            <a:ext cx="8543497" cy="40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Cahokia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near modern St. Louis, Missouri</a:t>
            </a:r>
          </a:p>
          <a:p>
            <a:r>
              <a:rPr lang="en-US" dirty="0" smtClean="0"/>
              <a:t>Largest North American city north of Mexico (before settlers came)</a:t>
            </a:r>
          </a:p>
          <a:p>
            <a:r>
              <a:rPr lang="en-US" dirty="0" smtClean="0"/>
              <a:t>In 13</a:t>
            </a:r>
            <a:r>
              <a:rPr lang="en-US" baseline="30000" dirty="0" smtClean="0"/>
              <a:t>th</a:t>
            </a:r>
            <a:r>
              <a:rPr lang="en-US" dirty="0" smtClean="0"/>
              <a:t> century, as many people as large European cities</a:t>
            </a:r>
          </a:p>
          <a:p>
            <a:r>
              <a:rPr lang="en-US" dirty="0" smtClean="0"/>
              <a:t>No American city had as many people ‘till the U.S. declared independence</a:t>
            </a:r>
          </a:p>
          <a:p>
            <a:r>
              <a:rPr lang="en-US" dirty="0" smtClean="0"/>
              <a:t>Had </a:t>
            </a:r>
            <a:r>
              <a:rPr lang="en-US" b="1" dirty="0" smtClean="0"/>
              <a:t>Monks Mound</a:t>
            </a:r>
            <a:endParaRPr lang="en-US" dirty="0" smtClean="0"/>
          </a:p>
          <a:p>
            <a:pPr lvl="1"/>
            <a:r>
              <a:rPr lang="en-US" dirty="0" smtClean="0"/>
              <a:t>Artificial hill, 100 feet high, covered 17 acres</a:t>
            </a:r>
          </a:p>
          <a:p>
            <a:pPr lvl="1"/>
            <a:r>
              <a:rPr lang="en-US" dirty="0" smtClean="0"/>
              <a:t>Made of soil transported in baskets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2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Monks Mound</a:t>
            </a:r>
            <a:endParaRPr lang="en-US" u="sng" dirty="0"/>
          </a:p>
        </p:txBody>
      </p:sp>
      <p:pic>
        <p:nvPicPr>
          <p:cNvPr id="1026" name="Picture 2" descr="http://www.kaibabjournal.com/rf_photos/200705_st_louis/P5140005_cohokia_monks_mou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1" y="1715324"/>
            <a:ext cx="10112991" cy="4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True or False?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American cultures had a minimal impact on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False!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Native societies used fire</a:t>
            </a:r>
          </a:p>
          <a:p>
            <a:pPr lvl="1"/>
            <a:r>
              <a:rPr lang="en-US" dirty="0" smtClean="0"/>
              <a:t>Encouraged the growth of useful plants</a:t>
            </a:r>
          </a:p>
          <a:p>
            <a:pPr lvl="1"/>
            <a:r>
              <a:rPr lang="en-US" dirty="0" smtClean="0"/>
              <a:t>Attracted game animals</a:t>
            </a:r>
          </a:p>
          <a:p>
            <a:pPr lvl="1"/>
            <a:r>
              <a:rPr lang="en-US" dirty="0" smtClean="0"/>
              <a:t>European settlers commented that everything looked flat, like parkland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Native Americans in Pre-Columbian North America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Chapter One, Section 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401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Prelude to Disaster…</a:t>
            </a:r>
            <a:endParaRPr lang="en-US" u="sng" dirty="0"/>
          </a:p>
        </p:txBody>
      </p:sp>
      <p:pic>
        <p:nvPicPr>
          <p:cNvPr id="11266" name="Picture 2" descr="http://thephotographer4you.com/wp-content/uploads/2013/10/columbus-da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442" y="1825625"/>
            <a:ext cx="3697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Should we celebrate Columbus Day?</a:t>
            </a:r>
          </a:p>
        </p:txBody>
      </p:sp>
    </p:spTree>
    <p:extLst>
      <p:ext uri="{BB962C8B-B14F-4D97-AF65-F5344CB8AC3E}">
        <p14:creationId xmlns:p14="http://schemas.microsoft.com/office/powerpoint/2010/main" val="14694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Early Colonization of the World (1492 to 1650)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One, Part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Spain Colonizes the New World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Columbus arrives in the New World in 1492</a:t>
            </a:r>
          </a:p>
          <a:p>
            <a:pPr lvl="1"/>
            <a:r>
              <a:rPr lang="en-US" dirty="0" smtClean="0"/>
              <a:t>“In 1492, Columbus sailed the ocean blue!”</a:t>
            </a:r>
          </a:p>
          <a:p>
            <a:r>
              <a:rPr lang="en-US" dirty="0" smtClean="0"/>
              <a:t>Not the first European to reach it</a:t>
            </a:r>
          </a:p>
          <a:p>
            <a:pPr lvl="1"/>
            <a:r>
              <a:rPr lang="en-US" dirty="0" smtClean="0"/>
              <a:t>Norse arrived in Canada in 1000 C.E.</a:t>
            </a:r>
          </a:p>
          <a:p>
            <a:r>
              <a:rPr lang="en-US" dirty="0" smtClean="0"/>
              <a:t>His arrival marked beginning of Contact Period</a:t>
            </a:r>
          </a:p>
          <a:p>
            <a:pPr lvl="1"/>
            <a:r>
              <a:rPr lang="en-US" dirty="0" smtClean="0"/>
              <a:t>Europe sustained contact with Americas</a:t>
            </a:r>
          </a:p>
          <a:p>
            <a:pPr lvl="1"/>
            <a:r>
              <a:rPr lang="en-US" dirty="0" smtClean="0"/>
              <a:t>Introduced exchange of plants, animals, foods, diseases, ideas</a:t>
            </a:r>
          </a:p>
          <a:p>
            <a:pPr lvl="1"/>
            <a:r>
              <a:rPr lang="en-US" dirty="0" smtClean="0"/>
              <a:t>This exchange is called </a:t>
            </a:r>
            <a:r>
              <a:rPr lang="en-US" b="1" dirty="0" smtClean="0"/>
              <a:t>Columbian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Columbian Exchange</a:t>
            </a:r>
            <a:endParaRPr lang="en-US" u="sng" dirty="0"/>
          </a:p>
        </p:txBody>
      </p:sp>
      <p:pic>
        <p:nvPicPr>
          <p:cNvPr id="2050" name="Picture 2" descr="http://thecolumbianexchange.weebly.com/uploads/1/0/0/3/10035669/2645686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00" y="1480297"/>
            <a:ext cx="9352200" cy="489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Columbus Is Special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Vikings like Leif Eriksson, </a:t>
            </a:r>
            <a:r>
              <a:rPr lang="en-US" dirty="0" err="1" smtClean="0"/>
              <a:t>Bjarni</a:t>
            </a:r>
            <a:r>
              <a:rPr lang="en-US" dirty="0" smtClean="0"/>
              <a:t> </a:t>
            </a:r>
            <a:r>
              <a:rPr lang="en-US" dirty="0" err="1" smtClean="0"/>
              <a:t>Herjolfsson</a:t>
            </a:r>
            <a:r>
              <a:rPr lang="en-US" dirty="0" smtClean="0"/>
              <a:t> arrived first</a:t>
            </a:r>
          </a:p>
          <a:p>
            <a:r>
              <a:rPr lang="en-US" dirty="0" smtClean="0"/>
              <a:t>Columbus is better remembered</a:t>
            </a:r>
          </a:p>
          <a:p>
            <a:r>
              <a:rPr lang="en-US" dirty="0" smtClean="0"/>
              <a:t>He came when Europe had resources to establish </a:t>
            </a:r>
            <a:r>
              <a:rPr lang="en-US" b="1" dirty="0" smtClean="0"/>
              <a:t>colonies</a:t>
            </a:r>
          </a:p>
          <a:p>
            <a:pPr lvl="1"/>
            <a:r>
              <a:rPr lang="en-US" dirty="0" smtClean="0"/>
              <a:t>Colony: territory settled/controlled by a foreign power</a:t>
            </a:r>
          </a:p>
          <a:p>
            <a:r>
              <a:rPr lang="en-US" dirty="0" smtClean="0"/>
              <a:t>Columbus returns to Spain, reports that there’s an easily colonized New World, opens up European expansion/colonialism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Amerigo Vespucci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Italian navigator, namesake of our country</a:t>
            </a:r>
          </a:p>
          <a:p>
            <a:r>
              <a:rPr lang="en-US" dirty="0" smtClean="0"/>
              <a:t>Sailed in 1499</a:t>
            </a:r>
          </a:p>
          <a:p>
            <a:r>
              <a:rPr lang="en-US" dirty="0" smtClean="0"/>
              <a:t>On second trip out of three, realized South America wasn’t India</a:t>
            </a:r>
          </a:p>
          <a:p>
            <a:r>
              <a:rPr lang="en-US" dirty="0" smtClean="0"/>
              <a:t>Columbus found New World, Vespucci realized it WAS New</a:t>
            </a:r>
          </a:p>
          <a:p>
            <a:r>
              <a:rPr lang="en-US" dirty="0" smtClean="0"/>
              <a:t>A German amateur geographer named the New World after Amerigo in 1507: </a:t>
            </a:r>
            <a:r>
              <a:rPr lang="en-US" dirty="0" smtClean="0"/>
              <a:t>“</a:t>
            </a:r>
            <a:r>
              <a:rPr lang="en-US" dirty="0"/>
              <a:t>I see no reason why anyone should justly object to calling this part ... America, after </a:t>
            </a:r>
            <a:r>
              <a:rPr lang="en-US" dirty="0" smtClean="0"/>
              <a:t>Amerigo, its </a:t>
            </a:r>
            <a:r>
              <a:rPr lang="en-US" dirty="0"/>
              <a:t>discoverer, a man of great ability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3074" name="Picture 2" descr="http://www.let.rug.nl/usa/images/ve1_vespucci_amerigo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80" y="1632517"/>
            <a:ext cx="4640580" cy="435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Spain’s Rise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 in control from around 1500 to 1600</a:t>
            </a:r>
          </a:p>
          <a:p>
            <a:r>
              <a:rPr lang="en-US" dirty="0" smtClean="0"/>
              <a:t>Coastal colonies in Central American, South America, and West Indies</a:t>
            </a:r>
          </a:p>
          <a:p>
            <a:r>
              <a:rPr lang="en-US" b="1" dirty="0" smtClean="0"/>
              <a:t>Conquistadors</a:t>
            </a:r>
            <a:r>
              <a:rPr lang="en-US" dirty="0" smtClean="0"/>
              <a:t> conquer natives, collect wealth, export the resources</a:t>
            </a:r>
          </a:p>
          <a:p>
            <a:r>
              <a:rPr lang="en-US" dirty="0" smtClean="0"/>
              <a:t>Spain’s </a:t>
            </a:r>
            <a:r>
              <a:rPr lang="en-US" b="1" dirty="0" err="1" smtClean="0"/>
              <a:t>encomienda</a:t>
            </a:r>
            <a:r>
              <a:rPr lang="en-US" b="1" dirty="0" smtClean="0"/>
              <a:t>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Crown gives colonists authority over natives</a:t>
            </a:r>
          </a:p>
          <a:p>
            <a:pPr lvl="1"/>
            <a:r>
              <a:rPr lang="en-US" dirty="0" smtClean="0"/>
              <a:t>Colonist protects natives, then converts to Catholicism</a:t>
            </a:r>
          </a:p>
          <a:p>
            <a:pPr lvl="1"/>
            <a:r>
              <a:rPr lang="en-US" dirty="0" smtClean="0"/>
              <a:t>Colonist gets legal rights to natives’ labor</a:t>
            </a:r>
          </a:p>
          <a:p>
            <a:pPr lvl="1"/>
            <a:r>
              <a:rPr lang="en-US" dirty="0" smtClean="0"/>
              <a:t>Form of slavery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88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Cortes and Montezuma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Hernan Cortes </a:t>
            </a:r>
            <a:r>
              <a:rPr lang="en-US" dirty="0" smtClean="0"/>
              <a:t>of Spain</a:t>
            </a:r>
          </a:p>
          <a:p>
            <a:r>
              <a:rPr lang="en-US" dirty="0" smtClean="0"/>
              <a:t>Came to Mexico in 1519</a:t>
            </a:r>
          </a:p>
          <a:p>
            <a:r>
              <a:rPr lang="en-US" dirty="0" smtClean="0"/>
              <a:t>Found Tenochtitlan</a:t>
            </a:r>
          </a:p>
          <a:p>
            <a:r>
              <a:rPr lang="en-US" dirty="0" smtClean="0"/>
              <a:t>Laid siege to it, stole its goods, destroyed the Aztec civilization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Aztec Chief </a:t>
            </a:r>
            <a:r>
              <a:rPr lang="en-US" b="1" dirty="0" smtClean="0"/>
              <a:t>Montezuma</a:t>
            </a:r>
          </a:p>
          <a:p>
            <a:r>
              <a:rPr lang="en-US" dirty="0" smtClean="0"/>
              <a:t>Believed Europeans were Gods</a:t>
            </a:r>
          </a:p>
          <a:p>
            <a:r>
              <a:rPr lang="en-US" dirty="0" smtClean="0"/>
              <a:t>Followed old Aztec prophecy</a:t>
            </a:r>
          </a:p>
          <a:p>
            <a:r>
              <a:rPr lang="en-US" dirty="0" smtClean="0"/>
              <a:t>Welcomed them into his city</a:t>
            </a:r>
          </a:p>
          <a:p>
            <a:r>
              <a:rPr lang="en-US" dirty="0" smtClean="0"/>
              <a:t>Eventually fought back, but it was too 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 Soto and </a:t>
            </a:r>
            <a:r>
              <a:rPr lang="en-US" u="sng" dirty="0" err="1" smtClean="0"/>
              <a:t>Pizzaro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Hernando de Soto</a:t>
            </a:r>
          </a:p>
          <a:p>
            <a:r>
              <a:rPr lang="en-US" dirty="0" smtClean="0"/>
              <a:t>Sought gold in America from 1539-1542</a:t>
            </a:r>
          </a:p>
          <a:p>
            <a:r>
              <a:rPr lang="en-US" dirty="0" smtClean="0"/>
              <a:t>Went from Florida to the Mississippi river</a:t>
            </a:r>
          </a:p>
          <a:p>
            <a:r>
              <a:rPr lang="en-US" dirty="0" smtClean="0"/>
              <a:t>Set dogs on Natives, used iron collars</a:t>
            </a:r>
          </a:p>
          <a:p>
            <a:r>
              <a:rPr lang="en-US" dirty="0" smtClean="0"/>
              <a:t>Died of disease</a:t>
            </a:r>
          </a:p>
          <a:p>
            <a:r>
              <a:rPr lang="en-US" dirty="0" smtClean="0"/>
              <a:t>Body thrown in river so Natives wouldn’t mutilate 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Francisco </a:t>
            </a:r>
            <a:r>
              <a:rPr lang="en-US" b="1" dirty="0" err="1" smtClean="0"/>
              <a:t>Pizzaro</a:t>
            </a:r>
            <a:endParaRPr lang="en-US" b="1" dirty="0" smtClean="0"/>
          </a:p>
          <a:p>
            <a:r>
              <a:rPr lang="en-US" dirty="0" smtClean="0"/>
              <a:t>Spanish conquistador</a:t>
            </a:r>
          </a:p>
          <a:p>
            <a:r>
              <a:rPr lang="en-US" dirty="0" smtClean="0"/>
              <a:t>Came to South America</a:t>
            </a:r>
          </a:p>
          <a:p>
            <a:r>
              <a:rPr lang="en-US" dirty="0" smtClean="0"/>
              <a:t>Crushed Incas of Peru in 1532</a:t>
            </a:r>
          </a:p>
          <a:p>
            <a:r>
              <a:rPr lang="en-US" dirty="0" smtClean="0"/>
              <a:t>Took their jewels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Ferdinand Magellan</a:t>
            </a:r>
            <a:endParaRPr lang="en-US" u="sng" dirty="0"/>
          </a:p>
        </p:txBody>
      </p:sp>
      <p:pic>
        <p:nvPicPr>
          <p:cNvPr id="4" name="pM-igYjn6E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6222" y="1690688"/>
            <a:ext cx="7683688" cy="43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Pre-Columbia Era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Pre-Columbian: before the arrival of </a:t>
            </a:r>
            <a:r>
              <a:rPr lang="en-US" b="1" dirty="0" smtClean="0"/>
              <a:t>Christopher Columbus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61" y="2424906"/>
            <a:ext cx="2619375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2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Mine, Mine, Mine!</a:t>
            </a:r>
            <a:endParaRPr lang="en-US" u="sng" dirty="0"/>
          </a:p>
        </p:txBody>
      </p:sp>
      <p:pic>
        <p:nvPicPr>
          <p:cNvPr id="4" name="k78oGuehXr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1600200"/>
            <a:ext cx="8298180" cy="46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Spanish Armada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Spain’s navy was the </a:t>
            </a:r>
            <a:r>
              <a:rPr lang="en-US" b="1" dirty="0" smtClean="0"/>
              <a:t>Spanish Armada</a:t>
            </a:r>
            <a:endParaRPr lang="en-US" dirty="0" smtClean="0"/>
          </a:p>
          <a:p>
            <a:r>
              <a:rPr lang="en-US" dirty="0" smtClean="0"/>
              <a:t>Kept other European powers from getting land in the New World</a:t>
            </a:r>
          </a:p>
          <a:p>
            <a:r>
              <a:rPr lang="en-US" dirty="0" smtClean="0"/>
              <a:t>In 1588, the English navy beat the Armada</a:t>
            </a:r>
          </a:p>
          <a:p>
            <a:r>
              <a:rPr lang="en-US" dirty="0" smtClean="0"/>
              <a:t>Made it easier for France and England to colonize North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Disease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Europeans kill Natives so effectively?</a:t>
            </a:r>
          </a:p>
          <a:p>
            <a:r>
              <a:rPr lang="en-US" dirty="0" smtClean="0"/>
              <a:t>More advanced technology?</a:t>
            </a:r>
          </a:p>
          <a:p>
            <a:pPr lvl="1"/>
            <a:r>
              <a:rPr lang="en-US" dirty="0" smtClean="0"/>
              <a:t>No, Native was superior in some ways</a:t>
            </a:r>
          </a:p>
          <a:p>
            <a:pPr lvl="1"/>
            <a:r>
              <a:rPr lang="en-US" dirty="0" smtClean="0"/>
              <a:t>Canoes better at navigating American rivers</a:t>
            </a:r>
          </a:p>
          <a:p>
            <a:pPr lvl="1"/>
            <a:r>
              <a:rPr lang="en-US" dirty="0" smtClean="0"/>
              <a:t>Moccasins better than boots</a:t>
            </a:r>
          </a:p>
          <a:p>
            <a:r>
              <a:rPr lang="en-US" dirty="0" smtClean="0"/>
              <a:t>Disease mattered</a:t>
            </a:r>
          </a:p>
          <a:p>
            <a:pPr lvl="1"/>
            <a:r>
              <a:rPr lang="en-US" dirty="0" smtClean="0"/>
              <a:t>Natives never exposed to European microbes</a:t>
            </a:r>
          </a:p>
          <a:p>
            <a:pPr lvl="1"/>
            <a:r>
              <a:rPr lang="en-US" dirty="0" smtClean="0"/>
              <a:t>No immunity</a:t>
            </a:r>
          </a:p>
          <a:p>
            <a:pPr lvl="1"/>
            <a:r>
              <a:rPr lang="en-US" b="1" dirty="0" smtClean="0"/>
              <a:t>Smallpox</a:t>
            </a:r>
            <a:r>
              <a:rPr lang="en-US" dirty="0" smtClean="0"/>
              <a:t> wiped out Native communities, up to 95% of some populations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5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Smallpox</a:t>
            </a:r>
            <a:endParaRPr lang="en-US" u="sng" dirty="0"/>
          </a:p>
        </p:txBody>
      </p:sp>
      <p:pic>
        <p:nvPicPr>
          <p:cNvPr id="1026" name="Picture 2" descr="https://ehumanbiofield.wikispaces.com/file/view/smallpox.baby.jpg/33621115/smallpox.bab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2" y="1690688"/>
            <a:ext cx="8003137" cy="48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English Arrive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English first attempt was one year before Spanish Armada lost</a:t>
            </a:r>
          </a:p>
          <a:p>
            <a:r>
              <a:rPr lang="en-US" b="1" dirty="0" smtClean="0"/>
              <a:t>Sir Walter Raleigh</a:t>
            </a:r>
          </a:p>
          <a:p>
            <a:r>
              <a:rPr lang="en-US" dirty="0" smtClean="0"/>
              <a:t>In 1587, he made settlement on Roanoke Island (now part of North Carolina)</a:t>
            </a:r>
          </a:p>
          <a:p>
            <a:r>
              <a:rPr lang="en-US" dirty="0" smtClean="0"/>
              <a:t>By 1590…it had disappeared completely</a:t>
            </a:r>
          </a:p>
          <a:p>
            <a:r>
              <a:rPr lang="en-US" dirty="0" smtClean="0"/>
              <a:t>It’s now called the </a:t>
            </a:r>
            <a:r>
              <a:rPr lang="en-US" b="1" dirty="0" smtClean="0"/>
              <a:t>Lost Colony</a:t>
            </a:r>
          </a:p>
          <a:p>
            <a:pPr lvl="1"/>
            <a:r>
              <a:rPr lang="en-US" dirty="0" smtClean="0"/>
              <a:t>Maybe they merged with Natives</a:t>
            </a:r>
          </a:p>
          <a:p>
            <a:pPr lvl="1"/>
            <a:r>
              <a:rPr lang="en-US" dirty="0"/>
              <a:t>1709, the book </a:t>
            </a:r>
            <a:r>
              <a:rPr lang="en-US" i="1" dirty="0"/>
              <a:t>A New Voyage to </a:t>
            </a:r>
            <a:r>
              <a:rPr lang="en-US" i="1" dirty="0" smtClean="0"/>
              <a:t>Carolina--</a:t>
            </a:r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Hatteras Indians had grey eyes </a:t>
            </a:r>
            <a:r>
              <a:rPr lang="en-US" dirty="0" smtClean="0"/>
              <a:t>and claimed </a:t>
            </a:r>
            <a:r>
              <a:rPr lang="en-US" dirty="0"/>
              <a:t>to have white </a:t>
            </a:r>
            <a:r>
              <a:rPr lang="en-US" dirty="0" smtClean="0"/>
              <a:t>ancestors</a:t>
            </a:r>
          </a:p>
          <a:p>
            <a:pPr lvl="1"/>
            <a:r>
              <a:rPr lang="en-US" dirty="0" smtClean="0"/>
              <a:t>Maybe they tried to sail back and died along the way</a:t>
            </a:r>
          </a:p>
        </p:txBody>
      </p:sp>
    </p:spTree>
    <p:extLst>
      <p:ext uri="{BB962C8B-B14F-4D97-AF65-F5344CB8AC3E}">
        <p14:creationId xmlns:p14="http://schemas.microsoft.com/office/powerpoint/2010/main" val="115031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Sir Walter Raleigh, the Sexier Shakespeare</a:t>
            </a:r>
            <a:endParaRPr lang="en-US" u="sng" dirty="0"/>
          </a:p>
        </p:txBody>
      </p:sp>
      <p:pic>
        <p:nvPicPr>
          <p:cNvPr id="1026" name="Picture 2" descr="http://upload.wikimedia.org/wikipedia/commons/0/0f/Sir_Walter_Raleigh_BAH-p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1724486"/>
            <a:ext cx="4411980" cy="48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Jamestown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Second English attempt to colonize</a:t>
            </a:r>
          </a:p>
          <a:p>
            <a:r>
              <a:rPr lang="en-US" dirty="0" smtClean="0"/>
              <a:t>Set up </a:t>
            </a:r>
            <a:r>
              <a:rPr lang="en-US" b="1" dirty="0" smtClean="0"/>
              <a:t>Jamestown</a:t>
            </a:r>
            <a:r>
              <a:rPr lang="en-US" dirty="0" smtClean="0"/>
              <a:t> in 1607</a:t>
            </a:r>
          </a:p>
          <a:p>
            <a:r>
              <a:rPr lang="en-US" dirty="0" smtClean="0"/>
              <a:t>Funded by </a:t>
            </a:r>
            <a:r>
              <a:rPr lang="en-US" b="1" dirty="0" smtClean="0"/>
              <a:t>joint-stock company</a:t>
            </a:r>
            <a:endParaRPr lang="en-US" dirty="0" smtClean="0"/>
          </a:p>
          <a:p>
            <a:pPr lvl="1"/>
            <a:r>
              <a:rPr lang="en-US" dirty="0" smtClean="0"/>
              <a:t>Group of investors who bought the ride to make New World plantations from the King of England</a:t>
            </a:r>
          </a:p>
          <a:p>
            <a:r>
              <a:rPr lang="en-US" dirty="0" smtClean="0"/>
              <a:t>This company was called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Virginia Company</a:t>
            </a:r>
          </a:p>
          <a:p>
            <a:pPr lvl="1"/>
            <a:r>
              <a:rPr lang="en-US" dirty="0" smtClean="0"/>
              <a:t>Named for Queen Elizabeth the First, called “The Virgin Queen”</a:t>
            </a:r>
          </a:p>
          <a:p>
            <a:r>
              <a:rPr lang="en-US" dirty="0" smtClean="0"/>
              <a:t>Settlers were mostly English gentlemen</a:t>
            </a:r>
          </a:p>
          <a:p>
            <a:pPr lvl="1"/>
            <a:r>
              <a:rPr lang="en-US" dirty="0" smtClean="0"/>
              <a:t>Bad at being settlers; cared more about getting gold than planting crops</a:t>
            </a:r>
          </a:p>
          <a:p>
            <a:pPr lvl="1"/>
            <a:r>
              <a:rPr lang="en-US" dirty="0" smtClean="0"/>
              <a:t>Found lots of pyrite (fool’s good), no real gold, but they couldn’t tell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Virginia Company</a:t>
            </a:r>
            <a:endParaRPr lang="en-US" u="sng" dirty="0"/>
          </a:p>
        </p:txBody>
      </p:sp>
      <p:pic>
        <p:nvPicPr>
          <p:cNvPr id="4" name="WcvznxCTXd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728787"/>
            <a:ext cx="7840980" cy="4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Company Troubles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three months, most original settlers were dead</a:t>
            </a:r>
          </a:p>
          <a:p>
            <a:r>
              <a:rPr lang="en-US" dirty="0" smtClean="0"/>
              <a:t>Starvation and disease</a:t>
            </a:r>
          </a:p>
          <a:p>
            <a:r>
              <a:rPr lang="en-US" dirty="0" smtClean="0"/>
              <a:t>Jamestown only survived because more colonists kept coming from England</a:t>
            </a:r>
          </a:p>
          <a:p>
            <a:r>
              <a:rPr lang="en-US" b="1" dirty="0" smtClean="0"/>
              <a:t>Captain John Smith</a:t>
            </a:r>
            <a:r>
              <a:rPr lang="en-US" dirty="0" smtClean="0"/>
              <a:t> helps out</a:t>
            </a:r>
          </a:p>
          <a:p>
            <a:pPr lvl="1"/>
            <a:r>
              <a:rPr lang="en-US" dirty="0" smtClean="0"/>
              <a:t>“He who will not work shall not eat”</a:t>
            </a:r>
          </a:p>
          <a:p>
            <a:pPr lvl="1"/>
            <a:r>
              <a:rPr lang="en-US" dirty="0" smtClean="0"/>
              <a:t>Friendly with </a:t>
            </a:r>
            <a:r>
              <a:rPr lang="en-US" b="1" dirty="0" smtClean="0"/>
              <a:t>Powhatan Confederacy </a:t>
            </a:r>
            <a:r>
              <a:rPr lang="en-US" dirty="0" smtClean="0"/>
              <a:t>of Natives</a:t>
            </a:r>
          </a:p>
          <a:p>
            <a:pPr lvl="1"/>
            <a:r>
              <a:rPr lang="en-US" dirty="0" smtClean="0"/>
              <a:t>Injured in an explosion, sails back to England</a:t>
            </a:r>
          </a:p>
          <a:p>
            <a:pPr lvl="1"/>
            <a:r>
              <a:rPr lang="en-US" dirty="0" smtClean="0"/>
              <a:t>Then </a:t>
            </a:r>
            <a:r>
              <a:rPr lang="en-US" dirty="0" err="1" smtClean="0"/>
              <a:t>Powhatans</a:t>
            </a:r>
            <a:r>
              <a:rPr lang="en-US" dirty="0" smtClean="0"/>
              <a:t> stop helping out and giving Jamestown food</a:t>
            </a:r>
          </a:p>
        </p:txBody>
      </p:sp>
    </p:spTree>
    <p:extLst>
      <p:ext uri="{BB962C8B-B14F-4D97-AF65-F5344CB8AC3E}">
        <p14:creationId xmlns:p14="http://schemas.microsoft.com/office/powerpoint/2010/main" val="12423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Fact Versus Fiction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Real John Smith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Disneyfied</a:t>
            </a:r>
            <a:r>
              <a:rPr lang="en-US" dirty="0" smtClean="0"/>
              <a:t> John Smith</a:t>
            </a:r>
            <a:endParaRPr lang="en-US" dirty="0"/>
          </a:p>
        </p:txBody>
      </p:sp>
      <p:pic>
        <p:nvPicPr>
          <p:cNvPr id="2050" name="Picture 2" descr="http://pocahontas.morenus.org/images/Captain-John-Smith-color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61" y="2505075"/>
            <a:ext cx="2763441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4.wikia.nocookie.net/__cb20120708222320/disney/images/d/d0/John_Smith_46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50890"/>
            <a:ext cx="5183188" cy="31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Native Americans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Americans=/=Native-born Americans</a:t>
            </a:r>
          </a:p>
          <a:p>
            <a:r>
              <a:rPr lang="en-US" dirty="0" smtClean="0"/>
              <a:t>Descendants of migrants from </a:t>
            </a:r>
            <a:r>
              <a:rPr lang="en-US" dirty="0" smtClean="0"/>
              <a:t>Asia</a:t>
            </a:r>
          </a:p>
          <a:p>
            <a:r>
              <a:rPr lang="en-US" dirty="0" smtClean="0"/>
              <a:t>Came </a:t>
            </a:r>
            <a:r>
              <a:rPr lang="en-US" dirty="0" smtClean="0"/>
              <a:t>in </a:t>
            </a:r>
            <a:r>
              <a:rPr lang="en-US" dirty="0" smtClean="0"/>
              <a:t>waves, 40,000 </a:t>
            </a:r>
            <a:r>
              <a:rPr lang="en-US" dirty="0" smtClean="0"/>
              <a:t>years ago to 15,000 years </a:t>
            </a:r>
            <a:r>
              <a:rPr lang="en-US" dirty="0" smtClean="0"/>
              <a:t>ago.  Planet </a:t>
            </a:r>
            <a:r>
              <a:rPr lang="en-US" dirty="0" smtClean="0"/>
              <a:t>was </a:t>
            </a:r>
            <a:r>
              <a:rPr lang="en-US" dirty="0" smtClean="0"/>
              <a:t>colder.  Water </a:t>
            </a:r>
            <a:r>
              <a:rPr lang="en-US" dirty="0" smtClean="0"/>
              <a:t>was </a:t>
            </a:r>
            <a:r>
              <a:rPr lang="en-US" dirty="0" smtClean="0"/>
              <a:t>frozen.  Polar </a:t>
            </a:r>
            <a:r>
              <a:rPr lang="en-US" dirty="0" smtClean="0"/>
              <a:t>ice </a:t>
            </a:r>
            <a:r>
              <a:rPr lang="en-US" dirty="0" smtClean="0"/>
              <a:t>sheets</a:t>
            </a:r>
          </a:p>
          <a:p>
            <a:r>
              <a:rPr lang="en-US" dirty="0" smtClean="0"/>
              <a:t>Sea </a:t>
            </a:r>
            <a:r>
              <a:rPr lang="en-US" dirty="0" smtClean="0"/>
              <a:t>levels were </a:t>
            </a:r>
            <a:r>
              <a:rPr lang="en-US" dirty="0" smtClean="0"/>
              <a:t>down</a:t>
            </a:r>
          </a:p>
          <a:p>
            <a:r>
              <a:rPr lang="en-US" dirty="0" smtClean="0"/>
              <a:t>They </a:t>
            </a:r>
            <a:r>
              <a:rPr lang="en-US" dirty="0" smtClean="0"/>
              <a:t>walked across the </a:t>
            </a:r>
            <a:r>
              <a:rPr lang="en-US" b="1" dirty="0" smtClean="0"/>
              <a:t>land </a:t>
            </a:r>
            <a:r>
              <a:rPr lang="en-US" b="1" dirty="0" smtClean="0"/>
              <a:t>bridge.  </a:t>
            </a:r>
            <a:r>
              <a:rPr lang="en-US" dirty="0" smtClean="0"/>
              <a:t>Stretched </a:t>
            </a:r>
            <a:r>
              <a:rPr lang="en-US" dirty="0" smtClean="0"/>
              <a:t>from Russia (Siberia, specifically) to Alaska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74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It Gets Worse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winter of 1609 to 1610 was called </a:t>
            </a:r>
            <a:r>
              <a:rPr lang="en-US" b="1" dirty="0" smtClean="0"/>
              <a:t>the starving time</a:t>
            </a:r>
            <a:endParaRPr lang="en-US" dirty="0" smtClean="0"/>
          </a:p>
          <a:p>
            <a:r>
              <a:rPr lang="en-US" dirty="0" smtClean="0"/>
              <a:t>Nearly 90% of Jamestown’s 500 residents died</a:t>
            </a:r>
          </a:p>
          <a:p>
            <a:pPr lvl="1"/>
            <a:r>
              <a:rPr lang="en-US" dirty="0" smtClean="0"/>
              <a:t>Some became cannibals</a:t>
            </a:r>
          </a:p>
          <a:p>
            <a:r>
              <a:rPr lang="en-US" dirty="0" smtClean="0"/>
              <a:t>Survivors abandoned Jamestown</a:t>
            </a:r>
          </a:p>
          <a:p>
            <a:r>
              <a:rPr lang="en-US" dirty="0" smtClean="0"/>
              <a:t>Traveled down river</a:t>
            </a:r>
          </a:p>
          <a:p>
            <a:r>
              <a:rPr lang="en-US" dirty="0" smtClean="0"/>
              <a:t>Ran right into an English ship with more suppliers and settlers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John Rolfe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John Rolfe </a:t>
            </a:r>
            <a:r>
              <a:rPr lang="en-US" dirty="0" smtClean="0"/>
              <a:t>was one of the Jamestown survivors </a:t>
            </a:r>
          </a:p>
          <a:p>
            <a:r>
              <a:rPr lang="en-US" dirty="0" smtClean="0"/>
              <a:t>He married Chief Powhatan’s daughter, </a:t>
            </a:r>
            <a:r>
              <a:rPr lang="en-US" b="1" dirty="0" smtClean="0"/>
              <a:t>Pocahontas</a:t>
            </a:r>
            <a:endParaRPr lang="en-US" dirty="0" smtClean="0"/>
          </a:p>
          <a:p>
            <a:pPr lvl="1"/>
            <a:r>
              <a:rPr lang="en-US" dirty="0" smtClean="0"/>
              <a:t>Eased tensions</a:t>
            </a:r>
          </a:p>
          <a:p>
            <a:r>
              <a:rPr lang="en-US" dirty="0" smtClean="0"/>
              <a:t>Began growing </a:t>
            </a:r>
            <a:r>
              <a:rPr lang="en-US" b="1" dirty="0" smtClean="0"/>
              <a:t>tobacco</a:t>
            </a:r>
            <a:endParaRPr lang="en-US" dirty="0" smtClean="0"/>
          </a:p>
          <a:p>
            <a:pPr lvl="1"/>
            <a:r>
              <a:rPr lang="en-US" dirty="0" smtClean="0"/>
              <a:t>Long cultivated by Natives</a:t>
            </a:r>
          </a:p>
          <a:p>
            <a:pPr lvl="1"/>
            <a:r>
              <a:rPr lang="en-US" dirty="0" smtClean="0"/>
              <a:t>Used it as a cash crop, exported it back to England</a:t>
            </a:r>
          </a:p>
          <a:p>
            <a:pPr lvl="1"/>
            <a:r>
              <a:rPr lang="en-US" dirty="0" smtClean="0"/>
              <a:t>English public became addicted</a:t>
            </a:r>
          </a:p>
          <a:p>
            <a:pPr lvl="1"/>
            <a:r>
              <a:rPr lang="en-US" dirty="0" smtClean="0"/>
              <a:t>Helped keep Jamestown alive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 Ship It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Real Romance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Disneyfication</a:t>
            </a:r>
            <a:endParaRPr lang="en-US" dirty="0"/>
          </a:p>
        </p:txBody>
      </p:sp>
      <p:pic>
        <p:nvPicPr>
          <p:cNvPr id="3074" name="Picture 2" descr="http://upload.wikimedia.org/wikipedia/commons/d/d7/Pocahontas_Rolfe_c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47" y="2505075"/>
            <a:ext cx="304466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3.wikia.nocookie.net/__cb20110422191915/disney/images/1/19/Johne-Rolfe-and-Pocahonta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94" y="2728119"/>
            <a:ext cx="5080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7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Thank You for Smoking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Tobacco requires a lot of land (acreage)</a:t>
            </a:r>
          </a:p>
          <a:p>
            <a:r>
              <a:rPr lang="en-US" dirty="0" smtClean="0"/>
              <a:t>Depletes the soil</a:t>
            </a:r>
          </a:p>
          <a:p>
            <a:pPr lvl="1"/>
            <a:r>
              <a:rPr lang="en-US" dirty="0" smtClean="0"/>
              <a:t>Farmers have to keep finding new fields</a:t>
            </a:r>
          </a:p>
          <a:p>
            <a:r>
              <a:rPr lang="en-US" dirty="0" smtClean="0"/>
              <a:t>Colonists had to keep expanding</a:t>
            </a:r>
          </a:p>
          <a:p>
            <a:r>
              <a:rPr lang="en-US" dirty="0" smtClean="0"/>
              <a:t>Needed people in tobacco fields to handle product</a:t>
            </a:r>
          </a:p>
          <a:p>
            <a:pPr lvl="1"/>
            <a:r>
              <a:rPr lang="en-US" dirty="0" smtClean="0"/>
              <a:t>Developed plantation slavery</a:t>
            </a:r>
          </a:p>
          <a:p>
            <a:pPr lvl="1"/>
            <a:r>
              <a:rPr lang="en-US" dirty="0" smtClean="0"/>
              <a:t>By 1670, half of English males smoked tobacco daily</a:t>
            </a:r>
          </a:p>
          <a:p>
            <a:r>
              <a:rPr lang="en-US" dirty="0" smtClean="0"/>
              <a:t>The entire area is known as </a:t>
            </a:r>
            <a:r>
              <a:rPr lang="en-US" b="1" dirty="0" smtClean="0"/>
              <a:t>Chesapeake Region</a:t>
            </a:r>
          </a:p>
          <a:p>
            <a:pPr lvl="1"/>
            <a:r>
              <a:rPr lang="en-US" dirty="0" smtClean="0"/>
              <a:t>It’s basically where Virginia and Maryland are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Indentured Servitude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migrated to Chesapeake region for financial reasons</a:t>
            </a:r>
          </a:p>
          <a:p>
            <a:r>
              <a:rPr lang="en-US" dirty="0" smtClean="0"/>
              <a:t>Overpopulation in England=famine, disease, poverty</a:t>
            </a:r>
          </a:p>
          <a:p>
            <a:r>
              <a:rPr lang="en-US" dirty="0" smtClean="0"/>
              <a:t>New World=new life</a:t>
            </a:r>
          </a:p>
          <a:p>
            <a:r>
              <a:rPr lang="en-US" b="1" dirty="0" smtClean="0"/>
              <a:t>Indentured servitude</a:t>
            </a:r>
          </a:p>
          <a:p>
            <a:pPr lvl="1"/>
            <a:r>
              <a:rPr lang="en-US" dirty="0" smtClean="0"/>
              <a:t>Free passage to the New World if you do seven years’ </a:t>
            </a:r>
            <a:r>
              <a:rPr lang="en-US" dirty="0" smtClean="0"/>
              <a:t>labor.  After </a:t>
            </a:r>
            <a:r>
              <a:rPr lang="en-US" dirty="0" smtClean="0"/>
              <a:t>seven years, you’re </a:t>
            </a:r>
            <a:r>
              <a:rPr lang="en-US" dirty="0" smtClean="0"/>
              <a:t>free.  Also </a:t>
            </a:r>
            <a:r>
              <a:rPr lang="en-US" dirty="0" smtClean="0"/>
              <a:t>received property</a:t>
            </a:r>
          </a:p>
          <a:p>
            <a:pPr lvl="1"/>
            <a:r>
              <a:rPr lang="en-US" dirty="0" smtClean="0"/>
              <a:t>With property, they could survive and </a:t>
            </a:r>
            <a:r>
              <a:rPr lang="en-US" dirty="0" smtClean="0"/>
              <a:t>vote.  Right </a:t>
            </a:r>
            <a:r>
              <a:rPr lang="en-US" dirty="0" smtClean="0"/>
              <a:t>to vote is tied to ownership of property, like in England</a:t>
            </a:r>
          </a:p>
          <a:p>
            <a:pPr lvl="1"/>
            <a:r>
              <a:rPr lang="en-US" dirty="0" smtClean="0"/>
              <a:t>Difficult life, nearly half of indentured servants </a:t>
            </a:r>
            <a:r>
              <a:rPr lang="en-US" dirty="0" smtClean="0"/>
              <a:t>died.  More </a:t>
            </a:r>
            <a:r>
              <a:rPr lang="en-US" dirty="0" smtClean="0"/>
              <a:t>than 75% of 130,000 Englishmen who came to the Chesapeake during 17</a:t>
            </a:r>
            <a:r>
              <a:rPr lang="en-US" baseline="30000" dirty="0" smtClean="0"/>
              <a:t>th</a:t>
            </a:r>
            <a:r>
              <a:rPr lang="en-US" dirty="0" smtClean="0"/>
              <a:t> century were indentured servants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Headright System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1618, Virginia Company introduced </a:t>
            </a:r>
            <a:r>
              <a:rPr lang="en-US" b="1" dirty="0" smtClean="0"/>
              <a:t>headright system</a:t>
            </a:r>
          </a:p>
          <a:p>
            <a:pPr lvl="1"/>
            <a:r>
              <a:rPr lang="en-US" dirty="0" smtClean="0"/>
              <a:t>Wanted to attract new </a:t>
            </a:r>
            <a:r>
              <a:rPr lang="en-US" dirty="0" smtClean="0"/>
              <a:t>settlers, address </a:t>
            </a:r>
            <a:r>
              <a:rPr lang="en-US" dirty="0" smtClean="0"/>
              <a:t>labor </a:t>
            </a:r>
            <a:r>
              <a:rPr lang="en-US" dirty="0" smtClean="0"/>
              <a:t>shortage; tobacco </a:t>
            </a:r>
            <a:r>
              <a:rPr lang="en-US" dirty="0" smtClean="0"/>
              <a:t>farming needed more and more workers</a:t>
            </a:r>
          </a:p>
          <a:p>
            <a:r>
              <a:rPr lang="en-US" dirty="0" smtClean="0"/>
              <a:t>Headright=tract of land, usually around 50 acres, given to colonists/settlers</a:t>
            </a:r>
          </a:p>
          <a:p>
            <a:r>
              <a:rPr lang="en-US" dirty="0" smtClean="0"/>
              <a:t>Men already in Virginia got two headrights, new settlers got one</a:t>
            </a:r>
          </a:p>
          <a:p>
            <a:r>
              <a:rPr lang="en-US" dirty="0" smtClean="0"/>
              <a:t>Wealthy investors got a lot of land by paying to get more indentured servants and getting more headrights from the servants</a:t>
            </a:r>
          </a:p>
          <a:p>
            <a:r>
              <a:rPr lang="en-US" dirty="0" smtClean="0"/>
              <a:t>Led to an aristocracy in colonial </a:t>
            </a:r>
            <a:r>
              <a:rPr lang="en-US" dirty="0" smtClean="0"/>
              <a:t>Virginia.  Hurt </a:t>
            </a:r>
            <a:r>
              <a:rPr lang="en-US" dirty="0" smtClean="0"/>
              <a:t>democracy</a:t>
            </a:r>
          </a:p>
          <a:p>
            <a:r>
              <a:rPr lang="en-US" dirty="0" smtClean="0"/>
              <a:t>Took land from Native Americans, who had a different idea of property</a:t>
            </a:r>
          </a:p>
        </p:txBody>
      </p:sp>
    </p:spTree>
    <p:extLst>
      <p:ext uri="{BB962C8B-B14F-4D97-AF65-F5344CB8AC3E}">
        <p14:creationId xmlns:p14="http://schemas.microsoft.com/office/powerpoint/2010/main" val="2234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House of Burgesses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1619, Virginia creates the </a:t>
            </a:r>
            <a:r>
              <a:rPr lang="en-US" b="1" dirty="0" smtClean="0"/>
              <a:t>House of Burgesses, </a:t>
            </a:r>
            <a:r>
              <a:rPr lang="en-US" dirty="0" smtClean="0"/>
              <a:t>first law-making body in the English colonies</a:t>
            </a:r>
          </a:p>
          <a:p>
            <a:r>
              <a:rPr lang="en-US" dirty="0" smtClean="0"/>
              <a:t>Any property-owning, white male can vote for laws and representatives</a:t>
            </a:r>
          </a:p>
          <a:p>
            <a:r>
              <a:rPr lang="en-US" dirty="0" smtClean="0"/>
              <a:t>All decisions made by House must be approved by Virginia Company</a:t>
            </a:r>
          </a:p>
          <a:p>
            <a:r>
              <a:rPr lang="en-US" dirty="0" smtClean="0"/>
              <a:t>1619 is the first year of real slavery in English colonies (more on that later, of course)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Burgesses: Old-School Congress</a:t>
            </a:r>
            <a:endParaRPr lang="en-US" u="sng" dirty="0"/>
          </a:p>
        </p:txBody>
      </p:sp>
      <p:pic>
        <p:nvPicPr>
          <p:cNvPr id="1026" name="Picture 2" descr="http://www.socialstudiesforkids.com/graphics/houseofburgesse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38" y="1825625"/>
            <a:ext cx="62081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French Arrive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colonize Jamestown in 1607</a:t>
            </a:r>
          </a:p>
          <a:p>
            <a:r>
              <a:rPr lang="en-US" dirty="0" smtClean="0"/>
              <a:t>French colonize modern Quebec (Canada) in 1608</a:t>
            </a:r>
          </a:p>
          <a:p>
            <a:r>
              <a:rPr lang="en-US" dirty="0" smtClean="0"/>
              <a:t>French Jesuit priests want to make Natives Roman Catholics</a:t>
            </a:r>
          </a:p>
          <a:p>
            <a:r>
              <a:rPr lang="en-US" dirty="0" smtClean="0"/>
              <a:t>Just like Spanish priests, more likely to kill with smallpox than convert</a:t>
            </a:r>
          </a:p>
          <a:p>
            <a:r>
              <a:rPr lang="en-US" dirty="0" smtClean="0"/>
              <a:t>Wanted to find gold and trade shortcuts (mainly to Asia), like the other European powers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Not Quite So Bad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French had lighter impact on Natives than English or Spanish</a:t>
            </a:r>
          </a:p>
          <a:p>
            <a:r>
              <a:rPr lang="en-US" dirty="0" smtClean="0"/>
              <a:t>Very few French came to North America</a:t>
            </a:r>
          </a:p>
          <a:p>
            <a:r>
              <a:rPr lang="en-US" dirty="0" smtClean="0"/>
              <a:t>Single men, many intermarried with Natives</a:t>
            </a:r>
          </a:p>
          <a:p>
            <a:r>
              <a:rPr lang="en-US" dirty="0" smtClean="0"/>
              <a:t>Kept moving around as </a:t>
            </a:r>
            <a:r>
              <a:rPr lang="en-US" i="1" dirty="0" err="1" smtClean="0"/>
              <a:t>coureurs</a:t>
            </a:r>
            <a:r>
              <a:rPr lang="en-US" i="1" dirty="0" smtClean="0"/>
              <a:t> du bois </a:t>
            </a:r>
            <a:r>
              <a:rPr lang="en-US" dirty="0" smtClean="0"/>
              <a:t>(runners in the woods)</a:t>
            </a:r>
          </a:p>
          <a:p>
            <a:r>
              <a:rPr lang="en-US" dirty="0" smtClean="0"/>
              <a:t>Trading to get Native furs, which became stylish in Europe</a:t>
            </a:r>
          </a:p>
          <a:p>
            <a:r>
              <a:rPr lang="en-US" b="1" dirty="0" smtClean="0"/>
              <a:t>Edict of Nantes</a:t>
            </a:r>
            <a:r>
              <a:rPr lang="en-US" dirty="0" smtClean="0"/>
              <a:t> in 1598 provides for religious tolerance of </a:t>
            </a:r>
            <a:r>
              <a:rPr lang="en-US" b="1" dirty="0" err="1" smtClean="0"/>
              <a:t>Hugenots</a:t>
            </a:r>
            <a:r>
              <a:rPr lang="en-US" dirty="0" smtClean="0"/>
              <a:t> (French Protestants) back in France, so they don’t flee en masse to the New World (like English Puritans)</a:t>
            </a:r>
          </a:p>
          <a:p>
            <a:r>
              <a:rPr lang="en-US" dirty="0" smtClean="0"/>
              <a:t>Less colonists, less influence</a:t>
            </a:r>
          </a:p>
        </p:txBody>
      </p:sp>
    </p:spTree>
    <p:extLst>
      <p:ext uri="{BB962C8B-B14F-4D97-AF65-F5344CB8AC3E}">
        <p14:creationId xmlns:p14="http://schemas.microsoft.com/office/powerpoint/2010/main" val="16306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Land Bridge</a:t>
            </a:r>
            <a:endParaRPr lang="en-US" u="sng" dirty="0"/>
          </a:p>
        </p:txBody>
      </p:sp>
      <p:pic>
        <p:nvPicPr>
          <p:cNvPr id="2050" name="Picture 2" descr="http://drarchaeology.com/map/beringamig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63" y="1848485"/>
            <a:ext cx="602127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Comparing the Colonists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Conquered and enslaved Natives</a:t>
            </a:r>
          </a:p>
          <a:p>
            <a:r>
              <a:rPr lang="en-US" dirty="0" smtClean="0"/>
              <a:t>Tried to convert to Catholicism</a:t>
            </a:r>
          </a:p>
          <a:p>
            <a:r>
              <a:rPr lang="en-US" dirty="0" smtClean="0"/>
              <a:t>Very male</a:t>
            </a:r>
          </a:p>
          <a:p>
            <a:r>
              <a:rPr lang="en-US" dirty="0" smtClean="0"/>
              <a:t>Had children with natives</a:t>
            </a:r>
          </a:p>
          <a:p>
            <a:r>
              <a:rPr lang="en-US" dirty="0" smtClean="0"/>
              <a:t>Created mestizos, people with Native/Spanish ancestry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Friendly with Natives</a:t>
            </a:r>
          </a:p>
          <a:p>
            <a:r>
              <a:rPr lang="en-US" dirty="0" smtClean="0"/>
              <a:t>Adopted Native practices</a:t>
            </a:r>
          </a:p>
          <a:p>
            <a:r>
              <a:rPr lang="en-US" dirty="0" smtClean="0"/>
              <a:t>So few settlements, would have been risky to try to conquer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Comparing the Colonists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Netherlands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Tried to build trade empire</a:t>
            </a:r>
          </a:p>
          <a:p>
            <a:r>
              <a:rPr lang="en-US" dirty="0" smtClean="0"/>
              <a:t>Settlements in America fell to English</a:t>
            </a:r>
          </a:p>
          <a:p>
            <a:r>
              <a:rPr lang="en-US" dirty="0" smtClean="0"/>
              <a:t>One settlement, New Amsterdam, was renamed New York City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Other three powers relied on Natives as slaves, as allies, or as trade partners</a:t>
            </a:r>
          </a:p>
          <a:p>
            <a:r>
              <a:rPr lang="en-US" dirty="0" smtClean="0"/>
              <a:t>English tried to exclude </a:t>
            </a:r>
            <a:r>
              <a:rPr lang="en-US" dirty="0" smtClean="0"/>
              <a:t>Natives.  Whole </a:t>
            </a:r>
            <a:r>
              <a:rPr lang="en-US" dirty="0" smtClean="0"/>
              <a:t>families came, not just young men</a:t>
            </a:r>
          </a:p>
          <a:p>
            <a:r>
              <a:rPr lang="en-US" dirty="0" smtClean="0"/>
              <a:t>Intermixing was rare, launched </a:t>
            </a:r>
            <a:r>
              <a:rPr lang="en-US" b="1" dirty="0" smtClean="0"/>
              <a:t>wars of extermination</a:t>
            </a:r>
            <a:r>
              <a:rPr lang="en-US" dirty="0" smtClean="0"/>
              <a:t> to kill Natives</a:t>
            </a:r>
          </a:p>
          <a:p>
            <a:r>
              <a:rPr lang="en-US" dirty="0" smtClean="0"/>
              <a:t>Powhatan Confederacy was destroyed in 1650s by English “Indian Fighters”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Pilgrims Arrive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16</a:t>
            </a:r>
            <a:r>
              <a:rPr lang="en-US" baseline="30000" dirty="0" smtClean="0"/>
              <a:t>th</a:t>
            </a:r>
            <a:r>
              <a:rPr lang="en-US" dirty="0" smtClean="0"/>
              <a:t> century, English have a Protestant movement called </a:t>
            </a:r>
            <a:r>
              <a:rPr lang="en-US" b="1" dirty="0" smtClean="0"/>
              <a:t>Puritanism</a:t>
            </a:r>
            <a:endParaRPr lang="en-US" dirty="0"/>
          </a:p>
          <a:p>
            <a:r>
              <a:rPr lang="en-US" dirty="0" smtClean="0"/>
              <a:t>Wanted to purify the English/Anglican church of Roman Catholic practices</a:t>
            </a:r>
          </a:p>
          <a:p>
            <a:r>
              <a:rPr lang="en-US" dirty="0" smtClean="0"/>
              <a:t>Puritans persecuted by English monarchs</a:t>
            </a:r>
          </a:p>
          <a:p>
            <a:r>
              <a:rPr lang="en-US" dirty="0" smtClean="0"/>
              <a:t>One Puritan group, </a:t>
            </a:r>
            <a:r>
              <a:rPr lang="en-US" b="1" dirty="0" smtClean="0"/>
              <a:t>Separatists</a:t>
            </a:r>
            <a:r>
              <a:rPr lang="en-US" dirty="0" smtClean="0"/>
              <a:t>, think Anglican church is too corrupt to stay near it</a:t>
            </a:r>
          </a:p>
          <a:p>
            <a:r>
              <a:rPr lang="en-US" dirty="0" smtClean="0"/>
              <a:t>They go to Netherlands, don’t like it, so go to New World</a:t>
            </a:r>
          </a:p>
          <a:p>
            <a:r>
              <a:rPr lang="en-US" dirty="0" smtClean="0"/>
              <a:t>In 1620, go to Virginia, but </a:t>
            </a:r>
            <a:r>
              <a:rPr lang="en-US" b="1" dirty="0" smtClean="0"/>
              <a:t>Mayflower</a:t>
            </a:r>
            <a:r>
              <a:rPr lang="en-US" dirty="0" smtClean="0"/>
              <a:t> ship lands in Massachusetts instead</a:t>
            </a:r>
          </a:p>
          <a:p>
            <a:r>
              <a:rPr lang="en-US" dirty="0" smtClean="0"/>
              <a:t>They settle there because winter is coming, and call it </a:t>
            </a:r>
            <a:r>
              <a:rPr lang="en-US" b="1" dirty="0" smtClean="0"/>
              <a:t>Plymouth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Plymouth Rock</a:t>
            </a:r>
            <a:endParaRPr lang="en-US" u="sng" dirty="0"/>
          </a:p>
        </p:txBody>
      </p:sp>
      <p:pic>
        <p:nvPicPr>
          <p:cNvPr id="2050" name="Picture 2" descr="http://tourists360.com/wp-content/uploads/2012/12/Plymouth-Rock-Massachuset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7729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sappearink.com.au/wp-content/uploads/2014/05/Brace-yourself-Winter-is-com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53409"/>
            <a:ext cx="5181600" cy="36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Mayflower Compact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travelers, </a:t>
            </a:r>
            <a:r>
              <a:rPr lang="en-US" b="1" dirty="0" smtClean="0"/>
              <a:t>Pilgrims</a:t>
            </a:r>
            <a:r>
              <a:rPr lang="en-US" dirty="0" smtClean="0"/>
              <a:t>, sign </a:t>
            </a:r>
            <a:r>
              <a:rPr lang="en-US" b="1" dirty="0" smtClean="0"/>
              <a:t>Mayflower Compact</a:t>
            </a:r>
            <a:r>
              <a:rPr lang="en-US" dirty="0" smtClean="0"/>
              <a:t> during the trip</a:t>
            </a:r>
          </a:p>
          <a:p>
            <a:r>
              <a:rPr lang="en-US" dirty="0" smtClean="0"/>
              <a:t>Creates legal authority and assembly</a:t>
            </a:r>
          </a:p>
          <a:p>
            <a:r>
              <a:rPr lang="en-US" dirty="0" smtClean="0"/>
              <a:t>Claims that government’s power comes from consent of governed, not God</a:t>
            </a:r>
          </a:p>
          <a:p>
            <a:r>
              <a:rPr lang="en-US" dirty="0" smtClean="0"/>
              <a:t>Contrary to English </a:t>
            </a:r>
            <a:r>
              <a:rPr lang="en-US" b="1" dirty="0" smtClean="0"/>
              <a:t>monarchists</a:t>
            </a:r>
            <a:r>
              <a:rPr lang="en-US" dirty="0" smtClean="0"/>
              <a:t> who were also </a:t>
            </a:r>
            <a:r>
              <a:rPr lang="en-US" b="1" dirty="0" smtClean="0"/>
              <a:t>Absolutists</a:t>
            </a:r>
            <a:endParaRPr lang="en-US" dirty="0"/>
          </a:p>
        </p:txBody>
      </p:sp>
      <p:pic>
        <p:nvPicPr>
          <p:cNvPr id="3074" name="Picture 2" descr="http://tao221.files.wordpress.com/2012/11/img5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42" y="1825625"/>
            <a:ext cx="47297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Squanto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Pilgrims landed at Patuxet village</a:t>
            </a:r>
          </a:p>
          <a:p>
            <a:r>
              <a:rPr lang="en-US" dirty="0" smtClean="0"/>
              <a:t>Wiped out by disease but for a few</a:t>
            </a:r>
          </a:p>
          <a:p>
            <a:r>
              <a:rPr lang="en-US" dirty="0" err="1" smtClean="0"/>
              <a:t>Tisquantum</a:t>
            </a:r>
            <a:r>
              <a:rPr lang="en-US" dirty="0" smtClean="0"/>
              <a:t>, known as </a:t>
            </a:r>
            <a:r>
              <a:rPr lang="en-US" b="1" dirty="0" smtClean="0"/>
              <a:t>Squanto</a:t>
            </a:r>
            <a:r>
              <a:rPr lang="en-US" dirty="0" smtClean="0"/>
              <a:t>, was alive</a:t>
            </a:r>
          </a:p>
          <a:p>
            <a:r>
              <a:rPr lang="en-US" dirty="0" smtClean="0"/>
              <a:t>Captured years before, brought as a slave to Europe</a:t>
            </a:r>
          </a:p>
          <a:p>
            <a:r>
              <a:rPr lang="en-US" dirty="0" smtClean="0"/>
              <a:t>Learned English in London, made it back home, and it was too late</a:t>
            </a:r>
          </a:p>
          <a:p>
            <a:r>
              <a:rPr lang="en-US" dirty="0" smtClean="0"/>
              <a:t>Became interpreter/teacher to Pilgrims</a:t>
            </a:r>
            <a:endParaRPr lang="en-US" dirty="0"/>
          </a:p>
        </p:txBody>
      </p:sp>
      <p:pic>
        <p:nvPicPr>
          <p:cNvPr id="4098" name="Picture 2" descr="http://www.east-buc.k12.ia.us/01_02/AH/sq/sq.jp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39" y="365125"/>
            <a:ext cx="5373888" cy="33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cdn.bigcartel.com/bigcartel/product_images/49249957/max_h-300%2Bmax_w-300/din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73" y="38214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Massachusetts Bay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1629, the large and powerful </a:t>
            </a:r>
            <a:r>
              <a:rPr lang="en-US" b="1" dirty="0" smtClean="0"/>
              <a:t>Massachusetts Bay</a:t>
            </a:r>
            <a:r>
              <a:rPr lang="en-US" dirty="0" smtClean="0"/>
              <a:t> colony is created</a:t>
            </a:r>
          </a:p>
          <a:p>
            <a:r>
              <a:rPr lang="en-US" b="1" dirty="0" smtClean="0"/>
              <a:t>Congregationalists: </a:t>
            </a:r>
            <a:r>
              <a:rPr lang="en-US" dirty="0" smtClean="0"/>
              <a:t>puritans who wanted to reform the Anglican church from within</a:t>
            </a:r>
          </a:p>
          <a:p>
            <a:r>
              <a:rPr lang="en-US" dirty="0" smtClean="0"/>
              <a:t>Begins the Great Puritan Migration (1629-1642)</a:t>
            </a:r>
          </a:p>
          <a:p>
            <a:r>
              <a:rPr lang="en-US" dirty="0" smtClean="0"/>
              <a:t>Massachusetts Bay led by Governor </a:t>
            </a:r>
            <a:r>
              <a:rPr lang="en-US" b="1" dirty="0" smtClean="0"/>
              <a:t>John Winthrop</a:t>
            </a:r>
            <a:endParaRPr lang="en-US" dirty="0"/>
          </a:p>
          <a:p>
            <a:r>
              <a:rPr lang="en-US" dirty="0" smtClean="0"/>
              <a:t>Winthrop delivers sermon, “A Model of Christian Charity,” atop his ship </a:t>
            </a:r>
            <a:r>
              <a:rPr lang="en-US" i="1" dirty="0" smtClean="0"/>
              <a:t>Arabella</a:t>
            </a:r>
          </a:p>
          <a:p>
            <a:r>
              <a:rPr lang="en-US" dirty="0" smtClean="0"/>
              <a:t>We should be a </a:t>
            </a:r>
            <a:r>
              <a:rPr lang="en-US" b="1" dirty="0" smtClean="0"/>
              <a:t>“city on a hill,” </a:t>
            </a:r>
            <a:r>
              <a:rPr lang="en-US" dirty="0" smtClean="0"/>
              <a:t>others should be look up to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Governor John Winthrop (Shakespeare 2.0)</a:t>
            </a:r>
            <a:endParaRPr lang="en-US" u="sng" dirty="0"/>
          </a:p>
        </p:txBody>
      </p:sp>
      <p:pic>
        <p:nvPicPr>
          <p:cNvPr id="5122" name="Picture 2" descr="http://upload.wikimedia.org/wikipedia/commons/a/a2/JohnWinthropColorPortra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7" y="1690688"/>
            <a:ext cx="4083865" cy="49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Covenants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Puritans thought they had </a:t>
            </a:r>
            <a:r>
              <a:rPr lang="en-US" b="1" dirty="0" smtClean="0"/>
              <a:t>covenant</a:t>
            </a:r>
            <a:r>
              <a:rPr lang="en-US" dirty="0" smtClean="0"/>
              <a:t>, a special deal, with God</a:t>
            </a:r>
          </a:p>
          <a:p>
            <a:r>
              <a:rPr lang="en-US" dirty="0" smtClean="0"/>
              <a:t>Government was a covenant among the people</a:t>
            </a:r>
          </a:p>
          <a:p>
            <a:r>
              <a:rPr lang="en-US" dirty="0" smtClean="0"/>
              <a:t>Work was to serve the community</a:t>
            </a:r>
          </a:p>
          <a:p>
            <a:r>
              <a:rPr lang="en-US" dirty="0" smtClean="0"/>
              <a:t>The Puritan church brought everyone together</a:t>
            </a:r>
          </a:p>
          <a:p>
            <a:r>
              <a:rPr lang="en-US" dirty="0" smtClean="0"/>
              <a:t>Both Separatists (early Pilgrims) and Congregationalists (later Pilgrims) DID NOT allow religious freedom</a:t>
            </a:r>
          </a:p>
          <a:p>
            <a:r>
              <a:rPr lang="en-US" dirty="0" smtClean="0"/>
              <a:t>Ironic, since they fled religious persecution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Calvinism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Massachusetts Bay Colony settlers were </a:t>
            </a:r>
            <a:r>
              <a:rPr lang="en-US" b="1" dirty="0" smtClean="0"/>
              <a:t>Calvinists</a:t>
            </a:r>
            <a:endParaRPr lang="en-US" b="1" dirty="0"/>
          </a:p>
          <a:p>
            <a:r>
              <a:rPr lang="en-US" dirty="0" smtClean="0"/>
              <a:t>Believe that the Church is wrong, that mankind is inherently sinful, that live is about finding salvation by rejecting natural sin</a:t>
            </a:r>
          </a:p>
          <a:p>
            <a:r>
              <a:rPr lang="en-US" dirty="0" smtClean="0"/>
              <a:t>“Protestant Work Ethic”</a:t>
            </a:r>
          </a:p>
          <a:p>
            <a:r>
              <a:rPr lang="en-US" dirty="0" smtClean="0"/>
              <a:t>Be as productive as possible</a:t>
            </a:r>
          </a:p>
          <a:p>
            <a:r>
              <a:rPr lang="en-US" dirty="0" smtClean="0"/>
              <a:t>In order to be productive, needed tobacco farms</a:t>
            </a:r>
          </a:p>
          <a:p>
            <a:r>
              <a:rPr lang="en-US" dirty="0" smtClean="0"/>
              <a:t>Used indentured servants and slaves</a:t>
            </a:r>
          </a:p>
          <a:p>
            <a:r>
              <a:rPr lang="en-US" dirty="0" smtClean="0"/>
              <a:t>Productivity sowed seeds for Civil War, 200 years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Bering Strait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planet warms</a:t>
            </a:r>
          </a:p>
          <a:p>
            <a:r>
              <a:rPr lang="en-US" dirty="0" smtClean="0"/>
              <a:t>Sea levels rise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land bridge </a:t>
            </a:r>
            <a:r>
              <a:rPr lang="en-US" dirty="0" smtClean="0"/>
              <a:t>goes back underwater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Bering Strait</a:t>
            </a:r>
            <a:r>
              <a:rPr lang="en-US" b="1" i="1" dirty="0" smtClean="0"/>
              <a:t> </a:t>
            </a:r>
            <a:r>
              <a:rPr lang="en-US" dirty="0" smtClean="0"/>
              <a:t>is formed</a:t>
            </a:r>
          </a:p>
          <a:p>
            <a:r>
              <a:rPr lang="en-US" dirty="0" smtClean="0"/>
              <a:t>The migrants go south</a:t>
            </a:r>
          </a:p>
          <a:p>
            <a:pPr lvl="1"/>
            <a:r>
              <a:rPr lang="en-US" dirty="0" smtClean="0"/>
              <a:t>Some by boat (along the Pacific coast)</a:t>
            </a:r>
          </a:p>
          <a:p>
            <a:pPr lvl="1"/>
            <a:r>
              <a:rPr lang="en-US" dirty="0" smtClean="0"/>
              <a:t>Some by an ice-free corridor east of the Rocky Mountains</a:t>
            </a:r>
          </a:p>
          <a:p>
            <a:r>
              <a:rPr lang="en-US" dirty="0" smtClean="0"/>
              <a:t>They populate North and South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Rhode Island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Roger Williams</a:t>
            </a:r>
            <a:endParaRPr lang="en-US" dirty="0"/>
          </a:p>
          <a:p>
            <a:r>
              <a:rPr lang="en-US" dirty="0" smtClean="0"/>
              <a:t>Minister in the Salem Bay settlement</a:t>
            </a:r>
          </a:p>
          <a:p>
            <a:r>
              <a:rPr lang="en-US" dirty="0" smtClean="0"/>
              <a:t>Taught that church and state should be separate</a:t>
            </a:r>
          </a:p>
          <a:p>
            <a:r>
              <a:rPr lang="en-US" dirty="0" smtClean="0"/>
              <a:t>Puritans banished him</a:t>
            </a:r>
          </a:p>
          <a:p>
            <a:r>
              <a:rPr lang="en-US" dirty="0" smtClean="0"/>
              <a:t>Moved and founded Rhode Island</a:t>
            </a:r>
          </a:p>
          <a:p>
            <a:r>
              <a:rPr lang="en-US" dirty="0" smtClean="0"/>
              <a:t>Allowed for freedom of religion</a:t>
            </a:r>
          </a:p>
          <a:p>
            <a:r>
              <a:rPr lang="en-US" dirty="0" smtClean="0"/>
              <a:t>Did not force voters to join the church</a:t>
            </a:r>
            <a:endParaRPr lang="en-US" dirty="0"/>
          </a:p>
        </p:txBody>
      </p:sp>
      <p:pic>
        <p:nvPicPr>
          <p:cNvPr id="6146" name="Picture 2" descr="http://wpcontent.answcdn.com/wikipedia/commons/thumb/a/a1/Rhode_Island_in_United_States_(zoom)_(extra_close)_(US48).svg/270px-Rhode_Island_in_United_States_(zoom)_(extra_close)_(US48)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66723"/>
            <a:ext cx="5067869" cy="31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1" y="4001294"/>
            <a:ext cx="2495905" cy="26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Anne Hutchinson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Believer in </a:t>
            </a:r>
            <a:r>
              <a:rPr lang="en-US" i="1" dirty="0" smtClean="0"/>
              <a:t>antinomianism</a:t>
            </a:r>
          </a:p>
          <a:p>
            <a:r>
              <a:rPr lang="en-US" dirty="0" smtClean="0"/>
              <a:t>Faith and God’s grace alone get you into heaven</a:t>
            </a:r>
          </a:p>
          <a:p>
            <a:r>
              <a:rPr lang="en-US" dirty="0" smtClean="0"/>
              <a:t>Contrary to belief that moral law and good deeds get you there</a:t>
            </a:r>
          </a:p>
          <a:p>
            <a:r>
              <a:rPr lang="en-US" dirty="0" smtClean="0"/>
              <a:t>Challenged Puritan beliefs</a:t>
            </a:r>
          </a:p>
          <a:p>
            <a:r>
              <a:rPr lang="en-US" dirty="0" smtClean="0"/>
              <a:t>Was an intelligent woman in a patriarchal society</a:t>
            </a:r>
          </a:p>
          <a:p>
            <a:r>
              <a:rPr lang="en-US" dirty="0" smtClean="0"/>
              <a:t>Tried for heresy, convicted, and banished</a:t>
            </a:r>
            <a:endParaRPr lang="en-US" dirty="0"/>
          </a:p>
        </p:txBody>
      </p:sp>
      <p:pic>
        <p:nvPicPr>
          <p:cNvPr id="1026" name="Picture 2" descr="http://www.landofthebrave.info/images/anne-hutchinson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33" y="1504901"/>
            <a:ext cx="3252929" cy="41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English Civil Wars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English/Puritan immigration to New England slowed down between 1649 and 1660</a:t>
            </a:r>
          </a:p>
          <a:p>
            <a:r>
              <a:rPr lang="en-US" dirty="0" smtClean="0"/>
              <a:t>Puritan </a:t>
            </a:r>
            <a:r>
              <a:rPr lang="en-US" b="1" dirty="0" smtClean="0"/>
              <a:t>Oliver Cromwell</a:t>
            </a:r>
            <a:r>
              <a:rPr lang="en-US" dirty="0" smtClean="0"/>
              <a:t> ruled as Lord Protector of England during this time</a:t>
            </a:r>
          </a:p>
          <a:p>
            <a:r>
              <a:rPr lang="en-US" dirty="0" smtClean="0"/>
              <a:t>The Puritans, led by Cromwell, won the </a:t>
            </a:r>
            <a:r>
              <a:rPr lang="en-US" b="1" dirty="0" smtClean="0"/>
              <a:t>English Civil Wars</a:t>
            </a:r>
            <a:endParaRPr lang="en-US" dirty="0" smtClean="0"/>
          </a:p>
          <a:p>
            <a:r>
              <a:rPr lang="en-US" dirty="0" smtClean="0"/>
              <a:t>Cromwell died in 1658, Puritans lost a leader</a:t>
            </a:r>
          </a:p>
          <a:p>
            <a:r>
              <a:rPr lang="en-US" dirty="0" smtClean="0"/>
              <a:t>By 1660, the anti-Puritan Stuarts took the throne back</a:t>
            </a:r>
          </a:p>
          <a:p>
            <a:r>
              <a:rPr lang="en-US" dirty="0" smtClean="0"/>
              <a:t>This time was called the </a:t>
            </a:r>
            <a:r>
              <a:rPr lang="en-US" b="1" dirty="0" smtClean="0"/>
              <a:t>Interregnum</a:t>
            </a:r>
            <a:r>
              <a:rPr lang="en-US" dirty="0" smtClean="0"/>
              <a:t> (between kings)</a:t>
            </a:r>
          </a:p>
          <a:p>
            <a:r>
              <a:rPr lang="en-US" dirty="0" smtClean="0"/>
              <a:t>Puritans had what they wanted in England: freedom of religion, representation in government</a:t>
            </a:r>
          </a:p>
          <a:p>
            <a:r>
              <a:rPr lang="en-US" dirty="0" smtClean="0"/>
              <a:t>Only when Stuarts took over did Puritans again go to New World, this time with ideals of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Picture of Oliver Cromwell</a:t>
            </a:r>
            <a:endParaRPr lang="en-US" u="sng" dirty="0"/>
          </a:p>
        </p:txBody>
      </p:sp>
      <p:pic>
        <p:nvPicPr>
          <p:cNvPr id="1026" name="Picture 2" descr="http://2.bp.blogspot.com/-VVtLcPVRg_o/TblV3xK1oFI/AAAAAAAACsw/O2Ej5mWxbkw/s1600/Oliver+Cromwe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43" y="1825625"/>
            <a:ext cx="34593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352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New England Versus Chesapeake</a:t>
            </a:r>
            <a:endParaRPr lang="en-US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England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Entire families went to New England</a:t>
            </a:r>
          </a:p>
          <a:p>
            <a:r>
              <a:rPr lang="en-US" dirty="0" smtClean="0"/>
              <a:t>Pleasant </a:t>
            </a:r>
            <a:r>
              <a:rPr lang="en-US" dirty="0" smtClean="0"/>
              <a:t>climate.  Lived long.  Larger </a:t>
            </a:r>
            <a:r>
              <a:rPr lang="en-US" dirty="0" smtClean="0"/>
              <a:t>families</a:t>
            </a:r>
          </a:p>
          <a:p>
            <a:r>
              <a:rPr lang="en-US" dirty="0" smtClean="0"/>
              <a:t>Strong sense of community</a:t>
            </a:r>
          </a:p>
          <a:p>
            <a:r>
              <a:rPr lang="en-US" dirty="0" smtClean="0"/>
              <a:t>Everyone was close to each other</a:t>
            </a:r>
          </a:p>
          <a:p>
            <a:r>
              <a:rPr lang="en-US" dirty="0" smtClean="0"/>
              <a:t>More religious, settling around church meetinghouses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Chesapeake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males went to Chesapeake</a:t>
            </a:r>
          </a:p>
          <a:p>
            <a:r>
              <a:rPr lang="en-US" dirty="0" smtClean="0"/>
              <a:t>Tough </a:t>
            </a:r>
            <a:r>
              <a:rPr lang="en-US" dirty="0" smtClean="0"/>
              <a:t>climate.  Less </a:t>
            </a:r>
            <a:r>
              <a:rPr lang="en-US" dirty="0" smtClean="0"/>
              <a:t>long-lived </a:t>
            </a:r>
            <a:r>
              <a:rPr lang="en-US" dirty="0" smtClean="0"/>
              <a:t>lives.  Smaller </a:t>
            </a:r>
            <a:r>
              <a:rPr lang="en-US" dirty="0" smtClean="0"/>
              <a:t>families</a:t>
            </a:r>
          </a:p>
          <a:p>
            <a:r>
              <a:rPr lang="en-US" dirty="0" smtClean="0"/>
              <a:t>Focus on production</a:t>
            </a:r>
          </a:p>
          <a:p>
            <a:r>
              <a:rPr lang="en-US" dirty="0" smtClean="0"/>
              <a:t>Tobacco as cash crop</a:t>
            </a:r>
          </a:p>
          <a:p>
            <a:r>
              <a:rPr lang="en-US" dirty="0" smtClean="0"/>
              <a:t>Smaller, spread-out farming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Pequot Panic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Massachusetts population grows</a:t>
            </a:r>
          </a:p>
          <a:p>
            <a:r>
              <a:rPr lang="en-US" dirty="0" smtClean="0"/>
              <a:t>Try to expand in fertile Connecticut Valley, access to the sea (for trade)</a:t>
            </a:r>
          </a:p>
          <a:p>
            <a:r>
              <a:rPr lang="en-US" b="1" dirty="0" err="1" smtClean="0"/>
              <a:t>Pequots</a:t>
            </a:r>
            <a:r>
              <a:rPr lang="en-US" dirty="0" smtClean="0"/>
              <a:t>, Natives, already there</a:t>
            </a:r>
          </a:p>
          <a:p>
            <a:r>
              <a:rPr lang="en-US" dirty="0" err="1" smtClean="0"/>
              <a:t>Pequots</a:t>
            </a:r>
            <a:r>
              <a:rPr lang="en-US" dirty="0" smtClean="0"/>
              <a:t> attack English settlement in Wakefield, kill nine</a:t>
            </a:r>
          </a:p>
          <a:p>
            <a:r>
              <a:rPr lang="en-US" dirty="0" smtClean="0"/>
              <a:t>Settlers respond by burning village, killing 400, many women and children</a:t>
            </a:r>
          </a:p>
          <a:p>
            <a:r>
              <a:rPr lang="en-US" dirty="0" smtClean="0"/>
              <a:t>Near-destruction of </a:t>
            </a:r>
            <a:r>
              <a:rPr lang="en-US" dirty="0" err="1" smtClean="0"/>
              <a:t>Pequots</a:t>
            </a:r>
            <a:r>
              <a:rPr lang="en-US" dirty="0" smtClean="0"/>
              <a:t> is called </a:t>
            </a:r>
            <a:r>
              <a:rPr lang="en-US" b="1" dirty="0" smtClean="0"/>
              <a:t>Pequot War</a:t>
            </a:r>
            <a:endParaRPr lang="en-US" dirty="0"/>
          </a:p>
        </p:txBody>
      </p:sp>
      <p:pic>
        <p:nvPicPr>
          <p:cNvPr id="2050" name="Picture 2" descr="http://forquignon.com/history/american/colonies/pequot_w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8876"/>
            <a:ext cx="5181600" cy="29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Proprietorships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Proprietorships</a:t>
            </a:r>
            <a:r>
              <a:rPr lang="en-US" dirty="0" smtClean="0"/>
              <a:t> were colonies owned by one person who received land as gift from king</a:t>
            </a:r>
          </a:p>
          <a:p>
            <a:r>
              <a:rPr lang="en-US" b="1" dirty="0" smtClean="0"/>
              <a:t>Connecticut</a:t>
            </a:r>
            <a:r>
              <a:rPr lang="en-US" dirty="0" smtClean="0"/>
              <a:t> was </a:t>
            </a:r>
            <a:r>
              <a:rPr lang="en-US" dirty="0" smtClean="0"/>
              <a:t>one.  Received </a:t>
            </a:r>
            <a:r>
              <a:rPr lang="en-US" dirty="0" smtClean="0"/>
              <a:t>charter in </a:t>
            </a:r>
            <a:r>
              <a:rPr lang="en-US" dirty="0" smtClean="0"/>
              <a:t>1635.  Produced </a:t>
            </a:r>
            <a:r>
              <a:rPr lang="en-US" dirty="0" smtClean="0"/>
              <a:t>the </a:t>
            </a:r>
            <a:r>
              <a:rPr lang="en-US" b="1" dirty="0" smtClean="0"/>
              <a:t>Fundamental Orders, </a:t>
            </a:r>
            <a:r>
              <a:rPr lang="en-US" dirty="0"/>
              <a:t>t</a:t>
            </a:r>
            <a:r>
              <a:rPr lang="en-US" dirty="0" smtClean="0"/>
              <a:t>he first written constitution in British North America</a:t>
            </a:r>
          </a:p>
          <a:p>
            <a:r>
              <a:rPr lang="en-US" b="1" dirty="0" smtClean="0"/>
              <a:t>Maryland</a:t>
            </a:r>
            <a:r>
              <a:rPr lang="en-US" dirty="0" smtClean="0"/>
              <a:t> was </a:t>
            </a:r>
            <a:r>
              <a:rPr lang="en-US" dirty="0" smtClean="0"/>
              <a:t>another.  Granted </a:t>
            </a:r>
            <a:r>
              <a:rPr lang="en-US" dirty="0" smtClean="0"/>
              <a:t>to Lord Baltimore, Cecilius </a:t>
            </a:r>
            <a:r>
              <a:rPr lang="en-US" dirty="0" smtClean="0"/>
              <a:t>Calvert.  Calvert </a:t>
            </a:r>
            <a:r>
              <a:rPr lang="en-US" dirty="0" smtClean="0"/>
              <a:t>wanted a haven for Catholics, faced persecution in Protestant England, wanted to make money growing tobacco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Calvert promised religious tolerance for all </a:t>
            </a:r>
            <a:r>
              <a:rPr lang="en-US" dirty="0" smtClean="0"/>
              <a:t>Christians.  Protestants </a:t>
            </a:r>
            <a:r>
              <a:rPr lang="en-US" dirty="0" smtClean="0"/>
              <a:t>soon outnumbered </a:t>
            </a:r>
            <a:r>
              <a:rPr lang="en-US" dirty="0" smtClean="0"/>
              <a:t>Catholics.  Interfaith </a:t>
            </a:r>
            <a:r>
              <a:rPr lang="en-US" dirty="0" smtClean="0"/>
              <a:t>tension happened anyway</a:t>
            </a:r>
          </a:p>
          <a:p>
            <a:r>
              <a:rPr lang="en-US" dirty="0" smtClean="0"/>
              <a:t>After Oliver Cromwell led the Protestant uprising back in England, Maryland passed the </a:t>
            </a:r>
            <a:r>
              <a:rPr lang="en-US" b="1" dirty="0" smtClean="0"/>
              <a:t>Act of Toleration</a:t>
            </a:r>
            <a:r>
              <a:rPr lang="en-US" dirty="0" smtClean="0"/>
              <a:t> in 1649</a:t>
            </a:r>
          </a:p>
          <a:p>
            <a:r>
              <a:rPr lang="en-US" dirty="0" smtClean="0"/>
              <a:t>Protects religious freedom of most </a:t>
            </a:r>
            <a:r>
              <a:rPr lang="en-US" dirty="0" smtClean="0"/>
              <a:t>Christians.  Maryland </a:t>
            </a:r>
            <a:r>
              <a:rPr lang="en-US" dirty="0" smtClean="0"/>
              <a:t>devolved into bloody religious civil war for the rest of the century anyway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Picture of Lord Baltimore/</a:t>
            </a:r>
            <a:r>
              <a:rPr lang="en-US" u="sng" dirty="0" err="1" smtClean="0"/>
              <a:t>Cecilius</a:t>
            </a:r>
            <a:r>
              <a:rPr lang="en-US" u="sng" dirty="0" smtClean="0"/>
              <a:t> Calvert</a:t>
            </a:r>
            <a:endParaRPr lang="en-US" u="sng" dirty="0"/>
          </a:p>
        </p:txBody>
      </p:sp>
      <p:pic>
        <p:nvPicPr>
          <p:cNvPr id="2050" name="Picture 2" descr="http://www.corbisimages.com/images/Corbis-BE038967.jpg?size=67&amp;uid=db611a1e-4c9d-4aca-b957-14d822ead85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62" y="1690688"/>
            <a:ext cx="4430328" cy="465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571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New York, New York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proprietorship/royal gift from King Charles II to his brother, James</a:t>
            </a:r>
          </a:p>
          <a:p>
            <a:r>
              <a:rPr lang="en-US" dirty="0" smtClean="0"/>
              <a:t>Dutch Republic was biggest commercial power, rivaled the British</a:t>
            </a:r>
          </a:p>
          <a:p>
            <a:r>
              <a:rPr lang="en-US" dirty="0" smtClean="0"/>
              <a:t>Established the Dutch New Netherland settlement in 1614, and a fort, New Amsterdam, in 1626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1664, King Charles II sent the navy to capture New Netherland</a:t>
            </a:r>
          </a:p>
          <a:p>
            <a:r>
              <a:rPr lang="en-US" dirty="0" smtClean="0"/>
              <a:t>Dutch were weak from Native attacks, Governor Peter Stuyvesant </a:t>
            </a:r>
            <a:r>
              <a:rPr lang="en-US" dirty="0" smtClean="0"/>
              <a:t>surrendered.  James </a:t>
            </a:r>
            <a:r>
              <a:rPr lang="en-US" dirty="0" smtClean="0"/>
              <a:t>became the Duke of </a:t>
            </a:r>
            <a:r>
              <a:rPr lang="en-US" dirty="0" smtClean="0"/>
              <a:t>York.  When </a:t>
            </a:r>
            <a:r>
              <a:rPr lang="en-US" dirty="0" smtClean="0"/>
              <a:t>James became King in 1685, he called </a:t>
            </a:r>
            <a:r>
              <a:rPr lang="en-US" b="1" dirty="0" smtClean="0"/>
              <a:t>New York </a:t>
            </a:r>
            <a:r>
              <a:rPr lang="en-US" dirty="0" smtClean="0"/>
              <a:t>a royal colony</a:t>
            </a:r>
          </a:p>
          <a:p>
            <a:r>
              <a:rPr lang="en-US" dirty="0" smtClean="0"/>
              <a:t>The Dutch were allowed to stay there, became a big part of the population</a:t>
            </a:r>
          </a:p>
          <a:p>
            <a:r>
              <a:rPr lang="en-US" dirty="0" smtClean="0"/>
              <a:t>Charles II also gave </a:t>
            </a:r>
            <a:r>
              <a:rPr lang="en-US" b="1" dirty="0" smtClean="0"/>
              <a:t>New Jersey</a:t>
            </a:r>
            <a:r>
              <a:rPr lang="en-US" dirty="0" smtClean="0"/>
              <a:t> to friends, who sold it to Quaker investors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Pictures of Gov. Peter Stuyvesant and King Charles II</a:t>
            </a:r>
            <a:endParaRPr lang="en-US" u="sng" dirty="0"/>
          </a:p>
        </p:txBody>
      </p:sp>
      <p:pic>
        <p:nvPicPr>
          <p:cNvPr id="3074" name="Picture 2" descr="http://paintingandframe.com/uploadpic/others/big/1-peter_stuyvesa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3" y="1676909"/>
            <a:ext cx="3600042" cy="45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f/f5/Charles_II_%281670s%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0" y="1825625"/>
            <a:ext cx="3587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9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Bering Strait</a:t>
            </a:r>
            <a:endParaRPr lang="en-US" u="sng" dirty="0"/>
          </a:p>
        </p:txBody>
      </p:sp>
      <p:pic>
        <p:nvPicPr>
          <p:cNvPr id="4098" name="Picture 2" descr="http://www.mappery.com/maps/Bering-Strait-Map.mediumthumb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1792176"/>
            <a:ext cx="6741994" cy="4213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4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Pennsylvania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William Penn, a Quaker, close friend of King Charles II, granted proprietorship of </a:t>
            </a:r>
            <a:r>
              <a:rPr lang="en-US" b="1" dirty="0" smtClean="0"/>
              <a:t>Pennsylvania.  </a:t>
            </a:r>
            <a:r>
              <a:rPr lang="en-US" dirty="0" smtClean="0"/>
              <a:t>Charles</a:t>
            </a:r>
            <a:r>
              <a:rPr lang="en-US" dirty="0" smtClean="0"/>
              <a:t>, like most Anglicans, saw equalitarian Quakers as dangerous, Charles was helping friend Penn and moving English Quakers far from him</a:t>
            </a:r>
          </a:p>
          <a:p>
            <a:r>
              <a:rPr lang="en-US" dirty="0" smtClean="0"/>
              <a:t>Penn establishing religious freedom and civil </a:t>
            </a:r>
            <a:r>
              <a:rPr lang="en-US" dirty="0" smtClean="0"/>
              <a:t>liberties.  Popular </a:t>
            </a:r>
            <a:r>
              <a:rPr lang="en-US" dirty="0" smtClean="0"/>
              <a:t>colony--advertising, natural </a:t>
            </a:r>
            <a:r>
              <a:rPr lang="en-US" dirty="0" smtClean="0"/>
              <a:t>bounty.  Treated </a:t>
            </a:r>
            <a:r>
              <a:rPr lang="en-US" dirty="0" smtClean="0"/>
              <a:t>Natives fairly—attracted tribes, but also attracted European bullies</a:t>
            </a:r>
          </a:p>
          <a:p>
            <a:r>
              <a:rPr lang="en-US" dirty="0" smtClean="0"/>
              <a:t>Penn made treaty with Delaware to take only as much land as could be walked in three days</a:t>
            </a:r>
          </a:p>
          <a:p>
            <a:r>
              <a:rPr lang="en-US" dirty="0" smtClean="0"/>
              <a:t>He took a three-day stroll; his son, renegotiating it, hired three marathon runners for the same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Picture of William Penn</a:t>
            </a:r>
            <a:endParaRPr lang="en-US" u="sng" dirty="0"/>
          </a:p>
        </p:txBody>
      </p:sp>
      <p:pic>
        <p:nvPicPr>
          <p:cNvPr id="4098" name="Picture 2" descr="http://4.bp.blogspot.com/-OmmEgZsDMVU/T3xhjwjXf8I/AAAAAAAAA1g/euMN8n8QNA0/s1600/willypen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858169"/>
            <a:ext cx="3448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631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Carolinas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Carolina was also a proprietary colony</a:t>
            </a:r>
          </a:p>
          <a:p>
            <a:r>
              <a:rPr lang="en-US" dirty="0" smtClean="0"/>
              <a:t>In 1729, split into North and South Carolina</a:t>
            </a:r>
          </a:p>
          <a:p>
            <a:r>
              <a:rPr lang="en-US" b="1" dirty="0" smtClean="0"/>
              <a:t>North Carolina </a:t>
            </a:r>
            <a:r>
              <a:rPr lang="en-US" dirty="0" smtClean="0"/>
              <a:t>was settled by Virginians</a:t>
            </a:r>
          </a:p>
          <a:p>
            <a:r>
              <a:rPr lang="en-US" b="1" dirty="0" smtClean="0"/>
              <a:t>South Carolina </a:t>
            </a:r>
            <a:r>
              <a:rPr lang="en-US" dirty="0" smtClean="0"/>
              <a:t>was settled by descendants of Englishmen who conquered Barbados</a:t>
            </a:r>
          </a:p>
          <a:p>
            <a:r>
              <a:rPr lang="en-US" dirty="0" smtClean="0"/>
              <a:t>Barbados exported sugar, used slave labor on plantations</a:t>
            </a:r>
          </a:p>
          <a:p>
            <a:r>
              <a:rPr lang="en-US" dirty="0" smtClean="0"/>
              <a:t>Slavery existed in Virginia since 1619, but settlers from Barbados had seen the most widespread slavery</a:t>
            </a:r>
          </a:p>
          <a:p>
            <a:r>
              <a:rPr lang="en-US" dirty="0" smtClean="0"/>
              <a:t>Beginning of the slave era in the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Transition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Proprietary colonies became </a:t>
            </a:r>
            <a:r>
              <a:rPr lang="en-US" b="1" dirty="0" smtClean="0"/>
              <a:t>royal colonies</a:t>
            </a:r>
            <a:endParaRPr lang="en-US" dirty="0" smtClean="0"/>
          </a:p>
          <a:p>
            <a:r>
              <a:rPr lang="en-US" dirty="0" smtClean="0"/>
              <a:t>The ownership was taken over by the king</a:t>
            </a:r>
          </a:p>
          <a:p>
            <a:r>
              <a:rPr lang="en-US" dirty="0" smtClean="0"/>
              <a:t>King could then have more control over them</a:t>
            </a:r>
          </a:p>
          <a:p>
            <a:r>
              <a:rPr lang="en-US" dirty="0" smtClean="0"/>
              <a:t>By 1776, only Connecticut, Rhode Island, Pennsylvania, and Maryland were NOT royal colonies</a:t>
            </a:r>
          </a:p>
          <a:p>
            <a:r>
              <a:rPr lang="en-US" dirty="0" smtClean="0"/>
              <a:t>Northern ones were mainly for religious freedom, southern ones for commerce</a:t>
            </a:r>
          </a:p>
        </p:txBody>
      </p:sp>
    </p:spTree>
    <p:extLst>
      <p:ext uri="{BB962C8B-B14F-4D97-AF65-F5344CB8AC3E}">
        <p14:creationId xmlns:p14="http://schemas.microsoft.com/office/powerpoint/2010/main" val="775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List of Colonies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New England colonies: </a:t>
            </a:r>
            <a:r>
              <a:rPr lang="en-US" dirty="0" smtClean="0"/>
              <a:t>Massachusetts </a:t>
            </a:r>
            <a:r>
              <a:rPr lang="en-US" dirty="0"/>
              <a:t>Bay, </a:t>
            </a:r>
            <a:r>
              <a:rPr lang="en-US" dirty="0" smtClean="0"/>
              <a:t>1628, Rhode </a:t>
            </a:r>
            <a:r>
              <a:rPr lang="en-US" dirty="0"/>
              <a:t>Island, </a:t>
            </a:r>
            <a:r>
              <a:rPr lang="en-US" dirty="0" smtClean="0"/>
              <a:t>1636, Connecticut</a:t>
            </a:r>
            <a:r>
              <a:rPr lang="en-US" dirty="0"/>
              <a:t>, </a:t>
            </a:r>
            <a:r>
              <a:rPr lang="en-US" dirty="0" smtClean="0"/>
              <a:t>1636, New Hampshire, 1639</a:t>
            </a:r>
          </a:p>
          <a:p>
            <a:r>
              <a:rPr lang="en-US" b="1" dirty="0" smtClean="0"/>
              <a:t>Middle colonies: </a:t>
            </a:r>
            <a:r>
              <a:rPr lang="en-US" dirty="0" smtClean="0"/>
              <a:t>New York, 1664, New Jersey, 1664, Pennsylvania, 1681, Delaware, 1703</a:t>
            </a:r>
          </a:p>
          <a:p>
            <a:r>
              <a:rPr lang="en-US" b="1" dirty="0" smtClean="0"/>
              <a:t>Southern colonies: </a:t>
            </a:r>
            <a:r>
              <a:rPr lang="en-US" dirty="0" smtClean="0"/>
              <a:t>Virginia </a:t>
            </a:r>
            <a:r>
              <a:rPr lang="en-US" dirty="0"/>
              <a:t>(Chesapeake), </a:t>
            </a:r>
            <a:r>
              <a:rPr lang="en-US" dirty="0" smtClean="0"/>
              <a:t>1607, Maryland (Chesapeake), 1634, North Carolina, 1663-1712, South Carolina, 1663-1712, Georgia, 1732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6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Slavery in the Colonies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of African slaves begins in American colonies when colonists from Caribbean (Barbados) settle the Carolinas</a:t>
            </a:r>
          </a:p>
          <a:p>
            <a:r>
              <a:rPr lang="en-US" dirty="0" smtClean="0"/>
              <a:t>Until then, used indentured servants and some Natives</a:t>
            </a:r>
          </a:p>
          <a:p>
            <a:r>
              <a:rPr lang="en-US" dirty="0" smtClean="0"/>
              <a:t>Tobacco growers (and rice, in South Carolina) need more labor</a:t>
            </a:r>
          </a:p>
          <a:p>
            <a:r>
              <a:rPr lang="en-US" dirty="0" smtClean="0"/>
              <a:t>Feared that, if they used young, landless white males, there’d be organized revolts</a:t>
            </a:r>
          </a:p>
          <a:p>
            <a:r>
              <a:rPr lang="en-US" dirty="0" smtClean="0"/>
              <a:t>Tough to use </a:t>
            </a:r>
            <a:r>
              <a:rPr lang="en-US" dirty="0" smtClean="0"/>
              <a:t>Natives.  Natives </a:t>
            </a:r>
            <a:r>
              <a:rPr lang="en-US" dirty="0" smtClean="0"/>
              <a:t>already knew the land; could escape and not be </a:t>
            </a:r>
            <a:r>
              <a:rPr lang="en-US" dirty="0" smtClean="0"/>
              <a:t>found.  Natives </a:t>
            </a:r>
            <a:r>
              <a:rPr lang="en-US" dirty="0" smtClean="0"/>
              <a:t>thought cultivation considered women’s work (cultural barrier)</a:t>
            </a:r>
          </a:p>
          <a:p>
            <a:r>
              <a:rPr lang="en-US" dirty="0" smtClean="0"/>
              <a:t>European diseases kill off most of the population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Preying on the Weak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Landowners saw that African slaves were more </a:t>
            </a:r>
            <a:r>
              <a:rPr lang="en-US" dirty="0" smtClean="0"/>
              <a:t>vulnerable.  Did </a:t>
            </a:r>
            <a:r>
              <a:rPr lang="en-US" dirty="0" smtClean="0"/>
              <a:t>not know the land, less likely to </a:t>
            </a:r>
            <a:r>
              <a:rPr lang="en-US" dirty="0" smtClean="0"/>
              <a:t>escape.  Unable </a:t>
            </a:r>
            <a:r>
              <a:rPr lang="en-US" dirty="0" smtClean="0"/>
              <a:t>to communicate with each other, from different parts of </a:t>
            </a:r>
            <a:r>
              <a:rPr lang="en-US" dirty="0" smtClean="0"/>
              <a:t>Africa.  Dark </a:t>
            </a:r>
            <a:r>
              <a:rPr lang="en-US" dirty="0" smtClean="0"/>
              <a:t>skin made it easier to identify on </a:t>
            </a:r>
            <a:r>
              <a:rPr lang="en-US" dirty="0" smtClean="0"/>
              <a:t>sight.  English </a:t>
            </a:r>
            <a:r>
              <a:rPr lang="en-US" dirty="0" smtClean="0"/>
              <a:t>colonists began to associate dark skin with inferiority</a:t>
            </a:r>
          </a:p>
          <a:p>
            <a:r>
              <a:rPr lang="en-US" dirty="0" smtClean="0"/>
              <a:t>Right up to the Revolution, majority of slave trade was directed towards Caribbean/South America</a:t>
            </a:r>
          </a:p>
          <a:p>
            <a:r>
              <a:rPr lang="en-US" dirty="0" smtClean="0"/>
              <a:t>More than 500,000 African slaves brought to English colonies (out of 10 million brought to the New World)</a:t>
            </a:r>
          </a:p>
          <a:p>
            <a:r>
              <a:rPr lang="en-US" dirty="0" smtClean="0"/>
              <a:t>By 1790, 750,000 blacks enslaved in English North American colonies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Middle Passage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8096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Shipping route that brought slaves to Americas: </a:t>
            </a:r>
            <a:r>
              <a:rPr lang="en-US" b="1" dirty="0" smtClean="0"/>
              <a:t>Middle Passage</a:t>
            </a:r>
            <a:endParaRPr lang="en-US" dirty="0"/>
          </a:p>
          <a:p>
            <a:r>
              <a:rPr lang="en-US" dirty="0" smtClean="0"/>
              <a:t>It was the middle part of the </a:t>
            </a:r>
            <a:r>
              <a:rPr lang="en-US" b="1" dirty="0" smtClean="0"/>
              <a:t>triangular trade route</a:t>
            </a:r>
            <a:endParaRPr lang="en-US" dirty="0"/>
          </a:p>
          <a:p>
            <a:r>
              <a:rPr lang="en-US" dirty="0" smtClean="0"/>
              <a:t>Three parts: Europe, Africa, and </a:t>
            </a:r>
            <a:r>
              <a:rPr lang="en-US" dirty="0" smtClean="0"/>
              <a:t>colonies.  Conditions </a:t>
            </a:r>
            <a:r>
              <a:rPr lang="en-US" dirty="0" smtClean="0"/>
              <a:t>were brutal</a:t>
            </a:r>
          </a:p>
          <a:p>
            <a:r>
              <a:rPr lang="en-US" dirty="0" smtClean="0"/>
              <a:t>One-fifth of Africans died on board (sickness, suicide, rebellions)</a:t>
            </a:r>
          </a:p>
          <a:p>
            <a:r>
              <a:rPr lang="en-US" dirty="0" smtClean="0"/>
              <a:t>Congress ended American participation in the Atlantic slave trade on 1/1/1808 (slavery itself didn’t end ‘till 1865).</a:t>
            </a:r>
            <a:endParaRPr lang="en-US" dirty="0"/>
          </a:p>
        </p:txBody>
      </p:sp>
      <p:pic>
        <p:nvPicPr>
          <p:cNvPr id="1026" name="Picture 2" descr="http://www3.gettysburg.edu/~tshannon/hist106web/Slave%20Communities/atlantic_world/The%20Middle_files/image00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6" y="2344356"/>
            <a:ext cx="4625454" cy="33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Slavery in the North and South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Chesapeake and Carolinas farmed labor-intensive crops like </a:t>
            </a:r>
            <a:r>
              <a:rPr lang="en-US" b="1" dirty="0" smtClean="0"/>
              <a:t>tobacco, rice, </a:t>
            </a:r>
            <a:r>
              <a:rPr lang="en-US" dirty="0" smtClean="0"/>
              <a:t>and </a:t>
            </a:r>
            <a:r>
              <a:rPr lang="en-US" b="1" dirty="0" smtClean="0"/>
              <a:t>indigo</a:t>
            </a:r>
            <a:r>
              <a:rPr lang="en-US" dirty="0" smtClean="0"/>
              <a:t>.  </a:t>
            </a:r>
            <a:r>
              <a:rPr lang="en-US" dirty="0" smtClean="0"/>
              <a:t>Plantation </a:t>
            </a:r>
            <a:r>
              <a:rPr lang="en-US" dirty="0" smtClean="0"/>
              <a:t>owners bought slaves for the work</a:t>
            </a:r>
          </a:p>
          <a:p>
            <a:r>
              <a:rPr lang="en-US" dirty="0" smtClean="0"/>
              <a:t>Slaves used a little on farms in New York, New Jersey, and Pennsylvania, in shipping operations in Massachusetts and Rhode Island, domestic servants in New York City</a:t>
            </a:r>
          </a:p>
          <a:p>
            <a:r>
              <a:rPr lang="en-US" dirty="0" smtClean="0"/>
              <a:t>Still slaves in New Jersey up to Civil </a:t>
            </a:r>
            <a:r>
              <a:rPr lang="en-US" dirty="0" smtClean="0"/>
              <a:t>War.  Only </a:t>
            </a:r>
            <a:r>
              <a:rPr lang="en-US" dirty="0" smtClean="0"/>
              <a:t>the very wealthy owned slaves</a:t>
            </a:r>
          </a:p>
          <a:p>
            <a:endParaRPr lang="en-US" dirty="0"/>
          </a:p>
        </p:txBody>
      </p:sp>
      <p:pic>
        <p:nvPicPr>
          <p:cNvPr id="2050" name="Picture 2" descr="http://abolition.e2bn.org/library/0711/0000/0066/plantation1a_3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272506"/>
            <a:ext cx="34290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Age of Salutary Neglect (1650-1750)</a:t>
            </a:r>
            <a:endParaRPr lang="en-US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One, Part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Pre-Columbian Times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Columbus gets here…</a:t>
            </a:r>
          </a:p>
          <a:p>
            <a:pPr lvl="1"/>
            <a:r>
              <a:rPr lang="en-US" dirty="0" smtClean="0"/>
              <a:t>Between 1 and 7 million Native Americans live in Canada/modern U.S.</a:t>
            </a:r>
          </a:p>
          <a:p>
            <a:pPr lvl="1"/>
            <a:r>
              <a:rPr lang="en-US" dirty="0" smtClean="0"/>
              <a:t>Another 20 million live in Mexico</a:t>
            </a:r>
          </a:p>
          <a:p>
            <a:r>
              <a:rPr lang="en-US" dirty="0" smtClean="0"/>
              <a:t>Diverse cultures</a:t>
            </a:r>
          </a:p>
          <a:p>
            <a:pPr lvl="1"/>
            <a:r>
              <a:rPr lang="en-US" dirty="0" smtClean="0"/>
              <a:t>Some are nomadic hunter-gatherers</a:t>
            </a:r>
          </a:p>
          <a:p>
            <a:pPr lvl="1"/>
            <a:r>
              <a:rPr lang="en-US" dirty="0" smtClean="0"/>
              <a:t>Others live in urban </a:t>
            </a:r>
            <a:r>
              <a:rPr lang="en-US" dirty="0" smtClean="0"/>
              <a:t>empires in South America.  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1500, the Aztec capital of Tenochtitlan has more people than any city in </a:t>
            </a:r>
            <a:r>
              <a:rPr lang="en-US" dirty="0" smtClean="0"/>
              <a:t>Europe.  Both </a:t>
            </a:r>
            <a:r>
              <a:rPr lang="en-US" dirty="0" smtClean="0"/>
              <a:t>Aztec and Mayans known for astronomy, architecture, and </a:t>
            </a:r>
            <a:r>
              <a:rPr lang="en-US" dirty="0" smtClean="0"/>
              <a:t>art.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46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Preview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British treatment of the colonies before the </a:t>
            </a:r>
            <a:r>
              <a:rPr lang="en-US" b="1" dirty="0" smtClean="0"/>
              <a:t>French and Indian War</a:t>
            </a:r>
            <a:r>
              <a:rPr lang="en-US" dirty="0" smtClean="0"/>
              <a:t> (also called the </a:t>
            </a:r>
            <a:r>
              <a:rPr lang="en-US" b="1" dirty="0" smtClean="0"/>
              <a:t>Seven Years’ War</a:t>
            </a:r>
            <a:r>
              <a:rPr lang="en-US" dirty="0" smtClean="0"/>
              <a:t>) is called </a:t>
            </a:r>
            <a:r>
              <a:rPr lang="en-US" b="1" dirty="0" smtClean="0"/>
              <a:t>salutary neglect</a:t>
            </a:r>
            <a:r>
              <a:rPr lang="en-US" dirty="0" smtClean="0"/>
              <a:t> or </a:t>
            </a:r>
            <a:r>
              <a:rPr lang="en-US" b="1" dirty="0" smtClean="0"/>
              <a:t>benign neglect</a:t>
            </a:r>
            <a:endParaRPr lang="en-US" dirty="0" smtClean="0"/>
          </a:p>
          <a:p>
            <a:r>
              <a:rPr lang="en-US" dirty="0" smtClean="0"/>
              <a:t>England regulated trade and government, but interfered with colonial affairs as little as possible</a:t>
            </a:r>
          </a:p>
          <a:p>
            <a:r>
              <a:rPr lang="en-US" dirty="0" smtClean="0"/>
              <a:t>Set up absentee customs officials, colonies mainly self-governed</a:t>
            </a:r>
          </a:p>
          <a:p>
            <a:r>
              <a:rPr lang="en-US" dirty="0" smtClean="0"/>
              <a:t>England sometimes ignored colonies’ violations of trade restrictions</a:t>
            </a:r>
          </a:p>
          <a:p>
            <a:r>
              <a:rPr lang="en-US" dirty="0" smtClean="0"/>
              <a:t>Colonies developed rebellious identity, kept it up when England tried to be more in control later</a:t>
            </a:r>
          </a:p>
          <a:p>
            <a:r>
              <a:rPr lang="en-US" dirty="0" smtClean="0"/>
              <a:t>Beginnings of new American culture!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English Regulation of Colonial Trade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colonial Europeans believed in </a:t>
            </a:r>
            <a:r>
              <a:rPr lang="en-US" b="1" dirty="0" smtClean="0"/>
              <a:t>mercantilism.  </a:t>
            </a:r>
            <a:r>
              <a:rPr lang="en-US" dirty="0" smtClean="0"/>
              <a:t>They </a:t>
            </a:r>
            <a:r>
              <a:rPr lang="en-US" dirty="0" smtClean="0"/>
              <a:t>believed economic power was rooted in a favorable balance of trade (export more than you import) and the control of </a:t>
            </a:r>
            <a:r>
              <a:rPr lang="en-US" b="1" dirty="0" smtClean="0"/>
              <a:t>specie</a:t>
            </a:r>
            <a:r>
              <a:rPr lang="en-US" dirty="0" smtClean="0"/>
              <a:t> (hard currency, like gold </a:t>
            </a:r>
            <a:r>
              <a:rPr lang="en-US" dirty="0" smtClean="0"/>
              <a:t>coins).  Thought </a:t>
            </a:r>
            <a:r>
              <a:rPr lang="en-US" dirty="0" smtClean="0"/>
              <a:t>colonies mattered mostly for economic reasons</a:t>
            </a:r>
          </a:p>
          <a:p>
            <a:r>
              <a:rPr lang="en-US" dirty="0" smtClean="0"/>
              <a:t>British thought colonies in the West Indies that produced sugar were more important than North American colonies</a:t>
            </a:r>
          </a:p>
          <a:p>
            <a:r>
              <a:rPr lang="en-US" dirty="0" smtClean="0"/>
              <a:t>Colonies on North American continent were seen as markets for British/West Indian goods</a:t>
            </a:r>
          </a:p>
          <a:p>
            <a:r>
              <a:rPr lang="en-US" dirty="0" smtClean="0"/>
              <a:t>Also, sources of raw materials that would have been bought from a foreign </a:t>
            </a:r>
            <a:r>
              <a:rPr lang="en-US" dirty="0" smtClean="0"/>
              <a:t>country.  Conquer </a:t>
            </a:r>
            <a:r>
              <a:rPr lang="en-US" dirty="0" smtClean="0"/>
              <a:t>the land, let people travel there, make them take the natural stuff, send it back to you, and then make ‘em buy your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Tariffs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encouraged manufacturing in England</a:t>
            </a:r>
          </a:p>
          <a:p>
            <a:r>
              <a:rPr lang="en-US" dirty="0" smtClean="0"/>
              <a:t>Placed </a:t>
            </a:r>
            <a:r>
              <a:rPr lang="en-US" b="1" dirty="0" smtClean="0"/>
              <a:t>protective tariffs</a:t>
            </a:r>
            <a:r>
              <a:rPr lang="en-US" dirty="0" smtClean="0"/>
              <a:t> on imports that might compete with English products (made them more expensive, and therefore less competitive)</a:t>
            </a:r>
          </a:p>
          <a:p>
            <a:pPr lvl="1"/>
            <a:r>
              <a:rPr lang="en-US" dirty="0" smtClean="0"/>
              <a:t>Passed between 1651 and </a:t>
            </a:r>
            <a:r>
              <a:rPr lang="en-US" dirty="0" smtClean="0"/>
              <a:t>1673.  Included </a:t>
            </a:r>
            <a:r>
              <a:rPr lang="en-US" b="1" dirty="0" smtClean="0"/>
              <a:t>Navigation Acts</a:t>
            </a:r>
            <a:r>
              <a:rPr lang="en-US" dirty="0" smtClean="0"/>
              <a:t>, which required colonists to ONLY BUY goods from England, ONLY SELL certain products to England, and import non-English goods from English ports (and pay extra to England for ‘</a:t>
            </a:r>
            <a:r>
              <a:rPr lang="en-US" dirty="0" smtClean="0"/>
              <a:t>em).  Also </a:t>
            </a:r>
            <a:r>
              <a:rPr lang="en-US" dirty="0" smtClean="0"/>
              <a:t>stopped colonies from manufacturing some goods England already </a:t>
            </a:r>
            <a:r>
              <a:rPr lang="en-US" dirty="0" smtClean="0"/>
              <a:t>goods.  Sought </a:t>
            </a:r>
            <a:r>
              <a:rPr lang="en-US" dirty="0" smtClean="0"/>
              <a:t>to stablish English control over colonies</a:t>
            </a:r>
          </a:p>
          <a:p>
            <a:pPr lvl="1"/>
            <a:r>
              <a:rPr lang="en-US" dirty="0" smtClean="0"/>
              <a:t>Only somewhat successful; easy to smuggle goods in and out of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1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Controlling the Colonies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Navigation Acts were strengthened in the 1690s</a:t>
            </a:r>
          </a:p>
          <a:p>
            <a:r>
              <a:rPr lang="en-US" dirty="0" smtClean="0"/>
              <a:t>British set up </a:t>
            </a:r>
            <a:r>
              <a:rPr lang="en-US" b="1" dirty="0" smtClean="0"/>
              <a:t>vice-admiralty courts</a:t>
            </a:r>
            <a:r>
              <a:rPr lang="en-US" dirty="0" smtClean="0"/>
              <a:t> (military style courts) to try colonists in violation of the Navigation Acts</a:t>
            </a:r>
            <a:endParaRPr lang="en-US" dirty="0"/>
          </a:p>
          <a:p>
            <a:r>
              <a:rPr lang="en-US" dirty="0" smtClean="0"/>
              <a:t>Defendants were not entitled to a jury</a:t>
            </a:r>
          </a:p>
          <a:p>
            <a:r>
              <a:rPr lang="en-US" dirty="0" smtClean="0"/>
              <a:t>Most colonial juries sided with the accused smugglers, not the Crown</a:t>
            </a:r>
          </a:p>
          <a:p>
            <a:r>
              <a:rPr lang="en-US" b="1" dirty="0" smtClean="0"/>
              <a:t>Boards of Trade</a:t>
            </a:r>
            <a:r>
              <a:rPr lang="en-US" dirty="0" smtClean="0"/>
              <a:t> were set up to better regulate colonial commerce</a:t>
            </a:r>
          </a:p>
          <a:p>
            <a:r>
              <a:rPr lang="en-US" dirty="0" smtClean="0"/>
              <a:t>Also reviewed colonial legislation, revoked laws that conflicted with British laws, oversaw government appointments</a:t>
            </a:r>
          </a:p>
          <a:p>
            <a:r>
              <a:rPr lang="en-US" dirty="0" smtClean="0"/>
              <a:t>Colonists didn’t protest too aggressively against this, since they totally depended on Britain from trade/military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Colonial Governments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Colonists had a lot of autonomy</a:t>
            </a:r>
          </a:p>
          <a:p>
            <a:r>
              <a:rPr lang="en-US" dirty="0" smtClean="0"/>
              <a:t>Every colony has a </a:t>
            </a:r>
            <a:r>
              <a:rPr lang="en-US" b="1" dirty="0" smtClean="0"/>
              <a:t>governor</a:t>
            </a:r>
            <a:r>
              <a:rPr lang="en-US" dirty="0" smtClean="0"/>
              <a:t> who was appointed by a king or the proprietor</a:t>
            </a:r>
          </a:p>
          <a:p>
            <a:r>
              <a:rPr lang="en-US" dirty="0" smtClean="0"/>
              <a:t>The governor had powers like the king’s in England, but was dependent on colonial </a:t>
            </a:r>
            <a:r>
              <a:rPr lang="en-US" b="1" dirty="0" smtClean="0"/>
              <a:t>legislatures</a:t>
            </a:r>
            <a:r>
              <a:rPr lang="en-US" dirty="0" smtClean="0"/>
              <a:t> for money</a:t>
            </a:r>
          </a:p>
          <a:p>
            <a:r>
              <a:rPr lang="en-US" dirty="0" smtClean="0"/>
              <a:t>The governor was basically stranded in the New World</a:t>
            </a:r>
          </a:p>
          <a:p>
            <a:r>
              <a:rPr lang="en-US" dirty="0" smtClean="0"/>
              <a:t>Relied on the cooperation of colonists, so didn’t rock the boat too often</a:t>
            </a:r>
          </a:p>
        </p:txBody>
      </p:sp>
    </p:spTree>
    <p:extLst>
      <p:ext uri="{BB962C8B-B14F-4D97-AF65-F5344CB8AC3E}">
        <p14:creationId xmlns:p14="http://schemas.microsoft.com/office/powerpoint/2010/main" val="511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Bicameral Legislatures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 for Pennsylvania, which had a unicameral legislation (just one house), all the colonies had </a:t>
            </a:r>
            <a:r>
              <a:rPr lang="en-US" b="1" dirty="0" smtClean="0"/>
              <a:t>bicameral</a:t>
            </a:r>
            <a:r>
              <a:rPr lang="en-US" dirty="0" smtClean="0"/>
              <a:t> legislatures</a:t>
            </a:r>
          </a:p>
          <a:p>
            <a:r>
              <a:rPr lang="en-US" dirty="0" smtClean="0"/>
              <a:t>Modeled after British parliament</a:t>
            </a:r>
          </a:p>
          <a:p>
            <a:r>
              <a:rPr lang="en-US" dirty="0" smtClean="0"/>
              <a:t>Lower house was like today’s House of </a:t>
            </a:r>
            <a:r>
              <a:rPr lang="en-US" dirty="0" smtClean="0"/>
              <a:t>Representatives.  Members </a:t>
            </a:r>
            <a:r>
              <a:rPr lang="en-US" dirty="0" smtClean="0"/>
              <a:t>were directly elected (by white male property </a:t>
            </a:r>
            <a:r>
              <a:rPr lang="en-US" dirty="0" smtClean="0"/>
              <a:t>holders).  Had </a:t>
            </a:r>
            <a:r>
              <a:rPr lang="en-US" dirty="0" smtClean="0"/>
              <a:t>“powers of the purse” (control over government salaries, tax laws)</a:t>
            </a:r>
          </a:p>
          <a:p>
            <a:r>
              <a:rPr lang="en-US" dirty="0" smtClean="0"/>
              <a:t>Upper was made of </a:t>
            </a:r>
            <a:r>
              <a:rPr lang="en-US" dirty="0" smtClean="0"/>
              <a:t>appointees.  Advised </a:t>
            </a:r>
            <a:r>
              <a:rPr lang="en-US" dirty="0" smtClean="0"/>
              <a:t>the governor, had some legislative/judicial powers, most chosen from the local population, most cared about protecting colonial landowners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Central Governments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never tried to make a powerful central colonial government</a:t>
            </a:r>
          </a:p>
          <a:p>
            <a:r>
              <a:rPr lang="en-US" dirty="0" smtClean="0"/>
              <a:t>Colonists make small efforts towards centralized government</a:t>
            </a:r>
          </a:p>
          <a:p>
            <a:r>
              <a:rPr lang="en-US" b="1" dirty="0" smtClean="0"/>
              <a:t>The New England Confederation</a:t>
            </a:r>
            <a:r>
              <a:rPr lang="en-US" dirty="0" smtClean="0"/>
              <a:t> was the most prominent of these </a:t>
            </a:r>
            <a:r>
              <a:rPr lang="en-US" dirty="0" smtClean="0"/>
              <a:t>efforts.  No </a:t>
            </a:r>
            <a:r>
              <a:rPr lang="en-US" dirty="0" smtClean="0"/>
              <a:t>real </a:t>
            </a:r>
            <a:r>
              <a:rPr lang="en-US" dirty="0" smtClean="0"/>
              <a:t>power.  Offered </a:t>
            </a:r>
            <a:r>
              <a:rPr lang="en-US" dirty="0" smtClean="0"/>
              <a:t>advice to northeastern colonies when disputes arose among </a:t>
            </a:r>
            <a:r>
              <a:rPr lang="en-US" dirty="0" smtClean="0"/>
              <a:t>them.  Provided </a:t>
            </a:r>
            <a:r>
              <a:rPr lang="en-US" dirty="0" smtClean="0"/>
              <a:t>colonists from different settlements with a place to meet and talk their problems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Major Events of the Period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Bacon’s Rebellion</a:t>
            </a:r>
          </a:p>
          <a:p>
            <a:r>
              <a:rPr lang="en-US" dirty="0" smtClean="0"/>
              <a:t>Virginia’s western frontier, 1676</a:t>
            </a:r>
          </a:p>
          <a:p>
            <a:r>
              <a:rPr lang="en-US" dirty="0" smtClean="0"/>
              <a:t>Coastal land was claimed, so newcomers were forced west</a:t>
            </a:r>
          </a:p>
          <a:p>
            <a:r>
              <a:rPr lang="en-US" dirty="0" smtClean="0"/>
              <a:t>They were close to Natives, so they were raided</a:t>
            </a:r>
          </a:p>
          <a:p>
            <a:r>
              <a:rPr lang="en-US" dirty="0" smtClean="0"/>
              <a:t>Westerners banded together to drive Natives out</a:t>
            </a:r>
          </a:p>
          <a:p>
            <a:r>
              <a:rPr lang="en-US" dirty="0" smtClean="0"/>
              <a:t>The government stopped them at Jamestown, since they didn’t want to risk a full war with the Natives</a:t>
            </a:r>
          </a:p>
          <a:p>
            <a:r>
              <a:rPr lang="en-US" dirty="0" smtClean="0"/>
              <a:t>Frontiersmen, former indentured servants, thought the eastern elites considered them “human shields” between the east and the 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Nathaniel Bacon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81433" y="1825625"/>
            <a:ext cx="6372367" cy="4351338"/>
          </a:xfrm>
        </p:spPr>
        <p:txBody>
          <a:bodyPr>
            <a:noAutofit/>
          </a:bodyPr>
          <a:lstStyle/>
          <a:p>
            <a:r>
              <a:rPr lang="en-US" sz="2100" b="1" dirty="0" smtClean="0"/>
              <a:t>Nathaniel Bacon</a:t>
            </a:r>
            <a:r>
              <a:rPr lang="en-US" sz="2100" dirty="0" smtClean="0"/>
              <a:t> was a recent immigrant</a:t>
            </a:r>
          </a:p>
          <a:p>
            <a:r>
              <a:rPr lang="en-US" sz="2100" dirty="0" smtClean="0"/>
              <a:t>Wealthy, but came too late to settle the </a:t>
            </a:r>
            <a:r>
              <a:rPr lang="en-US" sz="2100" dirty="0" smtClean="0"/>
              <a:t>coast.  Demanded </a:t>
            </a:r>
            <a:r>
              <a:rPr lang="en-US" sz="2100" dirty="0" smtClean="0"/>
              <a:t>that Governor </a:t>
            </a:r>
            <a:r>
              <a:rPr lang="en-US" sz="2100" b="1" dirty="0" smtClean="0"/>
              <a:t>William Berkeley</a:t>
            </a:r>
            <a:r>
              <a:rPr lang="en-US" sz="2100" dirty="0" smtClean="0"/>
              <a:t> give let him raise a militia to fight the tribes</a:t>
            </a:r>
          </a:p>
          <a:p>
            <a:r>
              <a:rPr lang="en-US" sz="2100" dirty="0" smtClean="0"/>
              <a:t>Was refused, so he attacked the Natives away (included some tribes allied with </a:t>
            </a:r>
            <a:r>
              <a:rPr lang="en-US" sz="2100" dirty="0" smtClean="0"/>
              <a:t>English).  Rebels </a:t>
            </a:r>
            <a:r>
              <a:rPr lang="en-US" sz="2100" dirty="0" smtClean="0"/>
              <a:t>then sacked and burned </a:t>
            </a:r>
            <a:r>
              <a:rPr lang="en-US" sz="2100" dirty="0" smtClean="0"/>
              <a:t>Jamestown.  Bacon </a:t>
            </a:r>
            <a:r>
              <a:rPr lang="en-US" sz="2100" dirty="0" smtClean="0"/>
              <a:t>suddenly died of dysentery</a:t>
            </a:r>
          </a:p>
          <a:p>
            <a:r>
              <a:rPr lang="en-US" sz="2100" dirty="0" smtClean="0"/>
              <a:t>The conflict between colonists and Native Americans was averted with a new treaty, but it was an early populist uprising</a:t>
            </a:r>
            <a:endParaRPr lang="en-US" sz="2100" dirty="0"/>
          </a:p>
        </p:txBody>
      </p:sp>
      <p:pic>
        <p:nvPicPr>
          <p:cNvPr id="3074" name="Picture 2" descr="http://www.nndb.com/people/856/000082610/bacon-2-siz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74094"/>
            <a:ext cx="27559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Bacon’s Rebellion: Implications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Many disgruntled former indentured servants allied themselves with free blacks who were disenfranchised/unable to vote</a:t>
            </a:r>
          </a:p>
          <a:p>
            <a:r>
              <a:rPr lang="en-US" dirty="0" smtClean="0"/>
              <a:t>This alliance along class lines, instead of racial lines, frightened southerners</a:t>
            </a:r>
          </a:p>
          <a:p>
            <a:r>
              <a:rPr lang="en-US" dirty="0" smtClean="0"/>
              <a:t>Eventually led to the </a:t>
            </a:r>
            <a:r>
              <a:rPr lang="en-US" b="1" dirty="0" smtClean="0"/>
              <a:t>black codes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 colonists pushed westward for land, away from commercial and political centers, they felt alienated</a:t>
            </a:r>
          </a:p>
          <a:p>
            <a:r>
              <a:rPr lang="en-US" dirty="0" smtClean="0"/>
              <a:t>Wanted more political autonomy</a:t>
            </a:r>
          </a:p>
          <a:p>
            <a:r>
              <a:rPr lang="en-US" dirty="0" smtClean="0"/>
              <a:t>Berkeley was the royal governor of Virginia, and the backcountry of Virginia was even further from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Native American Population Estimate</a:t>
            </a:r>
            <a:endParaRPr lang="en-US" u="sng" dirty="0"/>
          </a:p>
        </p:txBody>
      </p:sp>
      <p:pic>
        <p:nvPicPr>
          <p:cNvPr id="5122" name="Picture 2" descr="https://asd-hs.wikispaces.com/file/view/US_population_1500-1750.gif/491365626/US_population_1500-175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5" y="1690688"/>
            <a:ext cx="11058317" cy="455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King Philip’s War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3605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 the 1670s, the Wampanoags living in Narragansett Bay in Rhode Island were surrounded by whites</a:t>
            </a:r>
          </a:p>
          <a:p>
            <a:r>
              <a:rPr lang="en-US" dirty="0" smtClean="0"/>
              <a:t>Led by </a:t>
            </a:r>
            <a:r>
              <a:rPr lang="en-US" dirty="0" err="1" smtClean="0"/>
              <a:t>Metacomet</a:t>
            </a:r>
            <a:r>
              <a:rPr lang="en-US" dirty="0" smtClean="0"/>
              <a:t> (King Philip), they attacked white settlements</a:t>
            </a:r>
          </a:p>
          <a:p>
            <a:r>
              <a:rPr lang="en-US" dirty="0" smtClean="0"/>
              <a:t>He allied with local tribes, destroyed English towns, but ran out of supplies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Metacomet</a:t>
            </a:r>
            <a:r>
              <a:rPr lang="en-US" dirty="0" smtClean="0"/>
              <a:t> died, the alliance fell </a:t>
            </a:r>
            <a:r>
              <a:rPr lang="en-US" dirty="0" smtClean="0"/>
              <a:t>apart.  Colonists </a:t>
            </a:r>
            <a:r>
              <a:rPr lang="en-US" dirty="0" smtClean="0"/>
              <a:t>sold many tribes into slavery in West Indies</a:t>
            </a:r>
          </a:p>
          <a:p>
            <a:r>
              <a:rPr lang="en-US" b="1" dirty="0" smtClean="0"/>
              <a:t>King Philip’s War </a:t>
            </a:r>
            <a:r>
              <a:rPr lang="en-US" dirty="0" smtClean="0"/>
              <a:t>marks the end of strong Native presence among New England colonists</a:t>
            </a:r>
            <a:endParaRPr lang="en-US" dirty="0"/>
          </a:p>
        </p:txBody>
      </p:sp>
      <p:pic>
        <p:nvPicPr>
          <p:cNvPr id="4098" name="Picture 2" descr="http://www.uruknet.info/pic.php?f=888-28-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56" y="1905794"/>
            <a:ext cx="329849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Stono</a:t>
            </a:r>
            <a:r>
              <a:rPr lang="en-US" u="sng" dirty="0" smtClean="0"/>
              <a:t> Uprising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4027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first slave rebellion In 9/1739, 20 slaves met near </a:t>
            </a:r>
            <a:r>
              <a:rPr lang="en-US" dirty="0" err="1" smtClean="0"/>
              <a:t>Stono</a:t>
            </a:r>
            <a:r>
              <a:rPr lang="en-US" dirty="0" smtClean="0"/>
              <a:t> River outside Charleston, South Carolina</a:t>
            </a:r>
          </a:p>
          <a:p>
            <a:r>
              <a:rPr lang="en-US" dirty="0" smtClean="0"/>
              <a:t>Stole guns, killed storekeepers and planters, liberated </a:t>
            </a:r>
            <a:r>
              <a:rPr lang="en-US" dirty="0" smtClean="0"/>
              <a:t>slaves.  100 </a:t>
            </a:r>
            <a:r>
              <a:rPr lang="en-US" dirty="0" smtClean="0"/>
              <a:t>rebels fled to Florida, hoped Spanish would help</a:t>
            </a:r>
          </a:p>
          <a:p>
            <a:r>
              <a:rPr lang="en-US" dirty="0" smtClean="0"/>
              <a:t>The colonists caught up, killed and captured them (later to be executed)</a:t>
            </a:r>
          </a:p>
          <a:p>
            <a:r>
              <a:rPr lang="en-US" b="1" dirty="0" err="1" smtClean="0"/>
              <a:t>Stono</a:t>
            </a:r>
            <a:r>
              <a:rPr lang="en-US" b="1" dirty="0" smtClean="0"/>
              <a:t> Uprising</a:t>
            </a:r>
            <a:r>
              <a:rPr lang="en-US" dirty="0" smtClean="0"/>
              <a:t> also sometimes called </a:t>
            </a:r>
            <a:r>
              <a:rPr lang="en-US" b="1" dirty="0" smtClean="0"/>
              <a:t>Cato’s Rebellion</a:t>
            </a:r>
            <a:endParaRPr lang="en-US" dirty="0" smtClean="0"/>
          </a:p>
          <a:p>
            <a:r>
              <a:rPr lang="en-US" dirty="0" smtClean="0"/>
              <a:t>Many colonies passed harsher laws against </a:t>
            </a:r>
            <a:r>
              <a:rPr lang="en-US" dirty="0" smtClean="0"/>
              <a:t>slaves.  New </a:t>
            </a:r>
            <a:r>
              <a:rPr lang="en-US" dirty="0" smtClean="0"/>
              <a:t>York had “witch hunt,” when 31 blacks and four whites for killed for conspiracy to liberate slaves</a:t>
            </a:r>
            <a:endParaRPr lang="en-US" dirty="0"/>
          </a:p>
        </p:txBody>
      </p:sp>
      <p:pic>
        <p:nvPicPr>
          <p:cNvPr id="5122" name="Picture 2" descr="http://www.graphic-leespeaking.com/black_history_tribute/Stono_Rebell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93" y="2057400"/>
            <a:ext cx="4381768" cy="37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Salem Witch Trials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Salem Witch Trials </a:t>
            </a:r>
            <a:r>
              <a:rPr lang="en-US" dirty="0" smtClean="0"/>
              <a:t>in Salem, Massachusetts took place in 1692</a:t>
            </a:r>
          </a:p>
          <a:p>
            <a:r>
              <a:rPr lang="en-US" dirty="0" smtClean="0"/>
              <a:t>Not the first witch trials in New England</a:t>
            </a:r>
          </a:p>
          <a:p>
            <a:pPr lvl="1"/>
            <a:r>
              <a:rPr lang="en-US" dirty="0" smtClean="0"/>
              <a:t>During first 80 years of English settlement in the region, 103 people (almost all women) were tried for witchcraft</a:t>
            </a:r>
          </a:p>
          <a:p>
            <a:r>
              <a:rPr lang="en-US" dirty="0" smtClean="0"/>
              <a:t>During summer of 1692, more than 130 “witches” jailed/executed in England</a:t>
            </a:r>
            <a:endParaRPr lang="en-US" dirty="0"/>
          </a:p>
        </p:txBody>
      </p:sp>
      <p:pic>
        <p:nvPicPr>
          <p:cNvPr id="6146" name="Picture 2" descr="http://law2.umkc.edu/faculty/projects/ftrials/salem/salemexamo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19" y="2148840"/>
            <a:ext cx="576072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Why the Craziness?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region had just dealt with the </a:t>
            </a:r>
            <a:r>
              <a:rPr lang="en-US" b="1" dirty="0" smtClean="0"/>
              <a:t>Dominion of New </a:t>
            </a:r>
            <a:r>
              <a:rPr lang="en-US" b="1" dirty="0" smtClean="0"/>
              <a:t>England</a:t>
            </a:r>
            <a:r>
              <a:rPr lang="en-US" dirty="0" smtClean="0"/>
              <a:t>.  </a:t>
            </a:r>
            <a:r>
              <a:rPr lang="en-US" dirty="0" smtClean="0"/>
              <a:t>English </a:t>
            </a:r>
            <a:r>
              <a:rPr lang="en-US" dirty="0" smtClean="0"/>
              <a:t>government attempt to clamp down on illegal </a:t>
            </a:r>
            <a:r>
              <a:rPr lang="en-US" dirty="0" smtClean="0"/>
              <a:t>trade.  Massachusetts</a:t>
            </a:r>
            <a:r>
              <a:rPr lang="en-US" dirty="0" smtClean="0"/>
              <a:t>’ charter had been revoked, its assemblies </a:t>
            </a:r>
            <a:r>
              <a:rPr lang="en-US" dirty="0" smtClean="0"/>
              <a:t>dissolved.  The </a:t>
            </a:r>
            <a:r>
              <a:rPr lang="en-US" dirty="0" smtClean="0"/>
              <a:t>governor who ruled for two years was granted powers normally held by absolute monarch</a:t>
            </a:r>
          </a:p>
          <a:p>
            <a:r>
              <a:rPr lang="en-US" dirty="0" smtClean="0"/>
              <a:t>Dominion of New England ended with the </a:t>
            </a:r>
            <a:r>
              <a:rPr lang="en-US" b="1" dirty="0" smtClean="0"/>
              <a:t>Glorious Revolution</a:t>
            </a:r>
            <a:r>
              <a:rPr lang="en-US" dirty="0" smtClean="0"/>
              <a:t>, which happened in </a:t>
            </a:r>
            <a:r>
              <a:rPr lang="en-US" dirty="0" smtClean="0"/>
              <a:t>England.  James </a:t>
            </a:r>
            <a:r>
              <a:rPr lang="en-US" dirty="0" smtClean="0"/>
              <a:t>II was overthrown, William and Mary took power</a:t>
            </a:r>
          </a:p>
          <a:p>
            <a:r>
              <a:rPr lang="en-US" dirty="0" smtClean="0"/>
              <a:t>In 1691, Massachusetts became a royal colony under new monarchs, all Protestants got suffrage; previously, only Puritans could vote</a:t>
            </a:r>
          </a:p>
          <a:p>
            <a:r>
              <a:rPr lang="en-US" dirty="0" smtClean="0"/>
              <a:t>War against French and Native Americans on the Canadian border (called </a:t>
            </a:r>
            <a:r>
              <a:rPr lang="en-US" b="1" dirty="0" smtClean="0"/>
              <a:t>King William’s War</a:t>
            </a:r>
            <a:r>
              <a:rPr lang="en-US" dirty="0" smtClean="0"/>
              <a:t> in the colonies and </a:t>
            </a:r>
            <a:r>
              <a:rPr lang="en-US" b="1" dirty="0" smtClean="0"/>
              <a:t>the War of the League of Augsburg</a:t>
            </a:r>
            <a:r>
              <a:rPr lang="en-US" dirty="0" smtClean="0"/>
              <a:t> in England) soon followed, causing regional anxiety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Puritans Panicking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Puritans thought their religion was being undermined by commercialism in cities like </a:t>
            </a:r>
            <a:r>
              <a:rPr lang="en-US" dirty="0" smtClean="0"/>
              <a:t>Boston.  Second- </a:t>
            </a:r>
            <a:r>
              <a:rPr lang="en-US" dirty="0" smtClean="0"/>
              <a:t>and third-generation Puritans weren’t as passionate as Pilgrim and Congregationalists</a:t>
            </a:r>
          </a:p>
          <a:p>
            <a:r>
              <a:rPr lang="en-US" dirty="0" smtClean="0"/>
              <a:t>Led to the </a:t>
            </a:r>
            <a:r>
              <a:rPr lang="en-US" b="1" dirty="0" smtClean="0"/>
              <a:t>Halfway Covenant </a:t>
            </a:r>
            <a:r>
              <a:rPr lang="en-US" dirty="0" smtClean="0"/>
              <a:t>in 1662, which changed the rules governing Puritan </a:t>
            </a:r>
            <a:r>
              <a:rPr lang="en-US" dirty="0" smtClean="0"/>
              <a:t>baptisms.  Before</a:t>
            </a:r>
            <a:r>
              <a:rPr lang="en-US" dirty="0" smtClean="0"/>
              <a:t>, if you didn’t experience God’s grace, your child wouldn’t be </a:t>
            </a:r>
            <a:r>
              <a:rPr lang="en-US" dirty="0" smtClean="0"/>
              <a:t>baptized.  Puritans </a:t>
            </a:r>
            <a:r>
              <a:rPr lang="en-US" dirty="0" smtClean="0"/>
              <a:t>decided to baptized all children whose parents were </a:t>
            </a:r>
            <a:r>
              <a:rPr lang="en-US" dirty="0" smtClean="0"/>
              <a:t>baptized.  But </a:t>
            </a:r>
            <a:r>
              <a:rPr lang="en-US" dirty="0" smtClean="0"/>
              <a:t>those who hadn’t experienced God’s grace couldn’t vote</a:t>
            </a:r>
          </a:p>
          <a:p>
            <a:r>
              <a:rPr lang="en-US" dirty="0" smtClean="0"/>
              <a:t>Caused</a:t>
            </a:r>
            <a:r>
              <a:rPr lang="en-US" b="1" dirty="0" smtClean="0"/>
              <a:t> mass hysteria in Salem</a:t>
            </a:r>
            <a:r>
              <a:rPr lang="en-US" dirty="0" smtClean="0"/>
              <a:t> in </a:t>
            </a:r>
            <a:r>
              <a:rPr lang="en-US" dirty="0" smtClean="0"/>
              <a:t>1692.  Witch </a:t>
            </a:r>
            <a:r>
              <a:rPr lang="en-US" dirty="0" smtClean="0"/>
              <a:t>trials ended when (mainly teenage girl) accusers accused prominent citizens of consorting with the Devil, which turned town leaders against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First Great Awakening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1700, women were majority of active church </a:t>
            </a:r>
            <a:r>
              <a:rPr lang="en-US" dirty="0" smtClean="0"/>
              <a:t>members.  In </a:t>
            </a:r>
            <a:r>
              <a:rPr lang="en-US" dirty="0" smtClean="0"/>
              <a:t>1730-1740s, the colonies/Europe experience religious revival in </a:t>
            </a:r>
            <a:r>
              <a:rPr lang="en-US" b="1" dirty="0" smtClean="0"/>
              <a:t>Great Awakening</a:t>
            </a:r>
            <a:endParaRPr lang="en-US" dirty="0" smtClean="0"/>
          </a:p>
          <a:p>
            <a:r>
              <a:rPr lang="en-US" dirty="0" smtClean="0"/>
              <a:t>Congregationalist minister </a:t>
            </a:r>
            <a:r>
              <a:rPr lang="en-US" b="1" dirty="0" smtClean="0"/>
              <a:t>Jonathan Edwards </a:t>
            </a:r>
            <a:r>
              <a:rPr lang="en-US" dirty="0" smtClean="0"/>
              <a:t>and Methodist preacher </a:t>
            </a:r>
            <a:r>
              <a:rPr lang="en-US" b="1" dirty="0" smtClean="0"/>
              <a:t>George Whitefield</a:t>
            </a:r>
            <a:r>
              <a:rPr lang="en-US" dirty="0" smtClean="0"/>
              <a:t> exemplified the </a:t>
            </a:r>
            <a:r>
              <a:rPr lang="en-US" dirty="0" smtClean="0"/>
              <a:t>period.  Edwards </a:t>
            </a:r>
            <a:r>
              <a:rPr lang="en-US" dirty="0" smtClean="0"/>
              <a:t>preached severe, </a:t>
            </a:r>
            <a:r>
              <a:rPr lang="en-US" dirty="0" smtClean="0"/>
              <a:t>pre-deterministic </a:t>
            </a:r>
            <a:r>
              <a:rPr lang="en-US" dirty="0" smtClean="0"/>
              <a:t>Calvinism, graphic descriptions of Hell (“Sinners in the Hands of an Angry God” speech)</a:t>
            </a:r>
          </a:p>
          <a:p>
            <a:r>
              <a:rPr lang="en-US" dirty="0" smtClean="0"/>
              <a:t>Whitefield, an English native, preached about emotionalism and spirituality, led to Southern </a:t>
            </a:r>
            <a:r>
              <a:rPr lang="en-US" b="1" dirty="0" smtClean="0"/>
              <a:t>evangelism </a:t>
            </a:r>
          </a:p>
          <a:p>
            <a:r>
              <a:rPr lang="en-US" dirty="0" smtClean="0"/>
              <a:t>First Great Awakening is response of the devout to European </a:t>
            </a:r>
            <a:r>
              <a:rPr lang="en-US" b="1" dirty="0" smtClean="0"/>
              <a:t>Enlightenment</a:t>
            </a:r>
            <a:r>
              <a:rPr lang="en-US" dirty="0" smtClean="0"/>
              <a:t>, intellectual movement that borrowed from ancient </a:t>
            </a:r>
            <a:r>
              <a:rPr lang="en-US" dirty="0" smtClean="0"/>
              <a:t>philosophy and focused </a:t>
            </a:r>
            <a:r>
              <a:rPr lang="en-US" dirty="0" smtClean="0"/>
              <a:t>on rationalism over emotionalism/spirituality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Praise the Lord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Jonathan Edwards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George Whitefield</a:t>
            </a:r>
            <a:endParaRPr lang="en-US" dirty="0"/>
          </a:p>
        </p:txBody>
      </p:sp>
      <p:pic>
        <p:nvPicPr>
          <p:cNvPr id="7170" name="Picture 2" descr="http://www.jesus-is-savior.com/Books,%20Tracts%20&amp;%20Preaching/Printed%20Sermons/Jonathan_Edwards/jonathan_edwar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" y="2505074"/>
            <a:ext cx="3063240" cy="392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9/97/George_Whitefield_(head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50" y="2505075"/>
            <a:ext cx="27106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(It’s All About the) Benjamin Franklin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13980" cy="4351338"/>
          </a:xfrm>
        </p:spPr>
        <p:txBody>
          <a:bodyPr>
            <a:noAutofit/>
          </a:bodyPr>
          <a:lstStyle/>
          <a:p>
            <a:r>
              <a:rPr lang="en-US" sz="1900" b="1" dirty="0" smtClean="0"/>
              <a:t>Ben Franklin</a:t>
            </a:r>
            <a:r>
              <a:rPr lang="en-US" sz="1900" dirty="0" smtClean="0"/>
              <a:t> was a self-made, self-educated man, personified the Enlightenment in the </a:t>
            </a:r>
            <a:r>
              <a:rPr lang="en-US" sz="1900" dirty="0" smtClean="0"/>
              <a:t>colonies.  Printer’s </a:t>
            </a:r>
            <a:r>
              <a:rPr lang="en-US" sz="1900" dirty="0" smtClean="0"/>
              <a:t>apprentice, became a respected printer</a:t>
            </a:r>
          </a:p>
          <a:p>
            <a:r>
              <a:rPr lang="en-US" sz="1900" b="1" dirty="0" smtClean="0"/>
              <a:t>Poor Richard’s Almanac</a:t>
            </a:r>
            <a:r>
              <a:rPr lang="en-US" sz="1900" dirty="0" smtClean="0"/>
              <a:t> was his recurring </a:t>
            </a:r>
            <a:r>
              <a:rPr lang="en-US" sz="1900" dirty="0" smtClean="0"/>
              <a:t>publication.  Popular</a:t>
            </a:r>
            <a:r>
              <a:rPr lang="en-US" sz="1900" dirty="0" smtClean="0"/>
              <a:t>, influential collection of advice, predictions, stats, quotes (“a stitch in time saves nine,” “a penny saved in a penny earned”)</a:t>
            </a:r>
          </a:p>
          <a:p>
            <a:r>
              <a:rPr lang="en-US" sz="1900" dirty="0" smtClean="0"/>
              <a:t>Did pioneering work in electricity, invented bifocals, the lightning rod, and the Franklin stove; founded the colonies’ first fire department, post office, and public library</a:t>
            </a:r>
          </a:p>
          <a:p>
            <a:r>
              <a:rPr lang="en-US" sz="1900" dirty="0" smtClean="0"/>
              <a:t>Later on, he was ambassador in Europe, where he negotiated an alliance with the French and a peace treated that ended the Revolutionary War</a:t>
            </a:r>
          </a:p>
        </p:txBody>
      </p:sp>
      <p:pic>
        <p:nvPicPr>
          <p:cNvPr id="8194" name="Picture 2" descr="http://img2.wikia.nocookie.net/__cb20130831194030/epicrapbattlesofhistory/images/d/d6/Benfranklin-1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58" y="1690687"/>
            <a:ext cx="3370686" cy="448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Life in the Colonies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Population in 1700 was 250 </a:t>
            </a:r>
            <a:r>
              <a:rPr lang="en-US" dirty="0" smtClean="0"/>
              <a:t>thousand.  Population </a:t>
            </a:r>
            <a:r>
              <a:rPr lang="en-US" dirty="0" smtClean="0"/>
              <a:t>in 1750 was 1 million, 250 thousand</a:t>
            </a:r>
          </a:p>
          <a:p>
            <a:r>
              <a:rPr lang="en-US" dirty="0" smtClean="0"/>
              <a:t>Scotch-Irish, Scots, and Germans all settled in large </a:t>
            </a:r>
            <a:r>
              <a:rPr lang="en-US" dirty="0" smtClean="0"/>
              <a:t>numbers.  English </a:t>
            </a:r>
            <a:r>
              <a:rPr lang="en-US" dirty="0" smtClean="0"/>
              <a:t>settlers came as </a:t>
            </a:r>
            <a:r>
              <a:rPr lang="en-US" dirty="0" smtClean="0"/>
              <a:t>well.  The </a:t>
            </a:r>
            <a:r>
              <a:rPr lang="en-US" dirty="0" smtClean="0"/>
              <a:t>black population in 1750 was over 200 thousand</a:t>
            </a:r>
          </a:p>
          <a:p>
            <a:r>
              <a:rPr lang="en-US" dirty="0" smtClean="0"/>
              <a:t>In a few colonies (like South Carolina) they outnumbered whites by 1776</a:t>
            </a:r>
          </a:p>
          <a:p>
            <a:r>
              <a:rPr lang="en-US" dirty="0" smtClean="0"/>
              <a:t>Over 90% of colonists lived in </a:t>
            </a:r>
            <a:r>
              <a:rPr lang="en-US" b="1" dirty="0" smtClean="0"/>
              <a:t>rural </a:t>
            </a:r>
            <a:r>
              <a:rPr lang="en-US" b="1" dirty="0" smtClean="0"/>
              <a:t>areas</a:t>
            </a:r>
            <a:r>
              <a:rPr lang="en-US" dirty="0" smtClean="0"/>
              <a:t>.  </a:t>
            </a:r>
            <a:r>
              <a:rPr lang="en-US" dirty="0" smtClean="0"/>
              <a:t>Life </a:t>
            </a:r>
            <a:r>
              <a:rPr lang="en-US" dirty="0" smtClean="0"/>
              <a:t>for whites in the countryside was rugged but tolerable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Labor was </a:t>
            </a:r>
            <a:r>
              <a:rPr lang="en-US" dirty="0" smtClean="0"/>
              <a:t>gender-divided.  Men </a:t>
            </a:r>
            <a:r>
              <a:rPr lang="en-US" dirty="0"/>
              <a:t>did outdoor work, </a:t>
            </a:r>
            <a:r>
              <a:rPr lang="en-US" dirty="0" smtClean="0"/>
              <a:t>farming.  Women </a:t>
            </a:r>
            <a:r>
              <a:rPr lang="en-US" dirty="0"/>
              <a:t>did indoor work, housekeeping and childrearing</a:t>
            </a:r>
          </a:p>
          <a:p>
            <a:r>
              <a:rPr lang="en-US" dirty="0"/>
              <a:t>Opportunities for social interaction outside the family limited to shopping days and rare community events</a:t>
            </a:r>
          </a:p>
          <a:p>
            <a:r>
              <a:rPr lang="en-US" dirty="0"/>
              <a:t>Children and women subordinate to men; it was a </a:t>
            </a:r>
            <a:r>
              <a:rPr lang="en-US" dirty="0" smtClean="0"/>
              <a:t>patriarchy.  Women </a:t>
            </a:r>
            <a:r>
              <a:rPr lang="en-US" dirty="0"/>
              <a:t>couldn’t vote, own property, draft a will, or testify in </a:t>
            </a:r>
            <a:r>
              <a:rPr lang="en-US" dirty="0" smtClean="0"/>
              <a:t>court</a:t>
            </a:r>
            <a:endParaRPr lang="en-US" dirty="0"/>
          </a:p>
          <a:p>
            <a:r>
              <a:rPr lang="en-US" dirty="0"/>
              <a:t>Children’s work came before their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Slave Life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Blacks</a:t>
            </a:r>
            <a:r>
              <a:rPr lang="en-US" dirty="0" smtClean="0"/>
              <a:t>, most of whom were slaves, lived in the countryside and in the South</a:t>
            </a:r>
          </a:p>
          <a:p>
            <a:r>
              <a:rPr lang="en-US" dirty="0" smtClean="0"/>
              <a:t>Conditions were worst in the </a:t>
            </a:r>
            <a:r>
              <a:rPr lang="en-US" dirty="0" smtClean="0"/>
              <a:t>South.  Labor </a:t>
            </a:r>
            <a:r>
              <a:rPr lang="en-US" dirty="0" smtClean="0"/>
              <a:t>was difficult, climate tough for hard </a:t>
            </a:r>
            <a:r>
              <a:rPr lang="en-US" dirty="0" smtClean="0"/>
              <a:t>work.  Slaves </a:t>
            </a:r>
            <a:r>
              <a:rPr lang="en-US" dirty="0" smtClean="0"/>
              <a:t>on large plantations/with special skills like carpentry/cooking did better than field hands</a:t>
            </a:r>
          </a:p>
          <a:p>
            <a:r>
              <a:rPr lang="en-US" dirty="0" smtClean="0"/>
              <a:t>Developed kinship ties and community to cope with servitude and threat of families separated by sale</a:t>
            </a:r>
          </a:p>
          <a:p>
            <a:r>
              <a:rPr lang="en-US" dirty="0" smtClean="0"/>
              <a:t>In the North, black population was small; tough to develop community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Conditions in the </a:t>
            </a:r>
            <a:r>
              <a:rPr lang="en-US" b="1" dirty="0" smtClean="0"/>
              <a:t>cities</a:t>
            </a:r>
            <a:r>
              <a:rPr lang="en-US" dirty="0" smtClean="0"/>
              <a:t> was worse than </a:t>
            </a:r>
            <a:r>
              <a:rPr lang="en-US" dirty="0" smtClean="0"/>
              <a:t>country.  Most </a:t>
            </a:r>
            <a:r>
              <a:rPr lang="en-US" dirty="0" smtClean="0"/>
              <a:t>immigrants settled in </a:t>
            </a:r>
            <a:r>
              <a:rPr lang="en-US" dirty="0" smtClean="0"/>
              <a:t>cities.  Work </a:t>
            </a:r>
            <a:r>
              <a:rPr lang="en-US" dirty="0" smtClean="0"/>
              <a:t>paid too little, poverty was widespread</a:t>
            </a:r>
          </a:p>
          <a:p>
            <a:r>
              <a:rPr lang="en-US" dirty="0" smtClean="0"/>
              <a:t>Sanitary conditions sucked, epidemics (like smallpox) </a:t>
            </a:r>
            <a:r>
              <a:rPr lang="en-US" dirty="0" smtClean="0"/>
              <a:t>common.  Cities </a:t>
            </a:r>
            <a:r>
              <a:rPr lang="en-US" dirty="0" smtClean="0"/>
              <a:t>were centers for progress/education</a:t>
            </a:r>
          </a:p>
          <a:p>
            <a:r>
              <a:rPr lang="en-US" dirty="0" smtClean="0"/>
              <a:t>Wider contact with residents/outside world than in rural areas</a:t>
            </a:r>
          </a:p>
          <a:p>
            <a:r>
              <a:rPr lang="en-US" dirty="0" smtClean="0"/>
              <a:t>Citizens with more than rudimentary education were rare; nearly all </a:t>
            </a:r>
            <a:r>
              <a:rPr lang="en-US" b="1" dirty="0" smtClean="0"/>
              <a:t>colleges</a:t>
            </a:r>
            <a:r>
              <a:rPr lang="en-US" dirty="0" smtClean="0"/>
              <a:t> existed to train ministers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5422</Words>
  <Application>Microsoft Office PowerPoint</Application>
  <PresentationFormat>Widescreen</PresentationFormat>
  <Paragraphs>532</Paragraphs>
  <Slides>100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Calibri</vt:lpstr>
      <vt:lpstr>Calibri Light</vt:lpstr>
      <vt:lpstr>Office Theme</vt:lpstr>
      <vt:lpstr>Chapter One: The Seventeenth and Early Eighteenth Centuries</vt:lpstr>
      <vt:lpstr>Native Americans in Pre-Columbian North America</vt:lpstr>
      <vt:lpstr>Pre-Columbia Era</vt:lpstr>
      <vt:lpstr>Native Americans</vt:lpstr>
      <vt:lpstr>Land Bridge</vt:lpstr>
      <vt:lpstr>Bering Strait</vt:lpstr>
      <vt:lpstr>Bering Strait</vt:lpstr>
      <vt:lpstr>Pre-Columbian Times</vt:lpstr>
      <vt:lpstr>Native American Population Estimate</vt:lpstr>
      <vt:lpstr>Hunter-Gatherers</vt:lpstr>
      <vt:lpstr>Tenochtitlan</vt:lpstr>
      <vt:lpstr>North American Natives</vt:lpstr>
      <vt:lpstr>Pueblo People</vt:lpstr>
      <vt:lpstr>Mississippian Mounds</vt:lpstr>
      <vt:lpstr>Columbus and Natives</vt:lpstr>
      <vt:lpstr>Cahokia</vt:lpstr>
      <vt:lpstr>Monks Mound</vt:lpstr>
      <vt:lpstr>True or False?</vt:lpstr>
      <vt:lpstr>False!</vt:lpstr>
      <vt:lpstr>Prelude to Disaster…</vt:lpstr>
      <vt:lpstr>Early Colonization of the World (1492 to 1650)</vt:lpstr>
      <vt:lpstr>Spain Colonizes the New World</vt:lpstr>
      <vt:lpstr>The Columbian Exchange</vt:lpstr>
      <vt:lpstr>Columbus Is Special</vt:lpstr>
      <vt:lpstr>Amerigo Vespucci</vt:lpstr>
      <vt:lpstr>Spain’s Rise</vt:lpstr>
      <vt:lpstr>Cortes and Montezuma</vt:lpstr>
      <vt:lpstr>De Soto and Pizzaro</vt:lpstr>
      <vt:lpstr>Ferdinand Magellan</vt:lpstr>
      <vt:lpstr>Mine, Mine, Mine!</vt:lpstr>
      <vt:lpstr>Spanish Armada</vt:lpstr>
      <vt:lpstr>Disease</vt:lpstr>
      <vt:lpstr>Smallpox</vt:lpstr>
      <vt:lpstr>The English Arrive</vt:lpstr>
      <vt:lpstr>Sir Walter Raleigh, the Sexier Shakespeare</vt:lpstr>
      <vt:lpstr>Jamestown</vt:lpstr>
      <vt:lpstr>Virginia Company</vt:lpstr>
      <vt:lpstr>Company Troubles</vt:lpstr>
      <vt:lpstr>Fact Versus Fiction</vt:lpstr>
      <vt:lpstr>It Gets Worse</vt:lpstr>
      <vt:lpstr>John Rolfe</vt:lpstr>
      <vt:lpstr>I Ship It</vt:lpstr>
      <vt:lpstr>Thank You for Smoking</vt:lpstr>
      <vt:lpstr>Indentured Servitude</vt:lpstr>
      <vt:lpstr>Headright System</vt:lpstr>
      <vt:lpstr>House of Burgesses</vt:lpstr>
      <vt:lpstr>Burgesses: Old-School Congress</vt:lpstr>
      <vt:lpstr>The French Arrive</vt:lpstr>
      <vt:lpstr>Not Quite So Bad</vt:lpstr>
      <vt:lpstr>Comparing the Colonists</vt:lpstr>
      <vt:lpstr>Comparing the Colonists</vt:lpstr>
      <vt:lpstr>The Pilgrims Arrive</vt:lpstr>
      <vt:lpstr>Plymouth Rock</vt:lpstr>
      <vt:lpstr>Mayflower Compact</vt:lpstr>
      <vt:lpstr>Squanto</vt:lpstr>
      <vt:lpstr>Massachusetts Bay</vt:lpstr>
      <vt:lpstr>Governor John Winthrop (Shakespeare 2.0)</vt:lpstr>
      <vt:lpstr>Covenants</vt:lpstr>
      <vt:lpstr>Calvinism</vt:lpstr>
      <vt:lpstr>Rhode Island</vt:lpstr>
      <vt:lpstr>Anne Hutchinson</vt:lpstr>
      <vt:lpstr>English Civil Wars</vt:lpstr>
      <vt:lpstr>Picture of Oliver Cromwell</vt:lpstr>
      <vt:lpstr>New England Versus Chesapeake</vt:lpstr>
      <vt:lpstr>Pequot Panic</vt:lpstr>
      <vt:lpstr>Proprietorships</vt:lpstr>
      <vt:lpstr>Picture of Lord Baltimore/Cecilius Calvert</vt:lpstr>
      <vt:lpstr>New York, New York</vt:lpstr>
      <vt:lpstr>Pictures of Gov. Peter Stuyvesant and King Charles II</vt:lpstr>
      <vt:lpstr>Pennsylvania</vt:lpstr>
      <vt:lpstr>Picture of William Penn</vt:lpstr>
      <vt:lpstr>Carolinas</vt:lpstr>
      <vt:lpstr>Transition</vt:lpstr>
      <vt:lpstr>List of Colonies</vt:lpstr>
      <vt:lpstr>Slavery in the Colonies</vt:lpstr>
      <vt:lpstr>Preying on the Weak</vt:lpstr>
      <vt:lpstr>The Middle Passage</vt:lpstr>
      <vt:lpstr>Slavery in the North and South</vt:lpstr>
      <vt:lpstr>The Age of Salutary Neglect (1650-1750)</vt:lpstr>
      <vt:lpstr>Preview</vt:lpstr>
      <vt:lpstr>English Regulation of Colonial Trade</vt:lpstr>
      <vt:lpstr>Tariffs</vt:lpstr>
      <vt:lpstr>Controlling the Colonies</vt:lpstr>
      <vt:lpstr>Colonial Governments</vt:lpstr>
      <vt:lpstr>Bicameral Legislatures</vt:lpstr>
      <vt:lpstr>Central Governments</vt:lpstr>
      <vt:lpstr>Major Events of the Period</vt:lpstr>
      <vt:lpstr>Nathaniel Bacon</vt:lpstr>
      <vt:lpstr>Bacon’s Rebellion: Implications</vt:lpstr>
      <vt:lpstr>King Philip’s War</vt:lpstr>
      <vt:lpstr>Stono Uprising</vt:lpstr>
      <vt:lpstr>Salem Witch Trials</vt:lpstr>
      <vt:lpstr>Why the Craziness?</vt:lpstr>
      <vt:lpstr>Puritans Panicking</vt:lpstr>
      <vt:lpstr>First Great Awakening</vt:lpstr>
      <vt:lpstr>Praise the Lord</vt:lpstr>
      <vt:lpstr>(It’s All About the) Benjamin Franklin</vt:lpstr>
      <vt:lpstr>Life in the Colonies</vt:lpstr>
      <vt:lpstr>Slave Life</vt:lpstr>
      <vt:lpstr>Differences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Americans in Pre-Columbian North America</dc:title>
  <dc:creator>Iain Lampert</dc:creator>
  <cp:lastModifiedBy>Iain Lampert</cp:lastModifiedBy>
  <cp:revision>107</cp:revision>
  <dcterms:created xsi:type="dcterms:W3CDTF">2014-08-07T19:42:57Z</dcterms:created>
  <dcterms:modified xsi:type="dcterms:W3CDTF">2015-01-29T21:45:18Z</dcterms:modified>
</cp:coreProperties>
</file>