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93" r:id="rId4"/>
    <p:sldId id="324" r:id="rId5"/>
    <p:sldId id="258" r:id="rId6"/>
    <p:sldId id="325" r:id="rId7"/>
    <p:sldId id="259" r:id="rId8"/>
    <p:sldId id="260" r:id="rId9"/>
    <p:sldId id="261" r:id="rId10"/>
    <p:sldId id="262" r:id="rId11"/>
    <p:sldId id="326" r:id="rId12"/>
    <p:sldId id="263" r:id="rId13"/>
    <p:sldId id="327" r:id="rId14"/>
    <p:sldId id="264" r:id="rId15"/>
    <p:sldId id="265" r:id="rId16"/>
    <p:sldId id="328" r:id="rId17"/>
    <p:sldId id="266" r:id="rId18"/>
    <p:sldId id="329" r:id="rId19"/>
    <p:sldId id="267" r:id="rId20"/>
    <p:sldId id="268" r:id="rId21"/>
    <p:sldId id="277" r:id="rId22"/>
    <p:sldId id="330" r:id="rId23"/>
    <p:sldId id="269" r:id="rId24"/>
    <p:sldId id="331" r:id="rId25"/>
    <p:sldId id="270" r:id="rId26"/>
    <p:sldId id="332" r:id="rId27"/>
    <p:sldId id="271" r:id="rId28"/>
    <p:sldId id="272" r:id="rId29"/>
    <p:sldId id="333" r:id="rId30"/>
    <p:sldId id="334" r:id="rId31"/>
    <p:sldId id="335" r:id="rId32"/>
    <p:sldId id="273" r:id="rId33"/>
    <p:sldId id="274" r:id="rId34"/>
    <p:sldId id="275" r:id="rId35"/>
    <p:sldId id="336" r:id="rId36"/>
    <p:sldId id="276" r:id="rId37"/>
    <p:sldId id="337" r:id="rId38"/>
    <p:sldId id="278" r:id="rId39"/>
    <p:sldId id="338" r:id="rId40"/>
    <p:sldId id="279" r:id="rId41"/>
    <p:sldId id="339" r:id="rId42"/>
    <p:sldId id="280" r:id="rId43"/>
    <p:sldId id="281" r:id="rId44"/>
    <p:sldId id="340" r:id="rId45"/>
    <p:sldId id="282" r:id="rId46"/>
    <p:sldId id="283" r:id="rId47"/>
    <p:sldId id="284" r:id="rId48"/>
    <p:sldId id="341" r:id="rId49"/>
    <p:sldId id="285" r:id="rId50"/>
    <p:sldId id="286" r:id="rId51"/>
    <p:sldId id="287" r:id="rId52"/>
    <p:sldId id="288" r:id="rId53"/>
    <p:sldId id="342" r:id="rId54"/>
    <p:sldId id="289" r:id="rId55"/>
    <p:sldId id="290" r:id="rId56"/>
    <p:sldId id="343" r:id="rId57"/>
    <p:sldId id="291" r:id="rId58"/>
    <p:sldId id="344" r:id="rId59"/>
    <p:sldId id="292" r:id="rId60"/>
    <p:sldId id="345" r:id="rId61"/>
    <p:sldId id="294" r:id="rId62"/>
    <p:sldId id="295" r:id="rId63"/>
    <p:sldId id="296" r:id="rId64"/>
    <p:sldId id="297" r:id="rId65"/>
    <p:sldId id="298" r:id="rId66"/>
    <p:sldId id="346" r:id="rId67"/>
    <p:sldId id="299" r:id="rId68"/>
    <p:sldId id="347" r:id="rId69"/>
    <p:sldId id="300" r:id="rId70"/>
    <p:sldId id="301" r:id="rId71"/>
    <p:sldId id="302" r:id="rId72"/>
    <p:sldId id="303" r:id="rId73"/>
    <p:sldId id="304" r:id="rId74"/>
    <p:sldId id="305" r:id="rId75"/>
    <p:sldId id="306" r:id="rId76"/>
    <p:sldId id="307" r:id="rId77"/>
    <p:sldId id="308" r:id="rId78"/>
    <p:sldId id="349" r:id="rId79"/>
    <p:sldId id="309" r:id="rId80"/>
    <p:sldId id="310" r:id="rId81"/>
    <p:sldId id="350" r:id="rId82"/>
    <p:sldId id="311" r:id="rId83"/>
    <p:sldId id="312" r:id="rId84"/>
    <p:sldId id="351" r:id="rId85"/>
    <p:sldId id="313" r:id="rId86"/>
    <p:sldId id="352" r:id="rId87"/>
    <p:sldId id="314" r:id="rId88"/>
    <p:sldId id="353" r:id="rId89"/>
    <p:sldId id="315" r:id="rId90"/>
    <p:sldId id="316" r:id="rId91"/>
    <p:sldId id="354" r:id="rId92"/>
    <p:sldId id="317" r:id="rId93"/>
    <p:sldId id="318" r:id="rId94"/>
    <p:sldId id="319" r:id="rId95"/>
    <p:sldId id="320" r:id="rId96"/>
    <p:sldId id="321" r:id="rId97"/>
    <p:sldId id="322" r:id="rId98"/>
    <p:sldId id="323" r:id="rId99"/>
    <p:sldId id="355" r:id="rId100"/>
    <p:sldId id="356"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BC46DA7B-6034-420F-B536-06C3BDDB8D45}" type="datetimeFigureOut">
              <a:rPr lang="en-US" smtClean="0"/>
              <a:t>1/29/2015</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EAC79D64-D020-4D6F-AD64-A4F4FA29B040}" type="slidenum">
              <a:rPr lang="en-US" smtClean="0"/>
              <a:t>‹#›</a:t>
            </a:fld>
            <a:endParaRPr lang="en-US"/>
          </a:p>
        </p:txBody>
      </p:sp>
    </p:spTree>
    <p:extLst>
      <p:ext uri="{BB962C8B-B14F-4D97-AF65-F5344CB8AC3E}">
        <p14:creationId xmlns:p14="http://schemas.microsoft.com/office/powerpoint/2010/main" val="238716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46DA7B-6034-420F-B536-06C3BDDB8D45}" type="datetimeFigureOut">
              <a:rPr lang="en-US" smtClean="0"/>
              <a:t>1/29/2015</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AC79D64-D020-4D6F-AD64-A4F4FA29B040}" type="slidenum">
              <a:rPr lang="en-US" smtClean="0"/>
              <a:t>‹#›</a:t>
            </a:fld>
            <a:endParaRPr lang="en-US"/>
          </a:p>
        </p:txBody>
      </p:sp>
    </p:spTree>
    <p:extLst>
      <p:ext uri="{BB962C8B-B14F-4D97-AF65-F5344CB8AC3E}">
        <p14:creationId xmlns:p14="http://schemas.microsoft.com/office/powerpoint/2010/main" val="1921319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46DA7B-6034-420F-B536-06C3BDDB8D45}"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AC79D64-D020-4D6F-AD64-A4F4FA29B040}" type="slidenum">
              <a:rPr lang="en-US" smtClean="0"/>
              <a:t>‹#›</a:t>
            </a:fld>
            <a:endParaRPr lang="en-US"/>
          </a:p>
        </p:txBody>
      </p:sp>
    </p:spTree>
    <p:extLst>
      <p:ext uri="{BB962C8B-B14F-4D97-AF65-F5344CB8AC3E}">
        <p14:creationId xmlns:p14="http://schemas.microsoft.com/office/powerpoint/2010/main" val="448322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46DA7B-6034-420F-B536-06C3BDDB8D45}"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AC79D64-D020-4D6F-AD64-A4F4FA29B040}" type="slidenum">
              <a:rPr lang="en-US" smtClean="0"/>
              <a:t>‹#›</a:t>
            </a:fld>
            <a:endParaRPr lang="en-US"/>
          </a:p>
        </p:txBody>
      </p:sp>
    </p:spTree>
    <p:extLst>
      <p:ext uri="{BB962C8B-B14F-4D97-AF65-F5344CB8AC3E}">
        <p14:creationId xmlns:p14="http://schemas.microsoft.com/office/powerpoint/2010/main" val="35314869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46DA7B-6034-420F-B536-06C3BDDB8D45}"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AC79D64-D020-4D6F-AD64-A4F4FA29B040}" type="slidenum">
              <a:rPr lang="en-US" smtClean="0"/>
              <a:t>‹#›</a:t>
            </a:fld>
            <a:endParaRPr lang="en-US"/>
          </a:p>
        </p:txBody>
      </p:sp>
    </p:spTree>
    <p:extLst>
      <p:ext uri="{BB962C8B-B14F-4D97-AF65-F5344CB8AC3E}">
        <p14:creationId xmlns:p14="http://schemas.microsoft.com/office/powerpoint/2010/main" val="13201002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C46DA7B-6034-420F-B536-06C3BDDB8D45}" type="datetimeFigureOut">
              <a:rPr lang="en-US" smtClean="0"/>
              <a:t>1/29/2015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C79D64-D020-4D6F-AD64-A4F4FA29B040}" type="slidenum">
              <a:rPr lang="en-US" smtClean="0"/>
              <a:t>‹#›</a:t>
            </a:fld>
            <a:endParaRPr lang="en-US"/>
          </a:p>
        </p:txBody>
      </p:sp>
    </p:spTree>
    <p:extLst>
      <p:ext uri="{BB962C8B-B14F-4D97-AF65-F5344CB8AC3E}">
        <p14:creationId xmlns:p14="http://schemas.microsoft.com/office/powerpoint/2010/main" val="3610270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C46DA7B-6034-420F-B536-06C3BDDB8D45}" type="datetimeFigureOut">
              <a:rPr lang="en-US" smtClean="0"/>
              <a:t>1/29/2015</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EAC79D64-D020-4D6F-AD64-A4F4FA29B040}" type="slidenum">
              <a:rPr lang="en-US" smtClean="0"/>
              <a:t>‹#›</a:t>
            </a:fld>
            <a:endParaRPr lang="en-US"/>
          </a:p>
        </p:txBody>
      </p:sp>
    </p:spTree>
    <p:extLst>
      <p:ext uri="{BB962C8B-B14F-4D97-AF65-F5344CB8AC3E}">
        <p14:creationId xmlns:p14="http://schemas.microsoft.com/office/powerpoint/2010/main" val="30282887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BC46DA7B-6034-420F-B536-06C3BDDB8D45}"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79D64-D020-4D6F-AD64-A4F4FA29B040}" type="slidenum">
              <a:rPr lang="en-US" smtClean="0"/>
              <a:t>‹#›</a:t>
            </a:fld>
            <a:endParaRPr lang="en-US"/>
          </a:p>
        </p:txBody>
      </p:sp>
    </p:spTree>
    <p:extLst>
      <p:ext uri="{BB962C8B-B14F-4D97-AF65-F5344CB8AC3E}">
        <p14:creationId xmlns:p14="http://schemas.microsoft.com/office/powerpoint/2010/main" val="18129437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BC46DA7B-6034-420F-B536-06C3BDDB8D45}"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AC79D64-D020-4D6F-AD64-A4F4FA29B040}" type="slidenum">
              <a:rPr lang="en-US" smtClean="0"/>
              <a:t>‹#›</a:t>
            </a:fld>
            <a:endParaRPr lang="en-US"/>
          </a:p>
        </p:txBody>
      </p:sp>
    </p:spTree>
    <p:extLst>
      <p:ext uri="{BB962C8B-B14F-4D97-AF65-F5344CB8AC3E}">
        <p14:creationId xmlns:p14="http://schemas.microsoft.com/office/powerpoint/2010/main" val="674674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46DA7B-6034-420F-B536-06C3BDDB8D45}"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79D64-D020-4D6F-AD64-A4F4FA29B040}" type="slidenum">
              <a:rPr lang="en-US" smtClean="0"/>
              <a:t>‹#›</a:t>
            </a:fld>
            <a:endParaRPr lang="en-US"/>
          </a:p>
        </p:txBody>
      </p:sp>
    </p:spTree>
    <p:extLst>
      <p:ext uri="{BB962C8B-B14F-4D97-AF65-F5344CB8AC3E}">
        <p14:creationId xmlns:p14="http://schemas.microsoft.com/office/powerpoint/2010/main" val="3204129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46DA7B-6034-420F-B536-06C3BDDB8D45}"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AC79D64-D020-4D6F-AD64-A4F4FA29B040}" type="slidenum">
              <a:rPr lang="en-US" smtClean="0"/>
              <a:t>‹#›</a:t>
            </a:fld>
            <a:endParaRPr lang="en-US"/>
          </a:p>
        </p:txBody>
      </p:sp>
    </p:spTree>
    <p:extLst>
      <p:ext uri="{BB962C8B-B14F-4D97-AF65-F5344CB8AC3E}">
        <p14:creationId xmlns:p14="http://schemas.microsoft.com/office/powerpoint/2010/main" val="3716802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C46DA7B-6034-420F-B536-06C3BDDB8D45}" type="datetimeFigureOut">
              <a:rPr lang="en-US" smtClean="0"/>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C79D64-D020-4D6F-AD64-A4F4FA29B040}" type="slidenum">
              <a:rPr lang="en-US" smtClean="0"/>
              <a:t>‹#›</a:t>
            </a:fld>
            <a:endParaRPr lang="en-US"/>
          </a:p>
        </p:txBody>
      </p:sp>
    </p:spTree>
    <p:extLst>
      <p:ext uri="{BB962C8B-B14F-4D97-AF65-F5344CB8AC3E}">
        <p14:creationId xmlns:p14="http://schemas.microsoft.com/office/powerpoint/2010/main" val="1206326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C46DA7B-6034-420F-B536-06C3BDDB8D45}" type="datetimeFigureOut">
              <a:rPr lang="en-US" smtClean="0"/>
              <a:t>1/29/2015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C79D64-D020-4D6F-AD64-A4F4FA29B040}" type="slidenum">
              <a:rPr lang="en-US" smtClean="0"/>
              <a:t>‹#›</a:t>
            </a:fld>
            <a:endParaRPr lang="en-US"/>
          </a:p>
        </p:txBody>
      </p:sp>
    </p:spTree>
    <p:extLst>
      <p:ext uri="{BB962C8B-B14F-4D97-AF65-F5344CB8AC3E}">
        <p14:creationId xmlns:p14="http://schemas.microsoft.com/office/powerpoint/2010/main" val="1677341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C46DA7B-6034-420F-B536-06C3BDDB8D45}" type="datetimeFigureOut">
              <a:rPr lang="en-US" smtClean="0"/>
              <a:t>1/29/2015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C79D64-D020-4D6F-AD64-A4F4FA29B040}" type="slidenum">
              <a:rPr lang="en-US" smtClean="0"/>
              <a:t>‹#›</a:t>
            </a:fld>
            <a:endParaRPr lang="en-US"/>
          </a:p>
        </p:txBody>
      </p:sp>
    </p:spTree>
    <p:extLst>
      <p:ext uri="{BB962C8B-B14F-4D97-AF65-F5344CB8AC3E}">
        <p14:creationId xmlns:p14="http://schemas.microsoft.com/office/powerpoint/2010/main" val="1625350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46DA7B-6034-420F-B536-06C3BDDB8D45}" type="datetimeFigureOut">
              <a:rPr lang="en-US" smtClean="0"/>
              <a:t>1/29/2015</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EAC79D64-D020-4D6F-AD64-A4F4FA29B040}" type="slidenum">
              <a:rPr lang="en-US" smtClean="0"/>
              <a:t>‹#›</a:t>
            </a:fld>
            <a:endParaRPr lang="en-US"/>
          </a:p>
        </p:txBody>
      </p:sp>
    </p:spTree>
    <p:extLst>
      <p:ext uri="{BB962C8B-B14F-4D97-AF65-F5344CB8AC3E}">
        <p14:creationId xmlns:p14="http://schemas.microsoft.com/office/powerpoint/2010/main" val="2691115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46DA7B-6034-420F-B536-06C3BDDB8D45}" type="datetimeFigureOut">
              <a:rPr lang="en-US" smtClean="0"/>
              <a:t>1/29/2015</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AC79D64-D020-4D6F-AD64-A4F4FA29B040}" type="slidenum">
              <a:rPr lang="en-US" smtClean="0"/>
              <a:t>‹#›</a:t>
            </a:fld>
            <a:endParaRPr lang="en-US"/>
          </a:p>
        </p:txBody>
      </p:sp>
    </p:spTree>
    <p:extLst>
      <p:ext uri="{BB962C8B-B14F-4D97-AF65-F5344CB8AC3E}">
        <p14:creationId xmlns:p14="http://schemas.microsoft.com/office/powerpoint/2010/main" val="1145705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46DA7B-6034-420F-B536-06C3BDDB8D45}" type="datetimeFigureOut">
              <a:rPr lang="en-US" smtClean="0"/>
              <a:t>1/29/2015</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AC79D64-D020-4D6F-AD64-A4F4FA29B040}" type="slidenum">
              <a:rPr lang="en-US" smtClean="0"/>
              <a:t>‹#›</a:t>
            </a:fld>
            <a:endParaRPr lang="en-US"/>
          </a:p>
        </p:txBody>
      </p:sp>
    </p:spTree>
    <p:extLst>
      <p:ext uri="{BB962C8B-B14F-4D97-AF65-F5344CB8AC3E}">
        <p14:creationId xmlns:p14="http://schemas.microsoft.com/office/powerpoint/2010/main" val="1947075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BC46DA7B-6034-420F-B536-06C3BDDB8D45}" type="datetimeFigureOut">
              <a:rPr lang="en-US" smtClean="0"/>
              <a:t>1/29/2015</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EAC79D64-D020-4D6F-AD64-A4F4FA29B040}" type="slidenum">
              <a:rPr lang="en-US" smtClean="0"/>
              <a:t>‹#›</a:t>
            </a:fld>
            <a:endParaRPr lang="en-US"/>
          </a:p>
        </p:txBody>
      </p:sp>
    </p:spTree>
    <p:extLst>
      <p:ext uri="{BB962C8B-B14F-4D97-AF65-F5344CB8AC3E}">
        <p14:creationId xmlns:p14="http://schemas.microsoft.com/office/powerpoint/2010/main" val="158600628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u="sng" dirty="0" smtClean="0"/>
              <a:t>Chapter </a:t>
            </a:r>
            <a:r>
              <a:rPr lang="en-US" b="1" u="sng" smtClean="0"/>
              <a:t>Four: </a:t>
            </a:r>
            <a:r>
              <a:rPr lang="en-US" u="sng" smtClean="0"/>
              <a:t>B</a:t>
            </a:r>
            <a:r>
              <a:rPr lang="en-US" u="sng" smtClean="0"/>
              <a:t>eginnings </a:t>
            </a:r>
            <a:r>
              <a:rPr lang="en-US" u="sng" dirty="0" smtClean="0"/>
              <a:t>of American Democracy</a:t>
            </a:r>
            <a:endParaRPr lang="en-US" u="sng" dirty="0"/>
          </a:p>
        </p:txBody>
      </p:sp>
      <p:sp>
        <p:nvSpPr>
          <p:cNvPr id="3" name="Subtitle 2"/>
          <p:cNvSpPr>
            <a:spLocks noGrp="1"/>
          </p:cNvSpPr>
          <p:nvPr>
            <p:ph type="subTitle" idx="1"/>
          </p:nvPr>
        </p:nvSpPr>
        <p:spPr/>
        <p:txBody>
          <a:bodyPr/>
          <a:lstStyle/>
          <a:p>
            <a:r>
              <a:rPr lang="en-US" u="sng" dirty="0" smtClean="0"/>
              <a:t>(1824-1844)</a:t>
            </a:r>
            <a:endParaRPr lang="en-US" u="sng" dirty="0"/>
          </a:p>
        </p:txBody>
      </p:sp>
    </p:spTree>
    <p:extLst>
      <p:ext uri="{BB962C8B-B14F-4D97-AF65-F5344CB8AC3E}">
        <p14:creationId xmlns:p14="http://schemas.microsoft.com/office/powerpoint/2010/main" val="6961511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What the “West” Refers To</a:t>
            </a:r>
            <a:endParaRPr lang="en-US" u="sng" dirty="0"/>
          </a:p>
        </p:txBody>
      </p:sp>
      <p:sp>
        <p:nvSpPr>
          <p:cNvPr id="3" name="Content Placeholder 2"/>
          <p:cNvSpPr>
            <a:spLocks noGrp="1"/>
          </p:cNvSpPr>
          <p:nvPr>
            <p:ph idx="1"/>
          </p:nvPr>
        </p:nvSpPr>
        <p:spPr/>
        <p:txBody>
          <a:bodyPr/>
          <a:lstStyle/>
          <a:p>
            <a:r>
              <a:rPr lang="en-US" dirty="0" smtClean="0"/>
              <a:t>Any settlement not located against the Atlantic was called the West in colonial times</a:t>
            </a:r>
          </a:p>
          <a:p>
            <a:r>
              <a:rPr lang="en-US" dirty="0" smtClean="0"/>
              <a:t>By the early 1800s, The Northwest consisted of northern states west of the Appalachians (Ohio/Indiana/Illinois), which is now called The Midwest</a:t>
            </a:r>
          </a:p>
          <a:p>
            <a:r>
              <a:rPr lang="en-US" dirty="0" smtClean="0"/>
              <a:t>By the early 1800s, the Southwest was southern states west of the Appalachians (Alabama/Mississippi), now called the Deep South</a:t>
            </a:r>
          </a:p>
          <a:p>
            <a:r>
              <a:rPr lang="en-US" dirty="0" smtClean="0"/>
              <a:t>Henry Clay/Jackson were called Westerners, and they were from Kentucky/Tennessee. </a:t>
            </a:r>
            <a:endParaRPr lang="en-US" dirty="0"/>
          </a:p>
        </p:txBody>
      </p:sp>
    </p:spTree>
    <p:extLst>
      <p:ext uri="{BB962C8B-B14F-4D97-AF65-F5344CB8AC3E}">
        <p14:creationId xmlns:p14="http://schemas.microsoft.com/office/powerpoint/2010/main" val="125694559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Pictures of Harriet Tubman and Sojourner Truth</a:t>
            </a:r>
            <a:endParaRPr lang="en-US" u="sng" dirty="0"/>
          </a:p>
        </p:txBody>
      </p:sp>
      <p:pic>
        <p:nvPicPr>
          <p:cNvPr id="32770" name="Picture 2" descr="http://cp91279.biography.com/1000509261001/1000509261001_2105718965001_Harriet-Tubman-Statue-in-Harlem.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155700" y="2954784"/>
            <a:ext cx="4824413" cy="2713732"/>
          </a:xfrm>
          <a:prstGeom prst="rect">
            <a:avLst/>
          </a:prstGeom>
          <a:noFill/>
          <a:extLst>
            <a:ext uri="{909E8E84-426E-40DD-AFC4-6F175D3DCCD1}">
              <a14:hiddenFill xmlns:a14="http://schemas.microsoft.com/office/drawing/2010/main">
                <a:solidFill>
                  <a:srgbClr val="FFFFFF"/>
                </a:solidFill>
              </a14:hiddenFill>
            </a:ext>
          </a:extLst>
        </p:spPr>
      </p:pic>
      <p:pic>
        <p:nvPicPr>
          <p:cNvPr id="32772" name="Picture 4" descr="http://blackhistorynow.com/wp-content/uploads/2011/05/Photo-of-Sojourner-Truth-232x300.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516019" y="2882900"/>
            <a:ext cx="22098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764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Map of the U.S. (1820)</a:t>
            </a:r>
            <a:endParaRPr lang="en-US" u="sng" dirty="0"/>
          </a:p>
        </p:txBody>
      </p:sp>
      <p:pic>
        <p:nvPicPr>
          <p:cNvPr id="3074" name="Picture 2" descr="http://www.learnnc.org/lp/media/uploads/2009/05/us_terr_182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29226" y="2603500"/>
            <a:ext cx="5477860" cy="341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490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Indian Removal Act: Context</a:t>
            </a:r>
            <a:endParaRPr lang="en-US" u="sng" dirty="0"/>
          </a:p>
        </p:txBody>
      </p:sp>
      <p:sp>
        <p:nvSpPr>
          <p:cNvPr id="3" name="Content Placeholder 2"/>
          <p:cNvSpPr>
            <a:spLocks noGrp="1"/>
          </p:cNvSpPr>
          <p:nvPr>
            <p:ph idx="1"/>
          </p:nvPr>
        </p:nvSpPr>
        <p:spPr/>
        <p:txBody>
          <a:bodyPr/>
          <a:lstStyle/>
          <a:p>
            <a:r>
              <a:rPr lang="en-US" dirty="0" smtClean="0"/>
              <a:t>Jackson passed the </a:t>
            </a:r>
            <a:r>
              <a:rPr lang="en-US" b="1" dirty="0" smtClean="0"/>
              <a:t>Indian Removal Act</a:t>
            </a:r>
            <a:r>
              <a:rPr lang="en-US" dirty="0" smtClean="0"/>
              <a:t> through Congress in 1830</a:t>
            </a:r>
          </a:p>
          <a:p>
            <a:r>
              <a:rPr lang="en-US" dirty="0" smtClean="0"/>
              <a:t>Originally, it had been British who called Native Americans “foreign nations” and as such governments could declare war on them.  Often these treaties established “Indian territory,” as was the case in the </a:t>
            </a:r>
            <a:r>
              <a:rPr lang="en-US" b="1" dirty="0" smtClean="0"/>
              <a:t>Proclamation of 1763</a:t>
            </a:r>
            <a:r>
              <a:rPr lang="en-US" dirty="0" smtClean="0"/>
              <a:t> at the end of the </a:t>
            </a:r>
            <a:r>
              <a:rPr lang="en-US" b="1" dirty="0" smtClean="0"/>
              <a:t>French and Indian War</a:t>
            </a:r>
          </a:p>
          <a:p>
            <a:r>
              <a:rPr lang="en-US" dirty="0" smtClean="0"/>
              <a:t>When Americans gained their independence, US government continued bad treatment of Natives</a:t>
            </a:r>
          </a:p>
          <a:p>
            <a:r>
              <a:rPr lang="en-US" dirty="0" smtClean="0"/>
              <a:t>Thomas Jefferson thought Natives could assimilate, if they gave up their culture</a:t>
            </a:r>
          </a:p>
        </p:txBody>
      </p:sp>
    </p:spTree>
    <p:extLst>
      <p:ext uri="{BB962C8B-B14F-4D97-AF65-F5344CB8AC3E}">
        <p14:creationId xmlns:p14="http://schemas.microsoft.com/office/powerpoint/2010/main" val="13058270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Picture of Indian Removal Act</a:t>
            </a:r>
            <a:endParaRPr lang="en-US" u="sng" dirty="0"/>
          </a:p>
        </p:txBody>
      </p:sp>
      <p:pic>
        <p:nvPicPr>
          <p:cNvPr id="4098" name="Picture 2" descr="http://education-portal.com/cimages/multimages/16/tumblr_m00w91cQkv1qf2r9go1_50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83081" y="2274262"/>
            <a:ext cx="8133286" cy="4256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537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Indian Removal </a:t>
            </a:r>
            <a:r>
              <a:rPr lang="en-US" u="sng" dirty="0" smtClean="0"/>
              <a:t>Act: More </a:t>
            </a:r>
            <a:r>
              <a:rPr lang="en-US" u="sng" dirty="0"/>
              <a:t>Context</a:t>
            </a:r>
          </a:p>
        </p:txBody>
      </p:sp>
      <p:sp>
        <p:nvSpPr>
          <p:cNvPr id="3" name="Content Placeholder 2"/>
          <p:cNvSpPr>
            <a:spLocks noGrp="1"/>
          </p:cNvSpPr>
          <p:nvPr>
            <p:ph idx="1"/>
          </p:nvPr>
        </p:nvSpPr>
        <p:spPr/>
        <p:txBody>
          <a:bodyPr>
            <a:normAutofit/>
          </a:bodyPr>
          <a:lstStyle/>
          <a:p>
            <a:r>
              <a:rPr lang="en-US" dirty="0" smtClean="0"/>
              <a:t>When Jackson was president, there were “Five Civilized Tribes” living in the South (near the Mississippi River).  The Cherokee developed a written language, converted to Christianity, even owned black slaves.  They developed their own government, called themselves an independent state inside Georgia</a:t>
            </a:r>
          </a:p>
          <a:p>
            <a:r>
              <a:rPr lang="en-US" dirty="0" smtClean="0"/>
              <a:t>Problem: gold discovered on Cherokee land, citizens of Georgia wanted Natives gone </a:t>
            </a:r>
          </a:p>
          <a:p>
            <a:r>
              <a:rPr lang="en-US" dirty="0" smtClean="0"/>
              <a:t>Indian Removal Act: “get out, go to Oklahoma, that’s your territory”</a:t>
            </a:r>
          </a:p>
          <a:p>
            <a:r>
              <a:rPr lang="en-US" dirty="0" smtClean="0"/>
              <a:t>Jackson: “you’re safer away from white men”</a:t>
            </a:r>
          </a:p>
        </p:txBody>
      </p:sp>
    </p:spTree>
    <p:extLst>
      <p:ext uri="{BB962C8B-B14F-4D97-AF65-F5344CB8AC3E}">
        <p14:creationId xmlns:p14="http://schemas.microsoft.com/office/powerpoint/2010/main" val="41372508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The Court Hears the Case</a:t>
            </a:r>
            <a:endParaRPr lang="en-US" u="sng" dirty="0"/>
          </a:p>
        </p:txBody>
      </p:sp>
      <p:sp>
        <p:nvSpPr>
          <p:cNvPr id="3" name="Content Placeholder 2"/>
          <p:cNvSpPr>
            <a:spLocks noGrp="1"/>
          </p:cNvSpPr>
          <p:nvPr>
            <p:ph idx="1"/>
          </p:nvPr>
        </p:nvSpPr>
        <p:spPr/>
        <p:txBody>
          <a:bodyPr/>
          <a:lstStyle/>
          <a:p>
            <a:r>
              <a:rPr lang="en-US" dirty="0" smtClean="0"/>
              <a:t>Natives take their case to the Supreme Court</a:t>
            </a:r>
          </a:p>
          <a:p>
            <a:r>
              <a:rPr lang="en-US" dirty="0" smtClean="0"/>
              <a:t>Chief Justice John Marshall sides with the Natives in </a:t>
            </a:r>
            <a:r>
              <a:rPr lang="en-US" i="1" dirty="0" smtClean="0"/>
              <a:t>Cherokee Nation v. George</a:t>
            </a:r>
            <a:r>
              <a:rPr lang="en-US" dirty="0" smtClean="0"/>
              <a:t> (1831) and </a:t>
            </a:r>
            <a:r>
              <a:rPr lang="en-US" i="1" dirty="0" smtClean="0"/>
              <a:t>Worcester v. Georgia </a:t>
            </a:r>
            <a:r>
              <a:rPr lang="en-US" dirty="0" smtClean="0"/>
              <a:t>(1832), but Andrew Jackson ignores that.  “Marshall made his decision; now let him enforce it” (or, “come at me, bro”)</a:t>
            </a:r>
          </a:p>
          <a:p>
            <a:r>
              <a:rPr lang="en-US" dirty="0" smtClean="0"/>
              <a:t>Between 1835 and 1838, thousands of Cherokees walked to Oklahoma</a:t>
            </a:r>
          </a:p>
          <a:p>
            <a:r>
              <a:rPr lang="en-US" dirty="0" smtClean="0"/>
              <a:t>Many died of disease/starvation (some given smallpox-invested blankets)</a:t>
            </a:r>
          </a:p>
          <a:p>
            <a:r>
              <a:rPr lang="en-US" dirty="0" smtClean="0"/>
              <a:t>Forced march by the US Army called the </a:t>
            </a:r>
            <a:r>
              <a:rPr lang="en-US" b="1" dirty="0" smtClean="0"/>
              <a:t>Trail of Tears</a:t>
            </a:r>
            <a:endParaRPr lang="en-US" dirty="0"/>
          </a:p>
        </p:txBody>
      </p:sp>
    </p:spTree>
    <p:extLst>
      <p:ext uri="{BB962C8B-B14F-4D97-AF65-F5344CB8AC3E}">
        <p14:creationId xmlns:p14="http://schemas.microsoft.com/office/powerpoint/2010/main" val="40097903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Picture of Trail of Tears</a:t>
            </a:r>
            <a:endParaRPr lang="en-US" u="sng" dirty="0"/>
          </a:p>
        </p:txBody>
      </p:sp>
      <p:pic>
        <p:nvPicPr>
          <p:cNvPr id="5122" name="Picture 2" descr="http://www.aboutnorthgeorgia.com/images/trailoftear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91740" y="2305291"/>
            <a:ext cx="6812280" cy="4442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804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Nullification</a:t>
            </a:r>
            <a:endParaRPr lang="en-US" u="sng" dirty="0"/>
          </a:p>
        </p:txBody>
      </p:sp>
      <p:sp>
        <p:nvSpPr>
          <p:cNvPr id="3" name="Content Placeholder 2"/>
          <p:cNvSpPr>
            <a:spLocks noGrp="1"/>
          </p:cNvSpPr>
          <p:nvPr>
            <p:ph idx="1"/>
          </p:nvPr>
        </p:nvSpPr>
        <p:spPr/>
        <p:txBody>
          <a:bodyPr>
            <a:normAutofit lnSpcReduction="10000"/>
          </a:bodyPr>
          <a:lstStyle/>
          <a:p>
            <a:r>
              <a:rPr lang="en-US" b="1" dirty="0" smtClean="0"/>
              <a:t>Nullification</a:t>
            </a:r>
            <a:r>
              <a:rPr lang="en-US" dirty="0" smtClean="0"/>
              <a:t> was first expressed by Jefferson/Madison in the Virginia and Kentucky resolutions.  It means Individual states can disobey federal laws if the laws are unconstitutional</a:t>
            </a:r>
          </a:p>
          <a:p>
            <a:r>
              <a:rPr lang="en-US" dirty="0" smtClean="0"/>
              <a:t>John Marshall established that only Supreme Court had power of judicial review in </a:t>
            </a:r>
            <a:r>
              <a:rPr lang="en-US" i="1" dirty="0" smtClean="0"/>
              <a:t>Marbury v. Madison</a:t>
            </a:r>
            <a:r>
              <a:rPr lang="en-US" b="1" i="1" dirty="0" smtClean="0"/>
              <a:t> </a:t>
            </a:r>
            <a:r>
              <a:rPr lang="en-US" dirty="0" smtClean="0"/>
              <a:t>(1803)</a:t>
            </a:r>
          </a:p>
          <a:p>
            <a:r>
              <a:rPr lang="en-US" dirty="0" smtClean="0"/>
              <a:t>The </a:t>
            </a:r>
            <a:r>
              <a:rPr lang="en-US" b="1" dirty="0" smtClean="0"/>
              <a:t>Tariff of 1828</a:t>
            </a:r>
            <a:r>
              <a:rPr lang="en-US" dirty="0" smtClean="0"/>
              <a:t>, aka the </a:t>
            </a:r>
            <a:r>
              <a:rPr lang="en-US" b="1" dirty="0" smtClean="0"/>
              <a:t>Tariff of Abominations</a:t>
            </a:r>
            <a:r>
              <a:rPr lang="en-US" dirty="0" smtClean="0"/>
              <a:t>, was passed during the Adams administration, but it became a problem during the Jackson administration</a:t>
            </a:r>
          </a:p>
          <a:p>
            <a:r>
              <a:rPr lang="en-US" dirty="0" smtClean="0"/>
              <a:t>In 1828, </a:t>
            </a:r>
            <a:r>
              <a:rPr lang="en-US" b="1" dirty="0" smtClean="0"/>
              <a:t>John C. Calhoun</a:t>
            </a:r>
            <a:r>
              <a:rPr lang="en-US" dirty="0" smtClean="0"/>
              <a:t> (South Carolina, Jackson’s VP) anonymously published the “South Carolina Exposition and Protest.  “Argued that states who felt that a 50% tax was too high could ignore/nullify it</a:t>
            </a:r>
            <a:endParaRPr lang="en-US" dirty="0"/>
          </a:p>
        </p:txBody>
      </p:sp>
    </p:spTree>
    <p:extLst>
      <p:ext uri="{BB962C8B-B14F-4D97-AF65-F5344CB8AC3E}">
        <p14:creationId xmlns:p14="http://schemas.microsoft.com/office/powerpoint/2010/main" val="12215122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Picture of John C. Calhoun</a:t>
            </a:r>
            <a:endParaRPr lang="en-US" u="sng" dirty="0"/>
          </a:p>
        </p:txBody>
      </p:sp>
      <p:pic>
        <p:nvPicPr>
          <p:cNvPr id="6146" name="Picture 2" descr="http://a4.files.biography.com/image/upload/c_fill,dpr_1.0,g_face,h_300,q_80,w_300/MTE4MDAzNDEwMTYyOTEwNzM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60006" y="2603500"/>
            <a:ext cx="3416300" cy="341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291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The Crisis</a:t>
            </a:r>
            <a:endParaRPr lang="en-US" u="sng" dirty="0"/>
          </a:p>
        </p:txBody>
      </p:sp>
      <p:sp>
        <p:nvSpPr>
          <p:cNvPr id="3" name="Content Placeholder 2"/>
          <p:cNvSpPr>
            <a:spLocks noGrp="1"/>
          </p:cNvSpPr>
          <p:nvPr>
            <p:ph idx="1"/>
          </p:nvPr>
        </p:nvSpPr>
        <p:spPr/>
        <p:txBody>
          <a:bodyPr>
            <a:normAutofit fontScale="92500"/>
          </a:bodyPr>
          <a:lstStyle/>
          <a:p>
            <a:r>
              <a:rPr lang="en-US" dirty="0" smtClean="0"/>
              <a:t>By 1830s, southern states are openly talking about nullifying things (for example, protectionist tariffs which cut into trade with Britain – the South needed to trade cotton and buy British wools to keep its economy going)</a:t>
            </a:r>
          </a:p>
          <a:p>
            <a:r>
              <a:rPr lang="en-US" dirty="0" smtClean="0"/>
              <a:t>Jackson liked states’ rights, but thought that nullification took it too far.  After his first attempt, the </a:t>
            </a:r>
            <a:r>
              <a:rPr lang="en-US" b="1" dirty="0" smtClean="0"/>
              <a:t>Tariff of 1832</a:t>
            </a:r>
            <a:r>
              <a:rPr lang="en-US" dirty="0" smtClean="0"/>
              <a:t>, tried to lower rates to an acceptable level and was STILL met with disapproval, South Carolina nullified it</a:t>
            </a:r>
          </a:p>
          <a:p>
            <a:r>
              <a:rPr lang="en-US" dirty="0" smtClean="0"/>
              <a:t>Jackson then had Congress pass the </a:t>
            </a:r>
            <a:r>
              <a:rPr lang="en-US" b="1" dirty="0" smtClean="0"/>
              <a:t>Force Bill</a:t>
            </a:r>
            <a:r>
              <a:rPr lang="en-US" dirty="0" smtClean="0"/>
              <a:t>, which let him send in troops to enforce the tax</a:t>
            </a:r>
          </a:p>
          <a:p>
            <a:r>
              <a:rPr lang="en-US" dirty="0" smtClean="0"/>
              <a:t>Calhoun and Clay brokered a behind-the-scenes compromise to lower the tariff and diffuse tensions.  South Carolina accepted it, but no resolution was reached on the legality of nullification (becomes an issue during the Civil War)</a:t>
            </a:r>
            <a:endParaRPr lang="en-US" dirty="0"/>
          </a:p>
        </p:txBody>
      </p:sp>
    </p:spTree>
    <p:extLst>
      <p:ext uri="{BB962C8B-B14F-4D97-AF65-F5344CB8AC3E}">
        <p14:creationId xmlns:p14="http://schemas.microsoft.com/office/powerpoint/2010/main" val="12484933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Election of 1824</a:t>
            </a:r>
            <a:endParaRPr lang="en-US" u="sng" dirty="0"/>
          </a:p>
        </p:txBody>
      </p:sp>
      <p:sp>
        <p:nvSpPr>
          <p:cNvPr id="3" name="Content Placeholder 2"/>
          <p:cNvSpPr>
            <a:spLocks noGrp="1"/>
          </p:cNvSpPr>
          <p:nvPr>
            <p:ph idx="1"/>
          </p:nvPr>
        </p:nvSpPr>
        <p:spPr/>
        <p:txBody>
          <a:bodyPr>
            <a:normAutofit/>
          </a:bodyPr>
          <a:lstStyle/>
          <a:p>
            <a:r>
              <a:rPr lang="en-US" dirty="0" smtClean="0"/>
              <a:t>The </a:t>
            </a:r>
            <a:r>
              <a:rPr lang="en-US" b="1" dirty="0" smtClean="0"/>
              <a:t>election of 1824 </a:t>
            </a:r>
            <a:r>
              <a:rPr lang="en-US" dirty="0" smtClean="0"/>
              <a:t>= important</a:t>
            </a:r>
          </a:p>
          <a:p>
            <a:r>
              <a:rPr lang="en-US" dirty="0" smtClean="0"/>
              <a:t>Prior to 1824, electors (who select presidents) in electoral college chosen by variety of methods</a:t>
            </a:r>
          </a:p>
          <a:p>
            <a:pPr lvl="1"/>
            <a:r>
              <a:rPr lang="en-US" dirty="0" smtClean="0"/>
              <a:t>State legislatures (law-makers, not the common people) chose electors</a:t>
            </a:r>
          </a:p>
          <a:p>
            <a:pPr lvl="1"/>
            <a:r>
              <a:rPr lang="en-US" b="1" dirty="0" smtClean="0"/>
              <a:t>Congressional Caucuses</a:t>
            </a:r>
            <a:r>
              <a:rPr lang="en-US" dirty="0" smtClean="0"/>
              <a:t> (groups of Congressmen) chose nominees</a:t>
            </a:r>
          </a:p>
          <a:p>
            <a:pPr lvl="1"/>
            <a:r>
              <a:rPr lang="en-US" dirty="0" smtClean="0"/>
              <a:t>Electors were friends of Congressmen, and didn’t challenge choices</a:t>
            </a:r>
          </a:p>
        </p:txBody>
      </p:sp>
    </p:spTree>
    <p:extLst>
      <p:ext uri="{BB962C8B-B14F-4D97-AF65-F5344CB8AC3E}">
        <p14:creationId xmlns:p14="http://schemas.microsoft.com/office/powerpoint/2010/main" val="31275347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Jackson’s Economic Policies</a:t>
            </a:r>
            <a:endParaRPr lang="en-US" u="sng" dirty="0"/>
          </a:p>
        </p:txBody>
      </p:sp>
      <p:sp>
        <p:nvSpPr>
          <p:cNvPr id="3" name="Content Placeholder 2"/>
          <p:cNvSpPr>
            <a:spLocks noGrp="1"/>
          </p:cNvSpPr>
          <p:nvPr>
            <p:ph idx="1"/>
          </p:nvPr>
        </p:nvSpPr>
        <p:spPr/>
        <p:txBody>
          <a:bodyPr>
            <a:normAutofit/>
          </a:bodyPr>
          <a:lstStyle/>
          <a:p>
            <a:r>
              <a:rPr lang="en-US" dirty="0" smtClean="0"/>
              <a:t>Showed his distrust of big government and Northeastern power brokers.  Spent time “downsizing” federal government and using his VETO </a:t>
            </a:r>
          </a:p>
          <a:p>
            <a:r>
              <a:rPr lang="en-US" dirty="0" smtClean="0"/>
              <a:t>He fought against </a:t>
            </a:r>
            <a:r>
              <a:rPr lang="en-US" b="1" dirty="0" smtClean="0"/>
              <a:t>reform </a:t>
            </a:r>
            <a:r>
              <a:rPr lang="en-US" dirty="0" smtClean="0"/>
              <a:t>movements that wanted government activism against social/economic problems</a:t>
            </a:r>
          </a:p>
          <a:p>
            <a:r>
              <a:rPr lang="en-US" dirty="0" smtClean="0"/>
              <a:t>Made the </a:t>
            </a:r>
            <a:r>
              <a:rPr lang="en-US" b="1" dirty="0" smtClean="0"/>
              <a:t>Second Bank of the United States</a:t>
            </a:r>
            <a:r>
              <a:rPr lang="en-US" dirty="0" smtClean="0"/>
              <a:t> fail by vetoing Congress’s attempt to re-charter it, and by withdrawing federal funds to deposit in his state </a:t>
            </a:r>
            <a:r>
              <a:rPr lang="en-US" b="1" dirty="0" smtClean="0"/>
              <a:t>“pet” banks</a:t>
            </a:r>
            <a:r>
              <a:rPr lang="en-US" dirty="0" smtClean="0"/>
              <a:t>.  Felt that the BUS protected Northeastern interests, hurt the West.  Argued that the bank was unconstitutional (Supreme Court disagreed in </a:t>
            </a:r>
            <a:r>
              <a:rPr lang="en-US" b="1" i="1" dirty="0" smtClean="0"/>
              <a:t>McCulloch v. Maryland</a:t>
            </a:r>
            <a:r>
              <a:rPr lang="en-US" i="1" dirty="0" smtClean="0"/>
              <a:t> </a:t>
            </a:r>
            <a:r>
              <a:rPr lang="en-US" dirty="0" smtClean="0"/>
              <a:t>in 1819)</a:t>
            </a:r>
          </a:p>
        </p:txBody>
      </p:sp>
    </p:spTree>
    <p:extLst>
      <p:ext uri="{BB962C8B-B14F-4D97-AF65-F5344CB8AC3E}">
        <p14:creationId xmlns:p14="http://schemas.microsoft.com/office/powerpoint/2010/main" val="15896136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Jackson’s Economic Policies, Part II</a:t>
            </a:r>
            <a:endParaRPr lang="en-US" u="sng" dirty="0"/>
          </a:p>
        </p:txBody>
      </p:sp>
      <p:sp>
        <p:nvSpPr>
          <p:cNvPr id="3" name="Content Placeholder 2"/>
          <p:cNvSpPr>
            <a:spLocks noGrp="1"/>
          </p:cNvSpPr>
          <p:nvPr>
            <p:ph idx="1"/>
          </p:nvPr>
        </p:nvSpPr>
        <p:spPr/>
        <p:txBody>
          <a:bodyPr/>
          <a:lstStyle/>
          <a:p>
            <a:r>
              <a:rPr lang="en-US" dirty="0"/>
              <a:t>Suspicious of paper money, preferring “hard currency” like gold/silver</a:t>
            </a:r>
          </a:p>
          <a:p>
            <a:r>
              <a:rPr lang="en-US" dirty="0"/>
              <a:t>His </a:t>
            </a:r>
            <a:r>
              <a:rPr lang="en-US" b="1" dirty="0"/>
              <a:t>Specie Circular</a:t>
            </a:r>
            <a:r>
              <a:rPr lang="en-US" dirty="0"/>
              <a:t> ended the policy of selling government land on credit (now, you had to pay hard cash)</a:t>
            </a:r>
          </a:p>
          <a:p>
            <a:r>
              <a:rPr lang="en-US" dirty="0"/>
              <a:t>Caused a money shortage and a decrease in the treasury, leading to the </a:t>
            </a:r>
            <a:r>
              <a:rPr lang="en-US" b="1" dirty="0"/>
              <a:t>Panic of 1837</a:t>
            </a:r>
            <a:r>
              <a:rPr lang="en-US" dirty="0"/>
              <a:t>, so Congress overruled that policy in the final days of his last term</a:t>
            </a:r>
          </a:p>
          <a:p>
            <a:endParaRPr lang="en-US" dirty="0"/>
          </a:p>
        </p:txBody>
      </p:sp>
    </p:spTree>
    <p:extLst>
      <p:ext uri="{BB962C8B-B14F-4D97-AF65-F5344CB8AC3E}">
        <p14:creationId xmlns:p14="http://schemas.microsoft.com/office/powerpoint/2010/main" val="4244049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Picture of Specie Circular</a:t>
            </a:r>
            <a:endParaRPr lang="en-US" u="sng" dirty="0"/>
          </a:p>
        </p:txBody>
      </p:sp>
      <p:pic>
        <p:nvPicPr>
          <p:cNvPr id="7170" name="Picture 2" descr="http://www.moaf.org/exhibits/checks_balances/andrew-jackson/specie-circular/_res/id=Pictur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26080" y="2441059"/>
            <a:ext cx="5737860" cy="4062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553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Clarification: Bank of the United States</a:t>
            </a:r>
            <a:endParaRPr lang="en-US" u="sng" dirty="0"/>
          </a:p>
        </p:txBody>
      </p:sp>
      <p:sp>
        <p:nvSpPr>
          <p:cNvPr id="3" name="Content Placeholder 2"/>
          <p:cNvSpPr>
            <a:spLocks noGrp="1"/>
          </p:cNvSpPr>
          <p:nvPr>
            <p:ph idx="1"/>
          </p:nvPr>
        </p:nvSpPr>
        <p:spPr/>
        <p:txBody>
          <a:bodyPr>
            <a:normAutofit fontScale="92500"/>
          </a:bodyPr>
          <a:lstStyle/>
          <a:p>
            <a:r>
              <a:rPr lang="en-US" dirty="0" smtClean="0"/>
              <a:t>In the 19</a:t>
            </a:r>
            <a:r>
              <a:rPr lang="en-US" baseline="30000" dirty="0" smtClean="0"/>
              <a:t>th</a:t>
            </a:r>
            <a:r>
              <a:rPr lang="en-US" dirty="0" smtClean="0"/>
              <a:t> century, paper money was issued by private banks, not the federal government.  If you want $100 loan, the bank prints up money for you, but it didn’t need $100 worth of gold in its vaults to do this—as long as no more than 10% of its money is cashed in it at the same time.  What kept it from just printing 1 trillion dollars at a time?  People could pay their taxes with paper money, and the paper was collected at the Bank of the US.  The private banks were afraid that the BUS could ask for all its money back in gold at once, so they didn’t overprint</a:t>
            </a:r>
          </a:p>
          <a:p>
            <a:r>
              <a:rPr lang="en-US" dirty="0" smtClean="0"/>
              <a:t>Once Jackson killed the second BUS, some </a:t>
            </a:r>
            <a:r>
              <a:rPr lang="en-US" b="1" dirty="0" smtClean="0"/>
              <a:t>wildcat banks</a:t>
            </a:r>
            <a:r>
              <a:rPr lang="en-US" dirty="0" smtClean="0"/>
              <a:t> sprung up and printed money all over the place…but the government wasn’t accepting paper money for land…so people started seeing paper money as worthless, leading to depression…now only gold and silver seemed to have value</a:t>
            </a:r>
            <a:endParaRPr lang="en-US" dirty="0"/>
          </a:p>
        </p:txBody>
      </p:sp>
    </p:spTree>
    <p:extLst>
      <p:ext uri="{BB962C8B-B14F-4D97-AF65-F5344CB8AC3E}">
        <p14:creationId xmlns:p14="http://schemas.microsoft.com/office/powerpoint/2010/main" val="9953111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Picture of King Veto</a:t>
            </a:r>
            <a:endParaRPr lang="en-US" u="sng" dirty="0"/>
          </a:p>
        </p:txBody>
      </p:sp>
      <p:pic>
        <p:nvPicPr>
          <p:cNvPr id="8194" name="Picture 2" descr="http://www.learnnc.org/lp/media/uploads/2009/05/15771u.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57600" y="1609427"/>
            <a:ext cx="3543300" cy="5011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2754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Slavery During Jacksonian Times</a:t>
            </a:r>
            <a:endParaRPr lang="en-US" u="sng" dirty="0"/>
          </a:p>
        </p:txBody>
      </p:sp>
      <p:sp>
        <p:nvSpPr>
          <p:cNvPr id="3" name="Content Placeholder 2"/>
          <p:cNvSpPr>
            <a:spLocks noGrp="1"/>
          </p:cNvSpPr>
          <p:nvPr>
            <p:ph idx="1"/>
          </p:nvPr>
        </p:nvSpPr>
        <p:spPr/>
        <p:txBody>
          <a:bodyPr>
            <a:normAutofit/>
          </a:bodyPr>
          <a:lstStyle/>
          <a:p>
            <a:r>
              <a:rPr lang="en-US" dirty="0" smtClean="0"/>
              <a:t>Northern abolition movement grows stronger, South experiences slave revolts.  Made slaveholders even more brutal</a:t>
            </a:r>
          </a:p>
          <a:p>
            <a:r>
              <a:rPr lang="en-US" dirty="0" smtClean="0"/>
              <a:t>Most famous was </a:t>
            </a:r>
            <a:r>
              <a:rPr lang="en-US" b="1" dirty="0" smtClean="0"/>
              <a:t>Nat Turner’s Rebellion.  </a:t>
            </a:r>
            <a:r>
              <a:rPr lang="en-US" dirty="0" smtClean="0"/>
              <a:t>Turner was a well-read preacher.  Had a vision from God (allegedly) that a black liberation movement would succeed.  Rallied a gang that killed/mutilated 60 whites.  In retaliation, 200 slaves were killed (some had no connection to him)</a:t>
            </a:r>
          </a:p>
          <a:p>
            <a:r>
              <a:rPr lang="en-US" dirty="0" smtClean="0"/>
              <a:t>Southern states passed </a:t>
            </a:r>
            <a:r>
              <a:rPr lang="en-US" b="1" dirty="0" smtClean="0"/>
              <a:t>black codes</a:t>
            </a:r>
            <a:r>
              <a:rPr lang="en-US" dirty="0" smtClean="0"/>
              <a:t> in response, prohibiting blacks from congregating, or learning to read</a:t>
            </a:r>
          </a:p>
          <a:p>
            <a:r>
              <a:rPr lang="en-US" dirty="0" smtClean="0"/>
              <a:t>Other states outlawed whites questioning slavery.  Virginia thought about ending slavery, but didn’t follow through</a:t>
            </a:r>
            <a:endParaRPr lang="en-US" dirty="0"/>
          </a:p>
        </p:txBody>
      </p:sp>
    </p:spTree>
    <p:extLst>
      <p:ext uri="{BB962C8B-B14F-4D97-AF65-F5344CB8AC3E}">
        <p14:creationId xmlns:p14="http://schemas.microsoft.com/office/powerpoint/2010/main" val="18038162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Picture of Nat Turner</a:t>
            </a:r>
            <a:endParaRPr lang="en-US" u="sng" dirty="0"/>
          </a:p>
        </p:txBody>
      </p:sp>
      <p:pic>
        <p:nvPicPr>
          <p:cNvPr id="9218" name="Picture 2" descr="http://www.nndb.com/people/937/000110607/nat-turner-1-sized.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66160" y="1671462"/>
            <a:ext cx="3817620" cy="5034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7058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Election of 1836</a:t>
            </a:r>
            <a:endParaRPr lang="en-US" u="sng" dirty="0"/>
          </a:p>
        </p:txBody>
      </p:sp>
      <p:sp>
        <p:nvSpPr>
          <p:cNvPr id="3" name="Content Placeholder 2"/>
          <p:cNvSpPr>
            <a:spLocks noGrp="1"/>
          </p:cNvSpPr>
          <p:nvPr>
            <p:ph idx="1"/>
          </p:nvPr>
        </p:nvSpPr>
        <p:spPr/>
        <p:txBody>
          <a:bodyPr/>
          <a:lstStyle/>
          <a:p>
            <a:r>
              <a:rPr lang="en-US" dirty="0" smtClean="0"/>
              <a:t>Jackson’s Democratic couldn’t represent the Northern abolitionists, Southern plantation owners and Western pioneers at the same time</a:t>
            </a:r>
          </a:p>
          <a:p>
            <a:r>
              <a:rPr lang="en-US" dirty="0" smtClean="0"/>
              <a:t>A new opposition party, the </a:t>
            </a:r>
            <a:r>
              <a:rPr lang="en-US" b="1" dirty="0" smtClean="0"/>
              <a:t>Whigs</a:t>
            </a:r>
            <a:r>
              <a:rPr lang="en-US" dirty="0" smtClean="0"/>
              <a:t>, was formed</a:t>
            </a:r>
          </a:p>
          <a:p>
            <a:r>
              <a:rPr lang="en-US" dirty="0" smtClean="0"/>
              <a:t>By 1834, they had almost as much support as the Democrats</a:t>
            </a:r>
          </a:p>
          <a:p>
            <a:r>
              <a:rPr lang="en-US" dirty="0" smtClean="0"/>
              <a:t>Democrats favored limited federal government, Whigs believed in government </a:t>
            </a:r>
            <a:r>
              <a:rPr lang="en-US" b="1" dirty="0" smtClean="0"/>
              <a:t>activism</a:t>
            </a:r>
            <a:endParaRPr lang="en-US" dirty="0" smtClean="0"/>
          </a:p>
          <a:p>
            <a:r>
              <a:rPr lang="en-US" dirty="0" smtClean="0"/>
              <a:t>Many Whigs were very religious, supported temperance movement (less drinking) and not working on the Sabbath; they all opposed the Democrats</a:t>
            </a:r>
            <a:endParaRPr lang="en-US" dirty="0"/>
          </a:p>
        </p:txBody>
      </p:sp>
    </p:spTree>
    <p:extLst>
      <p:ext uri="{BB962C8B-B14F-4D97-AF65-F5344CB8AC3E}">
        <p14:creationId xmlns:p14="http://schemas.microsoft.com/office/powerpoint/2010/main" val="18256181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1836 Continued</a:t>
            </a:r>
            <a:endParaRPr lang="en-US" u="sng" dirty="0"/>
          </a:p>
        </p:txBody>
      </p:sp>
      <p:sp>
        <p:nvSpPr>
          <p:cNvPr id="3" name="Content Placeholder 2"/>
          <p:cNvSpPr>
            <a:spLocks noGrp="1"/>
          </p:cNvSpPr>
          <p:nvPr>
            <p:ph idx="1"/>
          </p:nvPr>
        </p:nvSpPr>
        <p:spPr/>
        <p:txBody>
          <a:bodyPr>
            <a:normAutofit lnSpcReduction="10000"/>
          </a:bodyPr>
          <a:lstStyle/>
          <a:p>
            <a:r>
              <a:rPr lang="en-US" dirty="0" smtClean="0"/>
              <a:t>Jackson supported his VP, </a:t>
            </a:r>
            <a:r>
              <a:rPr lang="en-US" b="1" dirty="0" smtClean="0"/>
              <a:t>Martin Van Buren</a:t>
            </a:r>
            <a:r>
              <a:rPr lang="en-US" dirty="0" smtClean="0"/>
              <a:t>.  Van Buren took over as the economy was entering the </a:t>
            </a:r>
            <a:r>
              <a:rPr lang="en-US" b="1" dirty="0" smtClean="0"/>
              <a:t>Panic of 1837</a:t>
            </a:r>
            <a:endParaRPr lang="en-US" dirty="0" smtClean="0"/>
          </a:p>
          <a:p>
            <a:r>
              <a:rPr lang="en-US" dirty="0" smtClean="0"/>
              <a:t>He made the situation worse by favoring hard currency (gold/silver) like Jackson.  The economic downturn lasted through his election, so he wasn’t re-elected</a:t>
            </a:r>
          </a:p>
          <a:p>
            <a:r>
              <a:rPr lang="en-US" dirty="0" smtClean="0"/>
              <a:t>In 1841, former military hero </a:t>
            </a:r>
            <a:r>
              <a:rPr lang="en-US" b="1" dirty="0" smtClean="0"/>
              <a:t>William Henry Harrison</a:t>
            </a:r>
            <a:r>
              <a:rPr lang="en-US" dirty="0" smtClean="0"/>
              <a:t> becomes the first Whig President…and then dies of pneumonia a month later</a:t>
            </a:r>
          </a:p>
          <a:p>
            <a:r>
              <a:rPr lang="en-US" dirty="0" smtClean="0"/>
              <a:t>His vice president, </a:t>
            </a:r>
            <a:r>
              <a:rPr lang="en-US" b="1" dirty="0" smtClean="0"/>
              <a:t>John Tyler</a:t>
            </a:r>
            <a:r>
              <a:rPr lang="en-US" dirty="0" smtClean="0"/>
              <a:t>, a former Democrat, began championing states’ rights.  Tyler vetoed Whig bills, alienating Whig leadership; his entire cabinet resigned in protest.  Now, he’s called the “president without a party.”</a:t>
            </a:r>
            <a:endParaRPr lang="en-US" dirty="0"/>
          </a:p>
        </p:txBody>
      </p:sp>
    </p:spTree>
    <p:extLst>
      <p:ext uri="{BB962C8B-B14F-4D97-AF65-F5344CB8AC3E}">
        <p14:creationId xmlns:p14="http://schemas.microsoft.com/office/powerpoint/2010/main" val="32447640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Picture of Martin Van Buren</a:t>
            </a:r>
            <a:endParaRPr lang="en-US" u="sng" dirty="0"/>
          </a:p>
        </p:txBody>
      </p:sp>
      <p:pic>
        <p:nvPicPr>
          <p:cNvPr id="10242" name="Picture 2" descr="http://2.bp.blogspot.com/-PYhX1SBcspc/TWLse_215zI/AAAAAAAB9gE/grEhAa68XiU/s1600/Martin_Van_Bure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43300" y="2442551"/>
            <a:ext cx="4389120" cy="4051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331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Election of 1824, Part II</a:t>
            </a:r>
            <a:endParaRPr lang="en-US" u="sng" dirty="0"/>
          </a:p>
        </p:txBody>
      </p:sp>
      <p:sp>
        <p:nvSpPr>
          <p:cNvPr id="3" name="Content Placeholder 2"/>
          <p:cNvSpPr>
            <a:spLocks noGrp="1"/>
          </p:cNvSpPr>
          <p:nvPr>
            <p:ph idx="1"/>
          </p:nvPr>
        </p:nvSpPr>
        <p:spPr/>
        <p:txBody>
          <a:bodyPr/>
          <a:lstStyle/>
          <a:p>
            <a:r>
              <a:rPr lang="en-US" dirty="0"/>
              <a:t>By 1824, though, majority of states let voters choose their electors directly</a:t>
            </a:r>
          </a:p>
          <a:p>
            <a:r>
              <a:rPr lang="en-US" dirty="0"/>
              <a:t>With more direct votes for electors, there’s less voter support for arbitrary nominees</a:t>
            </a:r>
          </a:p>
          <a:p>
            <a:r>
              <a:rPr lang="en-US" dirty="0"/>
              <a:t>When Democratic-Republicans chose William H. Crawford in 1824, others challenged it (John Quincy Adams, Henry Clay, Andrew Jackson)</a:t>
            </a:r>
          </a:p>
        </p:txBody>
      </p:sp>
    </p:spTree>
    <p:extLst>
      <p:ext uri="{BB962C8B-B14F-4D97-AF65-F5344CB8AC3E}">
        <p14:creationId xmlns:p14="http://schemas.microsoft.com/office/powerpoint/2010/main" val="7810360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Picture of William Henry Harrison</a:t>
            </a:r>
            <a:endParaRPr lang="en-US" u="sng" dirty="0"/>
          </a:p>
        </p:txBody>
      </p:sp>
      <p:pic>
        <p:nvPicPr>
          <p:cNvPr id="11266" name="Picture 2" descr="http://upload.wikimedia.org/wikipedia/commons/c/c5/William_Henry_Harrison_daguerreotype_edit.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97580" y="1838201"/>
            <a:ext cx="4023360" cy="4806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66267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Picture of John Tyler</a:t>
            </a:r>
            <a:endParaRPr lang="en-US" u="sng" dirty="0"/>
          </a:p>
        </p:txBody>
      </p:sp>
      <p:pic>
        <p:nvPicPr>
          <p:cNvPr id="12290" name="Picture 2" descr="http://upload.wikimedia.org/wikipedia/commons/5/56/John_Tyler.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749040" y="1749513"/>
            <a:ext cx="3383280" cy="4765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1900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Beginnings of a Market Economy</a:t>
            </a:r>
            <a:endParaRPr lang="en-US" u="sng" dirty="0"/>
          </a:p>
        </p:txBody>
      </p:sp>
      <p:sp>
        <p:nvSpPr>
          <p:cNvPr id="3" name="Content Placeholder 2"/>
          <p:cNvSpPr>
            <a:spLocks noGrp="1"/>
          </p:cNvSpPr>
          <p:nvPr>
            <p:ph idx="1"/>
          </p:nvPr>
        </p:nvSpPr>
        <p:spPr/>
        <p:txBody>
          <a:bodyPr>
            <a:normAutofit lnSpcReduction="10000"/>
          </a:bodyPr>
          <a:lstStyle/>
          <a:p>
            <a:r>
              <a:rPr lang="en-US" dirty="0" smtClean="0"/>
              <a:t>From the time they first arrived ‘till the Revolutionary War era, most settlers in the US raised crops to survive, not to sell.  Most people made their own clothing, built their own furniture and houses.  People used ledgers to keep track of who owed what to whom</a:t>
            </a:r>
          </a:p>
          <a:p>
            <a:r>
              <a:rPr lang="en-US" dirty="0" smtClean="0"/>
              <a:t>Developments in manufacturing/transportation changed that.  By making it possible to mass-produce goods and transport them across the country, a </a:t>
            </a:r>
            <a:r>
              <a:rPr lang="en-US" b="1" dirty="0" smtClean="0"/>
              <a:t>market economy began to develop.  </a:t>
            </a:r>
            <a:r>
              <a:rPr lang="en-US" dirty="0" smtClean="0"/>
              <a:t>Market economy: people trade their labor/goods for cash, then use it to buy other peoples’ labor/goods.  Favors those who specialize (farmers who grow a single crop usually do better in a market economy, since they offer buyers more of what they want…but the farmers are no longer self-sufficient, and will need to buy the other crops from other people!)</a:t>
            </a:r>
            <a:endParaRPr lang="en-US" dirty="0"/>
          </a:p>
        </p:txBody>
      </p:sp>
    </p:spTree>
    <p:extLst>
      <p:ext uri="{BB962C8B-B14F-4D97-AF65-F5344CB8AC3E}">
        <p14:creationId xmlns:p14="http://schemas.microsoft.com/office/powerpoint/2010/main" val="18719787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Market Economy Growth</a:t>
            </a:r>
            <a:endParaRPr lang="en-US" u="sng" dirty="0"/>
          </a:p>
        </p:txBody>
      </p:sp>
      <p:sp>
        <p:nvSpPr>
          <p:cNvPr id="3" name="Content Placeholder 2"/>
          <p:cNvSpPr>
            <a:spLocks noGrp="1"/>
          </p:cNvSpPr>
          <p:nvPr>
            <p:ph idx="1"/>
          </p:nvPr>
        </p:nvSpPr>
        <p:spPr/>
        <p:txBody>
          <a:bodyPr/>
          <a:lstStyle/>
          <a:p>
            <a:r>
              <a:rPr lang="en-US" dirty="0" smtClean="0"/>
              <a:t>Market economies grow more quickly/provide more services than subsistence economies, and make people more interdependent (reliant on each other)</a:t>
            </a:r>
          </a:p>
          <a:p>
            <a:r>
              <a:rPr lang="en-US" dirty="0" smtClean="0"/>
              <a:t>More prone to change; many things can cause an economic crash (like in 1819 and 1937)</a:t>
            </a:r>
          </a:p>
          <a:p>
            <a:r>
              <a:rPr lang="en-US" dirty="0" smtClean="0"/>
              <a:t>The changes are called </a:t>
            </a:r>
            <a:r>
              <a:rPr lang="en-US" b="1" dirty="0" smtClean="0"/>
              <a:t>boom and bust cycles</a:t>
            </a:r>
            <a:endParaRPr lang="en-US" dirty="0" smtClean="0"/>
          </a:p>
          <a:p>
            <a:r>
              <a:rPr lang="en-US" dirty="0" smtClean="0"/>
              <a:t>During the first decades of the 1800s, the US became a market economy</a:t>
            </a:r>
            <a:endParaRPr lang="en-US" dirty="0"/>
          </a:p>
        </p:txBody>
      </p:sp>
    </p:spTree>
    <p:extLst>
      <p:ext uri="{BB962C8B-B14F-4D97-AF65-F5344CB8AC3E}">
        <p14:creationId xmlns:p14="http://schemas.microsoft.com/office/powerpoint/2010/main" val="19202893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The Cotton Gin</a:t>
            </a:r>
            <a:endParaRPr lang="en-US" u="sng" dirty="0"/>
          </a:p>
        </p:txBody>
      </p:sp>
      <p:sp>
        <p:nvSpPr>
          <p:cNvPr id="3" name="Content Placeholder 2"/>
          <p:cNvSpPr>
            <a:spLocks noGrp="1"/>
          </p:cNvSpPr>
          <p:nvPr>
            <p:ph idx="1"/>
          </p:nvPr>
        </p:nvSpPr>
        <p:spPr/>
        <p:txBody>
          <a:bodyPr>
            <a:normAutofit/>
          </a:bodyPr>
          <a:lstStyle/>
          <a:p>
            <a:r>
              <a:rPr lang="en-US" dirty="0" smtClean="0"/>
              <a:t>The War of 1812 forced the US to be less dependent on other nations/imports, so we had to develop a stronger national economy</a:t>
            </a:r>
          </a:p>
          <a:p>
            <a:r>
              <a:rPr lang="en-US" dirty="0" smtClean="0"/>
              <a:t>Two key advances helped us do this</a:t>
            </a:r>
            <a:r>
              <a:rPr lang="en-US" b="1" dirty="0" smtClean="0"/>
              <a:t>, </a:t>
            </a:r>
            <a:r>
              <a:rPr lang="en-US" dirty="0" smtClean="0"/>
              <a:t>both developed by </a:t>
            </a:r>
            <a:r>
              <a:rPr lang="en-US" b="1" dirty="0" smtClean="0"/>
              <a:t>Eli Whitney</a:t>
            </a:r>
            <a:r>
              <a:rPr lang="en-US" dirty="0" smtClean="0"/>
              <a:t>.  The </a:t>
            </a:r>
            <a:r>
              <a:rPr lang="en-US" b="1" dirty="0" smtClean="0"/>
              <a:t>cotton gin</a:t>
            </a:r>
            <a:r>
              <a:rPr lang="en-US" dirty="0" smtClean="0"/>
              <a:t>, invented in 1793, revolutionized Southern agriculture by making it easier to remove the seeds from cotton plants (5,000 percent more efficient than humans)  It made it easier/cheaper to use cotton for textiles, so increased the demand for cotton…as demand grew, so did cotton productive in the South…because cotton farming is labor intensive, the spread of cotton intensified the South’s dependence on slave labor</a:t>
            </a:r>
          </a:p>
        </p:txBody>
      </p:sp>
    </p:spTree>
    <p:extLst>
      <p:ext uri="{BB962C8B-B14F-4D97-AF65-F5344CB8AC3E}">
        <p14:creationId xmlns:p14="http://schemas.microsoft.com/office/powerpoint/2010/main" val="3699148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Picture of the Cotton Gin</a:t>
            </a:r>
            <a:endParaRPr lang="en-US" u="sng" dirty="0"/>
          </a:p>
        </p:txBody>
      </p:sp>
      <p:pic>
        <p:nvPicPr>
          <p:cNvPr id="13314" name="Picture 2" descr="http://etc.usf.edu/clipart/79800/79832/79832_cottongin_lg.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28533" y="2603500"/>
            <a:ext cx="4479246" cy="341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0547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Eli Whitney, Continued</a:t>
            </a:r>
            <a:endParaRPr lang="en-US" u="sng" dirty="0"/>
          </a:p>
        </p:txBody>
      </p:sp>
      <p:sp>
        <p:nvSpPr>
          <p:cNvPr id="3" name="Content Placeholder 2"/>
          <p:cNvSpPr>
            <a:spLocks noGrp="1"/>
          </p:cNvSpPr>
          <p:nvPr>
            <p:ph idx="1"/>
          </p:nvPr>
        </p:nvSpPr>
        <p:spPr/>
        <p:txBody>
          <a:bodyPr/>
          <a:lstStyle/>
          <a:p>
            <a:r>
              <a:rPr lang="en-US" dirty="0" smtClean="0"/>
              <a:t>Whitney used </a:t>
            </a:r>
            <a:r>
              <a:rPr lang="en-US" b="1" dirty="0" smtClean="0"/>
              <a:t>interchangeable parts</a:t>
            </a:r>
            <a:r>
              <a:rPr lang="en-US" dirty="0"/>
              <a:t> </a:t>
            </a:r>
            <a:r>
              <a:rPr lang="en-US" dirty="0" smtClean="0"/>
              <a:t>in manufacturing.  First thought of it when mass-producing rifles</a:t>
            </a:r>
          </a:p>
          <a:p>
            <a:r>
              <a:rPr lang="en-US" dirty="0" smtClean="0"/>
              <a:t>Before, they built weapons by hand, custom-fit parts.  Replacement was difficult</a:t>
            </a:r>
          </a:p>
          <a:p>
            <a:r>
              <a:rPr lang="en-US" dirty="0" smtClean="0"/>
              <a:t>Whitney </a:t>
            </a:r>
            <a:r>
              <a:rPr lang="en-US" dirty="0" err="1" smtClean="0"/>
              <a:t>demo’d</a:t>
            </a:r>
            <a:r>
              <a:rPr lang="en-US" dirty="0" smtClean="0"/>
              <a:t> the process to Jefferson/Madison in person; it was a success</a:t>
            </a:r>
          </a:p>
          <a:p>
            <a:r>
              <a:rPr lang="en-US" dirty="0" smtClean="0"/>
              <a:t>Led to </a:t>
            </a:r>
            <a:r>
              <a:rPr lang="en-US" b="1" dirty="0" smtClean="0"/>
              <a:t>machine-tool industry</a:t>
            </a:r>
            <a:r>
              <a:rPr lang="en-US" dirty="0" smtClean="0"/>
              <a:t>, which made specialized machines for textiles/transportation</a:t>
            </a:r>
          </a:p>
          <a:p>
            <a:r>
              <a:rPr lang="en-US" dirty="0" smtClean="0"/>
              <a:t>Promoted </a:t>
            </a:r>
            <a:r>
              <a:rPr lang="en-US" b="1" dirty="0" smtClean="0"/>
              <a:t>assembly line production </a:t>
            </a:r>
            <a:r>
              <a:rPr lang="en-US" dirty="0" smtClean="0"/>
              <a:t>(each worker=one task; uniform!)</a:t>
            </a:r>
          </a:p>
        </p:txBody>
      </p:sp>
    </p:spTree>
    <p:extLst>
      <p:ext uri="{BB962C8B-B14F-4D97-AF65-F5344CB8AC3E}">
        <p14:creationId xmlns:p14="http://schemas.microsoft.com/office/powerpoint/2010/main" val="18586399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Picture of Assembly Line Production</a:t>
            </a:r>
            <a:endParaRPr lang="en-US" u="sng" dirty="0"/>
          </a:p>
        </p:txBody>
      </p:sp>
      <p:pic>
        <p:nvPicPr>
          <p:cNvPr id="14338" name="Picture 2" descr="http://img.diytrade.com/cdimg/1108298/18831004/0/1298442655/Motorcycle_Assembly_line_Production_line_with_good_pric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90623" y="2603500"/>
            <a:ext cx="4555066" cy="341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7997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Textile Industry</a:t>
            </a:r>
            <a:endParaRPr lang="en-US" u="sng" dirty="0"/>
          </a:p>
        </p:txBody>
      </p:sp>
      <p:sp>
        <p:nvSpPr>
          <p:cNvPr id="3" name="Content Placeholder 2"/>
          <p:cNvSpPr>
            <a:spLocks noGrp="1"/>
          </p:cNvSpPr>
          <p:nvPr>
            <p:ph idx="1"/>
          </p:nvPr>
        </p:nvSpPr>
        <p:spPr/>
        <p:txBody>
          <a:bodyPr/>
          <a:lstStyle/>
          <a:p>
            <a:r>
              <a:rPr lang="en-US" dirty="0" smtClean="0"/>
              <a:t>Advances in machines + U.S. Embargo on British goods during War of 1812: more textile mills in New England</a:t>
            </a:r>
          </a:p>
          <a:p>
            <a:r>
              <a:rPr lang="en-US" dirty="0" smtClean="0"/>
              <a:t>During 1800-1810, mills produced thread, hired local women to weave the thread into cloth at home; mills would buy the finished cloth and sell it</a:t>
            </a:r>
          </a:p>
          <a:p>
            <a:r>
              <a:rPr lang="en-US" dirty="0" smtClean="0"/>
              <a:t>Invention of </a:t>
            </a:r>
            <a:r>
              <a:rPr lang="en-US" b="1" dirty="0" smtClean="0"/>
              <a:t>power loom</a:t>
            </a:r>
            <a:r>
              <a:rPr lang="en-US" dirty="0" smtClean="0"/>
              <a:t> in 1813 meant that textile manufacturers make thread and finished fabric in their own factories quickly/efficiently</a:t>
            </a:r>
          </a:p>
          <a:p>
            <a:r>
              <a:rPr lang="en-US" dirty="0" smtClean="0"/>
              <a:t>High quality AND inexpensive!  GO AMERICA.</a:t>
            </a:r>
            <a:endParaRPr lang="en-US" dirty="0"/>
          </a:p>
        </p:txBody>
      </p:sp>
    </p:spTree>
    <p:extLst>
      <p:ext uri="{BB962C8B-B14F-4D97-AF65-F5344CB8AC3E}">
        <p14:creationId xmlns:p14="http://schemas.microsoft.com/office/powerpoint/2010/main" val="38297191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Picture of Power Loom</a:t>
            </a:r>
            <a:endParaRPr lang="en-US" u="sng" dirty="0"/>
          </a:p>
        </p:txBody>
      </p:sp>
      <p:pic>
        <p:nvPicPr>
          <p:cNvPr id="15362" name="Picture 2" descr="http://www.maulanaengineering.com/full-images/power-loom-machine-70630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63156" y="2740025"/>
            <a:ext cx="3810000"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46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Picture of Andrew Jackson</a:t>
            </a:r>
            <a:endParaRPr lang="en-US" u="sng" dirty="0"/>
          </a:p>
        </p:txBody>
      </p:sp>
      <p:pic>
        <p:nvPicPr>
          <p:cNvPr id="1026" name="Picture 2" descr="http://a3.files.biography.com/image/upload/c_fill,dpr_1.0,g_face,h_300,q_80,w_300/MTE5NDg0MDU1MDA4MTUxMDU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60006" y="2603500"/>
            <a:ext cx="3416300" cy="341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82907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Labor Shortage</a:t>
            </a:r>
            <a:endParaRPr lang="en-US" u="sng" dirty="0"/>
          </a:p>
        </p:txBody>
      </p:sp>
      <p:sp>
        <p:nvSpPr>
          <p:cNvPr id="3" name="Content Placeholder 2"/>
          <p:cNvSpPr>
            <a:spLocks noGrp="1"/>
          </p:cNvSpPr>
          <p:nvPr>
            <p:ph idx="1"/>
          </p:nvPr>
        </p:nvSpPr>
        <p:spPr/>
        <p:txBody>
          <a:bodyPr/>
          <a:lstStyle/>
          <a:p>
            <a:r>
              <a:rPr lang="en-US" dirty="0" smtClean="0"/>
              <a:t>Textile manufacturers had to entice laborers (mostly women from nearby farms)</a:t>
            </a:r>
          </a:p>
          <a:p>
            <a:r>
              <a:rPr lang="en-US" dirty="0" smtClean="0"/>
              <a:t>Most famous program was </a:t>
            </a:r>
            <a:r>
              <a:rPr lang="en-US" b="1" dirty="0" smtClean="0"/>
              <a:t>Lowell system</a:t>
            </a:r>
            <a:r>
              <a:rPr lang="en-US" dirty="0" smtClean="0"/>
              <a:t> or </a:t>
            </a:r>
            <a:r>
              <a:rPr lang="en-US" b="1" dirty="0" smtClean="0"/>
              <a:t>Waltham System</a:t>
            </a:r>
            <a:r>
              <a:rPr lang="en-US" dirty="0" smtClean="0"/>
              <a:t>, named after two Massachusetts town in which mills were located</a:t>
            </a:r>
            <a:endParaRPr lang="en-US" dirty="0"/>
          </a:p>
          <a:p>
            <a:r>
              <a:rPr lang="en-US" dirty="0" smtClean="0"/>
              <a:t>Lowell system guaranteed housing in boardinghouse, cash wages, and participation in cultural and social events organized by the mill</a:t>
            </a:r>
          </a:p>
          <a:p>
            <a:r>
              <a:rPr lang="en-US" dirty="0" smtClean="0"/>
              <a:t>System lasted until Irish immigration in 1840s/50s made labor plentiful</a:t>
            </a:r>
          </a:p>
          <a:p>
            <a:r>
              <a:rPr lang="en-US" dirty="0" smtClean="0"/>
              <a:t>When working conditions got worse, workers organized in </a:t>
            </a:r>
            <a:r>
              <a:rPr lang="en-US" b="1" dirty="0" smtClean="0"/>
              <a:t>labor unions</a:t>
            </a:r>
            <a:endParaRPr lang="en-US" dirty="0" smtClean="0"/>
          </a:p>
          <a:p>
            <a:r>
              <a:rPr lang="en-US" dirty="0" smtClean="0"/>
              <a:t>Met with opposition from industry, but ultimately succeeded</a:t>
            </a:r>
            <a:endParaRPr lang="en-US" dirty="0"/>
          </a:p>
        </p:txBody>
      </p:sp>
    </p:spTree>
    <p:extLst>
      <p:ext uri="{BB962C8B-B14F-4D97-AF65-F5344CB8AC3E}">
        <p14:creationId xmlns:p14="http://schemas.microsoft.com/office/powerpoint/2010/main" val="742208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Picture of Lowell System</a:t>
            </a:r>
            <a:endParaRPr lang="en-US" u="sng" dirty="0"/>
          </a:p>
        </p:txBody>
      </p:sp>
      <p:pic>
        <p:nvPicPr>
          <p:cNvPr id="16386" name="Picture 2" descr="https://mstartzman.pbworks.com/f/1256611827/lowell%20offering.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91940" y="1896024"/>
            <a:ext cx="2834640" cy="4638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5855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Other Industries</a:t>
            </a:r>
            <a:endParaRPr lang="en-US" u="sng" dirty="0"/>
          </a:p>
        </p:txBody>
      </p:sp>
      <p:sp>
        <p:nvSpPr>
          <p:cNvPr id="3" name="Content Placeholder 2"/>
          <p:cNvSpPr>
            <a:spLocks noGrp="1"/>
          </p:cNvSpPr>
          <p:nvPr>
            <p:ph idx="1"/>
          </p:nvPr>
        </p:nvSpPr>
        <p:spPr/>
        <p:txBody>
          <a:bodyPr/>
          <a:lstStyle/>
          <a:p>
            <a:r>
              <a:rPr lang="en-US" b="1" dirty="0" smtClean="0"/>
              <a:t>Clothing manufacturers</a:t>
            </a:r>
            <a:r>
              <a:rPr lang="en-US" dirty="0" smtClean="0"/>
              <a:t>, mainly in Northeast</a:t>
            </a:r>
          </a:p>
          <a:p>
            <a:r>
              <a:rPr lang="en-US" b="1" dirty="0" smtClean="0"/>
              <a:t>Retailers</a:t>
            </a:r>
            <a:r>
              <a:rPr lang="en-US" dirty="0" smtClean="0"/>
              <a:t> sell clothing</a:t>
            </a:r>
          </a:p>
          <a:p>
            <a:r>
              <a:rPr lang="en-US" b="1" dirty="0" smtClean="0"/>
              <a:t>Brokers</a:t>
            </a:r>
            <a:r>
              <a:rPr lang="en-US" dirty="0" smtClean="0"/>
              <a:t> were middlemen</a:t>
            </a:r>
          </a:p>
          <a:p>
            <a:r>
              <a:rPr lang="en-US" b="1" dirty="0" smtClean="0"/>
              <a:t>Commercial banks </a:t>
            </a:r>
            <a:r>
              <a:rPr lang="en-US" dirty="0" smtClean="0"/>
              <a:t>lent money to everyone</a:t>
            </a:r>
          </a:p>
          <a:p>
            <a:r>
              <a:rPr lang="en-US" b="1" dirty="0" smtClean="0"/>
              <a:t>Transportation industry </a:t>
            </a:r>
            <a:r>
              <a:rPr lang="en-US" dirty="0" smtClean="0"/>
              <a:t>grew as a result of need to ship these across the country</a:t>
            </a:r>
            <a:endParaRPr lang="en-US" dirty="0"/>
          </a:p>
        </p:txBody>
      </p:sp>
    </p:spTree>
    <p:extLst>
      <p:ext uri="{BB962C8B-B14F-4D97-AF65-F5344CB8AC3E}">
        <p14:creationId xmlns:p14="http://schemas.microsoft.com/office/powerpoint/2010/main" val="28284832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Transportation</a:t>
            </a:r>
            <a:endParaRPr lang="en-US" u="sng" dirty="0"/>
          </a:p>
        </p:txBody>
      </p:sp>
      <p:sp>
        <p:nvSpPr>
          <p:cNvPr id="3" name="Content Placeholder 2"/>
          <p:cNvSpPr>
            <a:spLocks noGrp="1"/>
          </p:cNvSpPr>
          <p:nvPr>
            <p:ph idx="1"/>
          </p:nvPr>
        </p:nvSpPr>
        <p:spPr/>
        <p:txBody>
          <a:bodyPr>
            <a:normAutofit lnSpcReduction="10000"/>
          </a:bodyPr>
          <a:lstStyle/>
          <a:p>
            <a:r>
              <a:rPr lang="en-US" dirty="0" smtClean="0"/>
              <a:t>Before 1820s, travel/shipping along east-west was tough; most trade went north-south along Ohio/Mississippi River</a:t>
            </a:r>
          </a:p>
          <a:p>
            <a:r>
              <a:rPr lang="en-US" b="1" dirty="0" smtClean="0"/>
              <a:t>National Road</a:t>
            </a:r>
            <a:r>
              <a:rPr lang="en-US" dirty="0" smtClean="0"/>
              <a:t> from Maryland to West Virginia made east-west travel easier, but the big change was 1825’s </a:t>
            </a:r>
            <a:r>
              <a:rPr lang="en-US" b="1" dirty="0" smtClean="0"/>
              <a:t>Erie Canal</a:t>
            </a:r>
            <a:endParaRPr lang="en-US" dirty="0" smtClean="0"/>
          </a:p>
          <a:p>
            <a:r>
              <a:rPr lang="en-US" dirty="0" smtClean="0"/>
              <a:t>Funded by state of New York, linked Great Lakes to New York (and thus to European ships)</a:t>
            </a:r>
          </a:p>
          <a:p>
            <a:r>
              <a:rPr lang="en-US" dirty="0" smtClean="0"/>
              <a:t>It was lucrative for Midwestern farmers to sell products to eastern buyers, so Northeast became center of commerce</a:t>
            </a:r>
          </a:p>
          <a:p>
            <a:r>
              <a:rPr lang="en-US" dirty="0" smtClean="0"/>
              <a:t>By 1835, Erie Canal had to be doubled to handle traffic</a:t>
            </a:r>
          </a:p>
          <a:p>
            <a:r>
              <a:rPr lang="en-US" dirty="0" smtClean="0"/>
              <a:t>When railroads developed, by 1850, </a:t>
            </a:r>
            <a:r>
              <a:rPr lang="en-US" b="1" dirty="0" smtClean="0"/>
              <a:t>canal era</a:t>
            </a:r>
            <a:r>
              <a:rPr lang="en-US" dirty="0" smtClean="0"/>
              <a:t> ended</a:t>
            </a:r>
            <a:endParaRPr lang="en-US" dirty="0"/>
          </a:p>
        </p:txBody>
      </p:sp>
    </p:spTree>
    <p:extLst>
      <p:ext uri="{BB962C8B-B14F-4D97-AF65-F5344CB8AC3E}">
        <p14:creationId xmlns:p14="http://schemas.microsoft.com/office/powerpoint/2010/main" val="6119422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Picture of Erie Canal</a:t>
            </a:r>
            <a:endParaRPr lang="en-US" u="sng" dirty="0"/>
          </a:p>
        </p:txBody>
      </p:sp>
      <p:pic>
        <p:nvPicPr>
          <p:cNvPr id="17410" name="Picture 2" descr="http://upload.wikimedia.org/wikipedia/commons/d/d0/Sunset_over_the_Erie_Canal_in_North_Tonawanda,_NY..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31445" y="2603500"/>
            <a:ext cx="6073422" cy="341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278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Steamships</a:t>
            </a:r>
            <a:endParaRPr lang="en-US" u="sng" dirty="0"/>
          </a:p>
        </p:txBody>
      </p:sp>
      <p:sp>
        <p:nvSpPr>
          <p:cNvPr id="3" name="Content Placeholder 2"/>
          <p:cNvSpPr>
            <a:spLocks noGrp="1"/>
          </p:cNvSpPr>
          <p:nvPr>
            <p:ph idx="1"/>
          </p:nvPr>
        </p:nvSpPr>
        <p:spPr/>
        <p:txBody>
          <a:bodyPr/>
          <a:lstStyle/>
          <a:p>
            <a:r>
              <a:rPr lang="en-US" dirty="0" smtClean="0"/>
              <a:t>Invention of steam engine led to </a:t>
            </a:r>
            <a:r>
              <a:rPr lang="en-US" b="1" dirty="0" smtClean="0"/>
              <a:t>steamships</a:t>
            </a:r>
            <a:r>
              <a:rPr lang="en-US" dirty="0" smtClean="0"/>
              <a:t> when traveled faster than sailing vessels</a:t>
            </a:r>
          </a:p>
          <a:p>
            <a:r>
              <a:rPr lang="en-US" dirty="0" smtClean="0"/>
              <a:t>Important freight carriers, replaced sailing ships for long-term voyages</a:t>
            </a:r>
          </a:p>
          <a:p>
            <a:r>
              <a:rPr lang="en-US" dirty="0" smtClean="0"/>
              <a:t>By 1850, passengers can travel by steamship from NY to England in 10 days; by sail it would take a month or more</a:t>
            </a:r>
          </a:p>
          <a:p>
            <a:r>
              <a:rPr lang="en-US" dirty="0" smtClean="0"/>
              <a:t>Sometimes, their boilers exploded.  Whoops.</a:t>
            </a:r>
            <a:endParaRPr lang="en-US" dirty="0"/>
          </a:p>
        </p:txBody>
      </p:sp>
    </p:spTree>
    <p:extLst>
      <p:ext uri="{BB962C8B-B14F-4D97-AF65-F5344CB8AC3E}">
        <p14:creationId xmlns:p14="http://schemas.microsoft.com/office/powerpoint/2010/main" val="3483740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Railroads</a:t>
            </a:r>
            <a:endParaRPr lang="en-US" u="sng" dirty="0"/>
          </a:p>
        </p:txBody>
      </p:sp>
      <p:sp>
        <p:nvSpPr>
          <p:cNvPr id="3" name="Content Placeholder 2"/>
          <p:cNvSpPr>
            <a:spLocks noGrp="1"/>
          </p:cNvSpPr>
          <p:nvPr>
            <p:ph idx="1"/>
          </p:nvPr>
        </p:nvSpPr>
        <p:spPr/>
        <p:txBody>
          <a:bodyPr/>
          <a:lstStyle/>
          <a:p>
            <a:r>
              <a:rPr lang="en-US" dirty="0" smtClean="0"/>
              <a:t>America’s first </a:t>
            </a:r>
            <a:r>
              <a:rPr lang="en-US" b="1" dirty="0" smtClean="0"/>
              <a:t>railroads</a:t>
            </a:r>
            <a:r>
              <a:rPr lang="en-US" dirty="0" smtClean="0"/>
              <a:t> were built in the 1830s, connecting just two cities</a:t>
            </a:r>
          </a:p>
          <a:p>
            <a:r>
              <a:rPr lang="en-US" dirty="0" smtClean="0"/>
              <a:t>Problem—different railroad lines couldn’t be connected to one another because the width, or </a:t>
            </a:r>
            <a:r>
              <a:rPr lang="en-US" b="1" dirty="0" smtClean="0"/>
              <a:t>gauge</a:t>
            </a:r>
            <a:r>
              <a:rPr lang="en-US" dirty="0" smtClean="0"/>
              <a:t>, of their tracks was different</a:t>
            </a:r>
          </a:p>
          <a:p>
            <a:r>
              <a:rPr lang="en-US" dirty="0" smtClean="0"/>
              <a:t>So rail development went slowly</a:t>
            </a:r>
          </a:p>
          <a:p>
            <a:r>
              <a:rPr lang="en-US" dirty="0" smtClean="0"/>
              <a:t>Government often paid the bill to make railways compatible even though they were privately owned</a:t>
            </a:r>
          </a:p>
          <a:p>
            <a:r>
              <a:rPr lang="en-US" dirty="0" smtClean="0"/>
              <a:t>By 1853, NY/Chicago were linked by rail</a:t>
            </a:r>
          </a:p>
          <a:p>
            <a:r>
              <a:rPr lang="en-US" dirty="0" smtClean="0"/>
              <a:t>By 1855, cost to send things across America had fallen to 1/20</a:t>
            </a:r>
            <a:r>
              <a:rPr lang="en-US" baseline="30000" dirty="0" smtClean="0"/>
              <a:t>th</a:t>
            </a:r>
            <a:r>
              <a:rPr lang="en-US" dirty="0" smtClean="0"/>
              <a:t> the cost of 1825—and arrived in 1/5</a:t>
            </a:r>
            <a:r>
              <a:rPr lang="en-US" baseline="30000" dirty="0" smtClean="0"/>
              <a:t>th</a:t>
            </a:r>
            <a:r>
              <a:rPr lang="en-US" dirty="0" smtClean="0"/>
              <a:t> the time!</a:t>
            </a:r>
            <a:endParaRPr lang="en-US" dirty="0"/>
          </a:p>
        </p:txBody>
      </p:sp>
    </p:spTree>
    <p:extLst>
      <p:ext uri="{BB962C8B-B14F-4D97-AF65-F5344CB8AC3E}">
        <p14:creationId xmlns:p14="http://schemas.microsoft.com/office/powerpoint/2010/main" val="18907387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Communication</a:t>
            </a:r>
            <a:endParaRPr lang="en-US" u="sng" dirty="0"/>
          </a:p>
        </p:txBody>
      </p:sp>
      <p:sp>
        <p:nvSpPr>
          <p:cNvPr id="3" name="Content Placeholder 2"/>
          <p:cNvSpPr>
            <a:spLocks noGrp="1"/>
          </p:cNvSpPr>
          <p:nvPr>
            <p:ph idx="1"/>
          </p:nvPr>
        </p:nvSpPr>
        <p:spPr/>
        <p:txBody>
          <a:bodyPr/>
          <a:lstStyle/>
          <a:p>
            <a:r>
              <a:rPr lang="en-US" dirty="0" smtClean="0"/>
              <a:t>Increase in travel/shipping helped by invention of </a:t>
            </a:r>
            <a:r>
              <a:rPr lang="en-US" b="1" dirty="0" smtClean="0"/>
              <a:t>telegraph</a:t>
            </a:r>
            <a:r>
              <a:rPr lang="en-US" dirty="0" smtClean="0"/>
              <a:t>, allowed immediate long-distance communication for FIRST TIME</a:t>
            </a:r>
          </a:p>
          <a:p>
            <a:r>
              <a:rPr lang="en-US" dirty="0" smtClean="0"/>
              <a:t>It was like telephone, but people communicate in </a:t>
            </a:r>
            <a:r>
              <a:rPr lang="en-US" b="1" dirty="0" smtClean="0"/>
              <a:t>Morse Code</a:t>
            </a:r>
            <a:r>
              <a:rPr lang="en-US" dirty="0" smtClean="0"/>
              <a:t> </a:t>
            </a:r>
          </a:p>
          <a:p>
            <a:r>
              <a:rPr lang="en-US" dirty="0" smtClean="0"/>
              <a:t>Transatlantic telegraph cables not made ‘till 1866, after Civil War</a:t>
            </a:r>
          </a:p>
          <a:p>
            <a:r>
              <a:rPr lang="en-US" dirty="0" smtClean="0"/>
              <a:t>All these developments favored the Northeast/West (now called the Midwest)</a:t>
            </a:r>
          </a:p>
          <a:p>
            <a:r>
              <a:rPr lang="en-US" dirty="0" smtClean="0"/>
              <a:t>Northern rail development gave them a HUGE advantage in the Civil War</a:t>
            </a:r>
            <a:endParaRPr lang="en-US" dirty="0"/>
          </a:p>
        </p:txBody>
      </p:sp>
    </p:spTree>
    <p:extLst>
      <p:ext uri="{BB962C8B-B14F-4D97-AF65-F5344CB8AC3E}">
        <p14:creationId xmlns:p14="http://schemas.microsoft.com/office/powerpoint/2010/main" val="28211453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Picture of Telegraph</a:t>
            </a:r>
            <a:endParaRPr lang="en-US" u="sng" dirty="0"/>
          </a:p>
        </p:txBody>
      </p:sp>
      <p:pic>
        <p:nvPicPr>
          <p:cNvPr id="18434" name="Picture 2" descr="http://public.media.smithsonianmag.com/legacy_blog/telegraph-key-.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06648" y="2603500"/>
            <a:ext cx="4923017" cy="341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9331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Farming</a:t>
            </a:r>
            <a:endParaRPr lang="en-US" u="sng" dirty="0"/>
          </a:p>
        </p:txBody>
      </p:sp>
      <p:sp>
        <p:nvSpPr>
          <p:cNvPr id="3" name="Content Placeholder 2"/>
          <p:cNvSpPr>
            <a:spLocks noGrp="1"/>
          </p:cNvSpPr>
          <p:nvPr>
            <p:ph idx="1"/>
          </p:nvPr>
        </p:nvSpPr>
        <p:spPr/>
        <p:txBody>
          <a:bodyPr/>
          <a:lstStyle/>
          <a:p>
            <a:r>
              <a:rPr lang="en-US" dirty="0" smtClean="0"/>
              <a:t>Agriculture was most important source of livelihood through 1850</a:t>
            </a:r>
          </a:p>
          <a:p>
            <a:r>
              <a:rPr lang="en-US" dirty="0" smtClean="0"/>
              <a:t>Mechanization changed farming (mechanical plow, sower, reaper, thresher, baler, cotton gin)</a:t>
            </a:r>
          </a:p>
          <a:p>
            <a:r>
              <a:rPr lang="en-US" dirty="0" smtClean="0"/>
              <a:t>In 1820, 1/3</a:t>
            </a:r>
            <a:r>
              <a:rPr lang="en-US" baseline="30000" dirty="0" smtClean="0"/>
              <a:t>rd</a:t>
            </a:r>
            <a:r>
              <a:rPr lang="en-US" dirty="0" smtClean="0"/>
              <a:t> of food grown in US went to market; by 1860, 2/3</a:t>
            </a:r>
            <a:r>
              <a:rPr lang="en-US" baseline="30000" dirty="0" smtClean="0"/>
              <a:t>rd</a:t>
            </a:r>
            <a:r>
              <a:rPr lang="en-US" dirty="0"/>
              <a:t> </a:t>
            </a:r>
            <a:r>
              <a:rPr lang="en-US" dirty="0" smtClean="0"/>
              <a:t>did!</a:t>
            </a:r>
          </a:p>
          <a:p>
            <a:r>
              <a:rPr lang="en-US" dirty="0" smtClean="0"/>
              <a:t>Farming in Northeast was tough; rocky, hilly terrain didn’t work with machines</a:t>
            </a:r>
          </a:p>
          <a:p>
            <a:r>
              <a:rPr lang="en-US" dirty="0" smtClean="0"/>
              <a:t>Farmland had been over-farmed, so quality of soil was poor</a:t>
            </a:r>
          </a:p>
          <a:p>
            <a:r>
              <a:rPr lang="en-US" dirty="0" smtClean="0"/>
              <a:t>Unable to compete with Midwestern grain farmers, New England farmers raised livestock/fruits/vegetables instead OR went to cities for other jobs</a:t>
            </a:r>
            <a:endParaRPr lang="en-US" dirty="0"/>
          </a:p>
        </p:txBody>
      </p:sp>
    </p:spTree>
    <p:extLst>
      <p:ext uri="{BB962C8B-B14F-4D97-AF65-F5344CB8AC3E}">
        <p14:creationId xmlns:p14="http://schemas.microsoft.com/office/powerpoint/2010/main" val="3900326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End of the Caucuses</a:t>
            </a:r>
            <a:endParaRPr lang="en-US" u="sng" dirty="0"/>
          </a:p>
        </p:txBody>
      </p:sp>
      <p:sp>
        <p:nvSpPr>
          <p:cNvPr id="3" name="Content Placeholder 2"/>
          <p:cNvSpPr>
            <a:spLocks noGrp="1"/>
          </p:cNvSpPr>
          <p:nvPr>
            <p:ph idx="1"/>
          </p:nvPr>
        </p:nvSpPr>
        <p:spPr/>
        <p:txBody>
          <a:bodyPr>
            <a:normAutofit lnSpcReduction="10000"/>
          </a:bodyPr>
          <a:lstStyle/>
          <a:p>
            <a:r>
              <a:rPr lang="en-US" dirty="0" smtClean="0"/>
              <a:t>Clay/Jackson/Adams’ opposition ended the caucus system.  Of the four, Jackson got the most votes, but nobody had a majority (51%). The election was decided in the House of Representatives</a:t>
            </a:r>
          </a:p>
          <a:p>
            <a:r>
              <a:rPr lang="en-US" dirty="0" smtClean="0"/>
              <a:t>Speaker of the House Clay supported Adams, so Adams won; Clay was named Secretary of State (considered the gateway to presidency).  Jackson called it the </a:t>
            </a:r>
            <a:r>
              <a:rPr lang="en-US" b="1" dirty="0" smtClean="0"/>
              <a:t>corrupt bargain</a:t>
            </a:r>
            <a:r>
              <a:rPr lang="en-US" dirty="0" smtClean="0"/>
              <a:t> and vowed to destroy them in 1828</a:t>
            </a:r>
          </a:p>
          <a:p>
            <a:r>
              <a:rPr lang="en-US" dirty="0" smtClean="0"/>
              <a:t>Quincy Adams was a believer in </a:t>
            </a:r>
            <a:r>
              <a:rPr lang="en-US" b="1" dirty="0" smtClean="0"/>
              <a:t>postmillennialism</a:t>
            </a:r>
            <a:r>
              <a:rPr lang="en-US" dirty="0" smtClean="0"/>
              <a:t>—Jesus would return after humanity enjoyed a 1000-year golden age</a:t>
            </a:r>
          </a:p>
          <a:p>
            <a:r>
              <a:rPr lang="en-US" dirty="0" smtClean="0"/>
              <a:t>Adams’ presidency was skewered by pro-Jackson Congressmen.  Adams, the son of John Adams, was put under scrutiny any time he tried to expand the central government’s power ‘cause he was a Federalist</a:t>
            </a:r>
          </a:p>
        </p:txBody>
      </p:sp>
    </p:spTree>
    <p:extLst>
      <p:ext uri="{BB962C8B-B14F-4D97-AF65-F5344CB8AC3E}">
        <p14:creationId xmlns:p14="http://schemas.microsoft.com/office/powerpoint/2010/main" val="21375677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Midwest</a:t>
            </a:r>
            <a:endParaRPr lang="en-US" u="sng" dirty="0"/>
          </a:p>
        </p:txBody>
      </p:sp>
      <p:sp>
        <p:nvSpPr>
          <p:cNvPr id="3" name="Content Placeholder 2"/>
          <p:cNvSpPr>
            <a:spLocks noGrp="1"/>
          </p:cNvSpPr>
          <p:nvPr>
            <p:ph idx="1"/>
          </p:nvPr>
        </p:nvSpPr>
        <p:spPr/>
        <p:txBody>
          <a:bodyPr/>
          <a:lstStyle/>
          <a:p>
            <a:r>
              <a:rPr lang="en-US" dirty="0" smtClean="0"/>
              <a:t>Midwest became America’s chief source of grains such as wheat and corn</a:t>
            </a:r>
          </a:p>
          <a:p>
            <a:r>
              <a:rPr lang="en-US" dirty="0" smtClean="0"/>
              <a:t>Midwestern farms—much larger than New England farmers—more adaptable to new technology, production doubled</a:t>
            </a:r>
          </a:p>
          <a:p>
            <a:r>
              <a:rPr lang="en-US" dirty="0" smtClean="0"/>
              <a:t>Banks sprang up lend farmers capital necessary to buy modern equipment, and the trade routes created by rail and ship provided access to the markets these farmers needed to sell their crops in order to pay off their loans</a:t>
            </a:r>
          </a:p>
          <a:p>
            <a:r>
              <a:rPr lang="en-US" dirty="0" smtClean="0"/>
              <a:t>The system worked well, except for financial crises of the first half of century (Panic of 1819/1837 resulted in bank foreclosures across nation)</a:t>
            </a:r>
            <a:endParaRPr lang="en-US" dirty="0"/>
          </a:p>
        </p:txBody>
      </p:sp>
    </p:spTree>
    <p:extLst>
      <p:ext uri="{BB962C8B-B14F-4D97-AF65-F5344CB8AC3E}">
        <p14:creationId xmlns:p14="http://schemas.microsoft.com/office/powerpoint/2010/main" val="4720138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South</a:t>
            </a:r>
            <a:endParaRPr lang="en-US" u="sng" dirty="0"/>
          </a:p>
        </p:txBody>
      </p:sp>
      <p:sp>
        <p:nvSpPr>
          <p:cNvPr id="3" name="Content Placeholder 2"/>
          <p:cNvSpPr>
            <a:spLocks noGrp="1"/>
          </p:cNvSpPr>
          <p:nvPr>
            <p:ph idx="1"/>
          </p:nvPr>
        </p:nvSpPr>
        <p:spPr/>
        <p:txBody>
          <a:bodyPr/>
          <a:lstStyle/>
          <a:p>
            <a:r>
              <a:rPr lang="en-US" dirty="0" smtClean="0"/>
              <a:t>Plantation focused primarily on cotton especially in the Deep South</a:t>
            </a:r>
          </a:p>
          <a:p>
            <a:r>
              <a:rPr lang="en-US" dirty="0" smtClean="0"/>
              <a:t>Tobacco continued to be a major cash crop in the Upper South</a:t>
            </a:r>
          </a:p>
          <a:p>
            <a:r>
              <a:rPr lang="en-US" dirty="0" smtClean="0"/>
              <a:t>The majority of Southerners owned small farms and did not own slaves</a:t>
            </a:r>
          </a:p>
          <a:p>
            <a:r>
              <a:rPr lang="en-US" dirty="0" smtClean="0"/>
              <a:t>In 1860 approximately one-quarter of white Southern families owned slaves</a:t>
            </a:r>
            <a:endParaRPr lang="en-US" dirty="0"/>
          </a:p>
        </p:txBody>
      </p:sp>
    </p:spTree>
    <p:extLst>
      <p:ext uri="{BB962C8B-B14F-4D97-AF65-F5344CB8AC3E}">
        <p14:creationId xmlns:p14="http://schemas.microsoft.com/office/powerpoint/2010/main" val="19146506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Westward Expansion</a:t>
            </a:r>
            <a:endParaRPr lang="en-US" u="sng" dirty="0"/>
          </a:p>
        </p:txBody>
      </p:sp>
      <p:sp>
        <p:nvSpPr>
          <p:cNvPr id="3" name="Content Placeholder 2"/>
          <p:cNvSpPr>
            <a:spLocks noGrp="1"/>
          </p:cNvSpPr>
          <p:nvPr>
            <p:ph idx="1"/>
          </p:nvPr>
        </p:nvSpPr>
        <p:spPr/>
        <p:txBody>
          <a:bodyPr/>
          <a:lstStyle/>
          <a:p>
            <a:r>
              <a:rPr lang="en-US" dirty="0" smtClean="0"/>
              <a:t>Louisiana Purchase removed one major obstacle to US western settlement, and the resolution of the War of 1812 removed another by depriving Native American of their ally (Great Britain)</a:t>
            </a:r>
          </a:p>
          <a:p>
            <a:r>
              <a:rPr lang="en-US" dirty="0" smtClean="0"/>
              <a:t>By 1820, the US had settled the region east of the Mississippi River and was quickly expanding west</a:t>
            </a:r>
          </a:p>
          <a:p>
            <a:r>
              <a:rPr lang="en-US" dirty="0" smtClean="0"/>
              <a:t>Americans believed they had a God-given right to the Western territories, an idea that came to be known as </a:t>
            </a:r>
            <a:r>
              <a:rPr lang="en-US" b="1" dirty="0" smtClean="0"/>
              <a:t>Manifest Destiny</a:t>
            </a:r>
            <a:endParaRPr lang="en-US" dirty="0" smtClean="0"/>
          </a:p>
          <a:p>
            <a:r>
              <a:rPr lang="en-US" dirty="0" smtClean="0"/>
              <a:t>Some took idea of Manifest Destiny to its logical conclusion; argued that Canada/Mexico/all of the land in the Americans would be annexed by US</a:t>
            </a:r>
            <a:endParaRPr lang="en-US" dirty="0"/>
          </a:p>
        </p:txBody>
      </p:sp>
    </p:spTree>
    <p:extLst>
      <p:ext uri="{BB962C8B-B14F-4D97-AF65-F5344CB8AC3E}">
        <p14:creationId xmlns:p14="http://schemas.microsoft.com/office/powerpoint/2010/main" val="13194148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Picture of Manifest Destiny</a:t>
            </a:r>
            <a:endParaRPr lang="en-US" u="sng" dirty="0"/>
          </a:p>
        </p:txBody>
      </p:sp>
      <p:pic>
        <p:nvPicPr>
          <p:cNvPr id="19458" name="Picture 2" descr="http://static.newworldencyclopedia.org/thumb/1/12/American_progress.JPG/300px-American_progres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0" y="1882855"/>
            <a:ext cx="6400800" cy="4736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8661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Difficulties</a:t>
            </a:r>
            <a:endParaRPr lang="en-US" u="sng" dirty="0"/>
          </a:p>
        </p:txBody>
      </p:sp>
      <p:sp>
        <p:nvSpPr>
          <p:cNvPr id="3" name="Content Placeholder 2"/>
          <p:cNvSpPr>
            <a:spLocks noGrp="1"/>
          </p:cNvSpPr>
          <p:nvPr>
            <p:ph idx="1"/>
          </p:nvPr>
        </p:nvSpPr>
        <p:spPr/>
        <p:txBody>
          <a:bodyPr/>
          <a:lstStyle/>
          <a:p>
            <a:r>
              <a:rPr lang="en-US" dirty="0" smtClean="0"/>
              <a:t>Western settlement was dangerous </a:t>
            </a:r>
          </a:p>
          <a:p>
            <a:r>
              <a:rPr lang="en-US" dirty="0" smtClean="0"/>
              <a:t>The terrain and climate could be cold and unforgiving, and these settlers from the East had to fight Natives and Mexicans</a:t>
            </a:r>
          </a:p>
          <a:p>
            <a:r>
              <a:rPr lang="en-US" b="1" dirty="0" smtClean="0"/>
              <a:t>Texas</a:t>
            </a:r>
            <a:r>
              <a:rPr lang="en-US" dirty="0" smtClean="0"/>
              <a:t> is a good example—Mexico declared independence from Spain in 1821, the new country included what is now Texas and much of the Southwest, including California</a:t>
            </a:r>
          </a:p>
          <a:p>
            <a:r>
              <a:rPr lang="en-US" dirty="0" smtClean="0"/>
              <a:t>Mexican government established liberal land policies to entice settlers, and tens of thousands of Americans (cattle ranchers) flooded the region</a:t>
            </a:r>
          </a:p>
          <a:p>
            <a:r>
              <a:rPr lang="en-US" dirty="0" smtClean="0"/>
              <a:t>In return for land, settlers supposed to become Mexican citizens, but…</a:t>
            </a:r>
            <a:endParaRPr lang="en-US" dirty="0"/>
          </a:p>
        </p:txBody>
      </p:sp>
    </p:spTree>
    <p:extLst>
      <p:ext uri="{BB962C8B-B14F-4D97-AF65-F5344CB8AC3E}">
        <p14:creationId xmlns:p14="http://schemas.microsoft.com/office/powerpoint/2010/main" val="32561787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Texas</a:t>
            </a:r>
            <a:endParaRPr lang="en-US" u="sng" dirty="0"/>
          </a:p>
        </p:txBody>
      </p:sp>
      <p:sp>
        <p:nvSpPr>
          <p:cNvPr id="3" name="Content Placeholder 2"/>
          <p:cNvSpPr>
            <a:spLocks noGrp="1"/>
          </p:cNvSpPr>
          <p:nvPr>
            <p:ph idx="1"/>
          </p:nvPr>
        </p:nvSpPr>
        <p:spPr/>
        <p:txBody>
          <a:bodyPr/>
          <a:lstStyle/>
          <a:p>
            <a:r>
              <a:rPr lang="en-US" dirty="0" smtClean="0"/>
              <a:t>Settlers rarely became Mexican citizens</a:t>
            </a:r>
          </a:p>
          <a:p>
            <a:r>
              <a:rPr lang="en-US" dirty="0" smtClean="0"/>
              <a:t>Ignored Mexican law, especially the one prohibiting slavery</a:t>
            </a:r>
          </a:p>
          <a:p>
            <a:r>
              <a:rPr lang="en-US" dirty="0" smtClean="0"/>
              <a:t>Mexican attempted to regain control, and settlers declared independence</a:t>
            </a:r>
          </a:p>
          <a:p>
            <a:r>
              <a:rPr lang="en-US" dirty="0" smtClean="0"/>
              <a:t>The battle at the </a:t>
            </a:r>
            <a:r>
              <a:rPr lang="en-US" b="1" dirty="0" smtClean="0"/>
              <a:t>Alamo</a:t>
            </a:r>
            <a:r>
              <a:rPr lang="en-US" dirty="0" smtClean="0"/>
              <a:t> was fought (1836)</a:t>
            </a:r>
          </a:p>
          <a:p>
            <a:r>
              <a:rPr lang="en-US" dirty="0" smtClean="0"/>
              <a:t>Texas was an independent country, called </a:t>
            </a:r>
            <a:r>
              <a:rPr lang="en-US" b="1" dirty="0" smtClean="0"/>
              <a:t>Republic of Texas</a:t>
            </a:r>
            <a:endParaRPr lang="en-US" dirty="0" smtClean="0"/>
          </a:p>
          <a:p>
            <a:r>
              <a:rPr lang="en-US" dirty="0" smtClean="0"/>
              <a:t>Existence of slavery guaranteed Congressional battle over statehood, and it wasn’t admitted to the Union until 1845</a:t>
            </a:r>
            <a:endParaRPr lang="en-US" dirty="0"/>
          </a:p>
        </p:txBody>
      </p:sp>
    </p:spTree>
    <p:extLst>
      <p:ext uri="{BB962C8B-B14F-4D97-AF65-F5344CB8AC3E}">
        <p14:creationId xmlns:p14="http://schemas.microsoft.com/office/powerpoint/2010/main" val="9398080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Picture of the Alamo</a:t>
            </a:r>
            <a:endParaRPr lang="en-US" u="sng" dirty="0"/>
          </a:p>
        </p:txBody>
      </p:sp>
      <p:pic>
        <p:nvPicPr>
          <p:cNvPr id="20482" name="Picture 2" descr="http://media2.s-nbcnews.com/i/newscms/2014_08/191731/140217-alamo-1623_72fac4ab29ea99df0b901d7de4ab2d5d.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886798" y="2603500"/>
            <a:ext cx="5362716" cy="341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4218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Oregon Trail</a:t>
            </a:r>
            <a:endParaRPr lang="en-US" u="sng" dirty="0"/>
          </a:p>
        </p:txBody>
      </p:sp>
      <p:sp>
        <p:nvSpPr>
          <p:cNvPr id="3" name="Content Placeholder 2"/>
          <p:cNvSpPr>
            <a:spLocks noGrp="1"/>
          </p:cNvSpPr>
          <p:nvPr>
            <p:ph idx="1"/>
          </p:nvPr>
        </p:nvSpPr>
        <p:spPr/>
        <p:txBody>
          <a:bodyPr/>
          <a:lstStyle/>
          <a:p>
            <a:r>
              <a:rPr lang="en-US" dirty="0" smtClean="0"/>
              <a:t>Settlers went to </a:t>
            </a:r>
            <a:r>
              <a:rPr lang="en-US" b="1" dirty="0" smtClean="0"/>
              <a:t>Oregon Territory</a:t>
            </a:r>
            <a:endParaRPr lang="en-US" dirty="0" smtClean="0"/>
          </a:p>
          <a:p>
            <a:r>
              <a:rPr lang="en-US" dirty="0" smtClean="0"/>
              <a:t>During the early 1840s, thousands of settlers traveled to the Willamette Valley, braving 6-month journey on the Oregon Trail</a:t>
            </a:r>
          </a:p>
          <a:p>
            <a:r>
              <a:rPr lang="en-US" dirty="0" smtClean="0"/>
              <a:t>They encountered natives and British, claiming territory for Canada</a:t>
            </a:r>
          </a:p>
          <a:p>
            <a:r>
              <a:rPr lang="en-US" dirty="0" smtClean="0"/>
              <a:t>Russians also staked a claim, and both British/Americans were threatened</a:t>
            </a:r>
          </a:p>
          <a:p>
            <a:r>
              <a:rPr lang="en-US" dirty="0" smtClean="0"/>
              <a:t>President James K. Polk eventually settled it by signing a treaty with England</a:t>
            </a:r>
            <a:endParaRPr lang="en-US" dirty="0"/>
          </a:p>
        </p:txBody>
      </p:sp>
    </p:spTree>
    <p:extLst>
      <p:ext uri="{BB962C8B-B14F-4D97-AF65-F5344CB8AC3E}">
        <p14:creationId xmlns:p14="http://schemas.microsoft.com/office/powerpoint/2010/main" val="31630983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Picture of James K. Polk</a:t>
            </a:r>
            <a:endParaRPr lang="en-US" u="sng" dirty="0"/>
          </a:p>
        </p:txBody>
      </p:sp>
      <p:pic>
        <p:nvPicPr>
          <p:cNvPr id="21506" name="Picture 2" descr="http://a3.files.biography.com/image/upload/c_fill,dpr_1.0,g_face,h_300,q_80,w_300/MTE1ODA0OTcxNzU2ODQ4NjUz.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60006" y="2603500"/>
            <a:ext cx="3416300" cy="341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0132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Gold Rush</a:t>
            </a:r>
            <a:endParaRPr lang="en-US" u="sng" dirty="0"/>
          </a:p>
        </p:txBody>
      </p:sp>
      <p:sp>
        <p:nvSpPr>
          <p:cNvPr id="3" name="Content Placeholder 2"/>
          <p:cNvSpPr>
            <a:spLocks noGrp="1"/>
          </p:cNvSpPr>
          <p:nvPr>
            <p:ph idx="1"/>
          </p:nvPr>
        </p:nvSpPr>
        <p:spPr/>
        <p:txBody>
          <a:bodyPr/>
          <a:lstStyle/>
          <a:p>
            <a:r>
              <a:rPr lang="en-US" dirty="0" smtClean="0"/>
              <a:t>By late 1840s, those heading along the Oregon Trail had a new destination—California</a:t>
            </a:r>
          </a:p>
          <a:p>
            <a:r>
              <a:rPr lang="en-US" dirty="0" smtClean="0"/>
              <a:t>In 1848, discovery of gold in CA mountains set off </a:t>
            </a:r>
            <a:r>
              <a:rPr lang="en-US" b="1" dirty="0" smtClean="0"/>
              <a:t>Gold Rush</a:t>
            </a:r>
            <a:r>
              <a:rPr lang="en-US" dirty="0" smtClean="0"/>
              <a:t>, attracting over 100,000 people in just 2 years</a:t>
            </a:r>
          </a:p>
          <a:p>
            <a:r>
              <a:rPr lang="en-US" dirty="0" smtClean="0"/>
              <a:t>Most of these people didn’t strike it rich, but they settled the area after discovering that it was very hospitable to agriculture</a:t>
            </a:r>
          </a:p>
          <a:p>
            <a:r>
              <a:rPr lang="en-US" dirty="0" smtClean="0"/>
              <a:t>Its access to the Pacific Ocean allowed cities like San Francisco to develop as trade centers</a:t>
            </a:r>
            <a:endParaRPr lang="en-US" dirty="0"/>
          </a:p>
        </p:txBody>
      </p:sp>
    </p:spTree>
    <p:extLst>
      <p:ext uri="{BB962C8B-B14F-4D97-AF65-F5344CB8AC3E}">
        <p14:creationId xmlns:p14="http://schemas.microsoft.com/office/powerpoint/2010/main" val="2864821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Picture of John Quincy Adams</a:t>
            </a:r>
            <a:endParaRPr lang="en-US" u="sng" dirty="0"/>
          </a:p>
        </p:txBody>
      </p:sp>
      <p:pic>
        <p:nvPicPr>
          <p:cNvPr id="2050" name="Picture 2" descr="http://www.outsidethebeltway.com/wp-content/uploads/2011/03/john-quincy-adams-2-570x42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87956" y="2603500"/>
            <a:ext cx="4560400" cy="341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1777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Picture of the Gold Rush</a:t>
            </a:r>
            <a:endParaRPr lang="en-US" u="sng" dirty="0"/>
          </a:p>
        </p:txBody>
      </p:sp>
      <p:pic>
        <p:nvPicPr>
          <p:cNvPr id="22530" name="Picture 2" descr="http://r.ddmcdn.com/w_622/u_0/gif/gold-rush-alaska-klondike-gold-rush-pictures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91268" y="2603500"/>
            <a:ext cx="4753777" cy="341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6141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Sectional Strife</a:t>
            </a:r>
            <a:endParaRPr lang="en-US" u="sng" dirty="0"/>
          </a:p>
        </p:txBody>
      </p:sp>
      <p:sp>
        <p:nvSpPr>
          <p:cNvPr id="3" name="Content Placeholder 2"/>
          <p:cNvSpPr>
            <a:spLocks noGrp="1"/>
          </p:cNvSpPr>
          <p:nvPr>
            <p:ph idx="1"/>
          </p:nvPr>
        </p:nvSpPr>
        <p:spPr/>
        <p:txBody>
          <a:bodyPr/>
          <a:lstStyle/>
          <a:p>
            <a:r>
              <a:rPr lang="en-US" b="1" dirty="0" smtClean="0"/>
              <a:t>North </a:t>
            </a:r>
            <a:r>
              <a:rPr lang="en-US" dirty="0" smtClean="0"/>
              <a:t>was becoming industrialized; advances in communications/transportation/industry/banking made it nation’s commercial center</a:t>
            </a:r>
            <a:r>
              <a:rPr lang="en-US" b="1" dirty="0" smtClean="0"/>
              <a:t>.  </a:t>
            </a:r>
            <a:r>
              <a:rPr lang="en-US" dirty="0" smtClean="0"/>
              <a:t>Farming not AS important, legal slavery less common</a:t>
            </a:r>
          </a:p>
          <a:p>
            <a:r>
              <a:rPr lang="en-US" b="1" dirty="0" smtClean="0"/>
              <a:t>South</a:t>
            </a:r>
            <a:r>
              <a:rPr lang="en-US" dirty="0" smtClean="0"/>
              <a:t> was mainly agrarian; chief crops were tobacco and cotton; required land and slavery, tried to get influence in Congress to fight Northerners who wanted slavery to be illegal</a:t>
            </a:r>
          </a:p>
          <a:p>
            <a:r>
              <a:rPr lang="en-US" b="1" dirty="0" smtClean="0"/>
              <a:t>Western</a:t>
            </a:r>
            <a:r>
              <a:rPr lang="en-US" dirty="0" smtClean="0"/>
              <a:t> interests were about commercial farming, fur trapping, real-estate; distrusted the North (powerful banks trying to steal land), little use of the South (hierarchical society at odds with their belief in equality); Westerners ignored slavery, even though their expansion provoked more debate</a:t>
            </a:r>
            <a:endParaRPr lang="en-US" b="1" dirty="0" smtClean="0"/>
          </a:p>
        </p:txBody>
      </p:sp>
    </p:spTree>
    <p:extLst>
      <p:ext uri="{BB962C8B-B14F-4D97-AF65-F5344CB8AC3E}">
        <p14:creationId xmlns:p14="http://schemas.microsoft.com/office/powerpoint/2010/main" val="42105653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SOCIAL HISTORY, 1800-1860</a:t>
            </a:r>
            <a:endParaRPr lang="en-US" u="sng" dirty="0"/>
          </a:p>
        </p:txBody>
      </p:sp>
      <p:sp>
        <p:nvSpPr>
          <p:cNvPr id="3" name="Content Placeholder 2"/>
          <p:cNvSpPr>
            <a:spLocks noGrp="1"/>
          </p:cNvSpPr>
          <p:nvPr>
            <p:ph idx="1"/>
          </p:nvPr>
        </p:nvSpPr>
        <p:spPr/>
        <p:txBody>
          <a:bodyPr/>
          <a:lstStyle/>
          <a:p>
            <a:r>
              <a:rPr lang="en-US" dirty="0" smtClean="0"/>
              <a:t>Growth of American economy brought numerous social changes</a:t>
            </a:r>
          </a:p>
          <a:p>
            <a:r>
              <a:rPr lang="en-US" dirty="0" smtClean="0"/>
              <a:t>Invention of cotton gin, coupled with advent of Industrial Revolution in England, altered Southern agriculture, resulting in the region’s increased reliance on slave labor</a:t>
            </a:r>
          </a:p>
          <a:p>
            <a:r>
              <a:rPr lang="en-US" dirty="0" smtClean="0"/>
              <a:t>Development of commerce led to larger middle class, especially in the North but also in Southern and Midwestern cities</a:t>
            </a:r>
          </a:p>
          <a:p>
            <a:r>
              <a:rPr lang="en-US" dirty="0" smtClean="0"/>
              <a:t>Industrialization resulted in bigger cities with large/impoverished migrant and immigrant neighborhoods</a:t>
            </a:r>
          </a:p>
          <a:p>
            <a:r>
              <a:rPr lang="en-US" dirty="0" smtClean="0"/>
              <a:t>Westward migration made a new frontier culture, pioneers dealt with uniqueness of West’s climate/landscape</a:t>
            </a:r>
            <a:endParaRPr lang="en-US" dirty="0"/>
          </a:p>
        </p:txBody>
      </p:sp>
    </p:spTree>
    <p:extLst>
      <p:ext uri="{BB962C8B-B14F-4D97-AF65-F5344CB8AC3E}">
        <p14:creationId xmlns:p14="http://schemas.microsoft.com/office/powerpoint/2010/main" val="28604032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The North and American Cities</a:t>
            </a:r>
            <a:endParaRPr lang="en-US" u="sng" dirty="0"/>
          </a:p>
        </p:txBody>
      </p:sp>
      <p:sp>
        <p:nvSpPr>
          <p:cNvPr id="3" name="Content Placeholder 2"/>
          <p:cNvSpPr>
            <a:spLocks noGrp="1"/>
          </p:cNvSpPr>
          <p:nvPr>
            <p:ph idx="1"/>
          </p:nvPr>
        </p:nvSpPr>
        <p:spPr/>
        <p:txBody>
          <a:bodyPr>
            <a:normAutofit/>
          </a:bodyPr>
          <a:lstStyle/>
          <a:p>
            <a:r>
              <a:rPr lang="en-US" dirty="0" smtClean="0"/>
              <a:t>North became nation’s industrial/commercial center during the first half of 19</a:t>
            </a:r>
            <a:r>
              <a:rPr lang="en-US" baseline="30000" dirty="0" smtClean="0"/>
              <a:t>th</a:t>
            </a:r>
            <a:r>
              <a:rPr lang="en-US" dirty="0" smtClean="0"/>
              <a:t> century</a:t>
            </a:r>
          </a:p>
          <a:p>
            <a:r>
              <a:rPr lang="en-US" dirty="0" smtClean="0"/>
              <a:t>North became home to many of nation’s major cities </a:t>
            </a:r>
          </a:p>
          <a:p>
            <a:r>
              <a:rPr lang="en-US" dirty="0" smtClean="0"/>
              <a:t>In early years, American cities faced numerous problems, chiefly the lack of powerful urban governments to oversee their rapid expansion</a:t>
            </a:r>
          </a:p>
          <a:p>
            <a:r>
              <a:rPr lang="en-US" dirty="0" smtClean="0"/>
              <a:t>Modern waste disposal, plumbing, sewers, and incineration were a long way off; cities could be toxic</a:t>
            </a:r>
          </a:p>
          <a:p>
            <a:r>
              <a:rPr lang="en-US" dirty="0" smtClean="0"/>
              <a:t>Proximity in which people lived/worked, coupled with sanitation problems, made epidemics inevitable</a:t>
            </a:r>
            <a:endParaRPr lang="en-US" dirty="0"/>
          </a:p>
        </p:txBody>
      </p:sp>
    </p:spTree>
    <p:extLst>
      <p:ext uri="{BB962C8B-B14F-4D97-AF65-F5344CB8AC3E}">
        <p14:creationId xmlns:p14="http://schemas.microsoft.com/office/powerpoint/2010/main" val="29331447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City Life</a:t>
            </a:r>
            <a:endParaRPr lang="en-US" u="sng" dirty="0"/>
          </a:p>
        </p:txBody>
      </p:sp>
      <p:sp>
        <p:nvSpPr>
          <p:cNvPr id="3" name="Content Placeholder 2"/>
          <p:cNvSpPr>
            <a:spLocks noGrp="1"/>
          </p:cNvSpPr>
          <p:nvPr>
            <p:ph idx="1"/>
          </p:nvPr>
        </p:nvSpPr>
        <p:spPr/>
        <p:txBody>
          <a:bodyPr>
            <a:normAutofit lnSpcReduction="10000"/>
          </a:bodyPr>
          <a:lstStyle/>
          <a:p>
            <a:r>
              <a:rPr lang="en-US" dirty="0" smtClean="0"/>
              <a:t>Cities had jobs</a:t>
            </a:r>
          </a:p>
          <a:p>
            <a:r>
              <a:rPr lang="en-US" dirty="0" smtClean="0"/>
              <a:t>Northern farmers, unable to compete with cheaper produce carted in from West/South by steamship and rail; moved to cities to work in new factories </a:t>
            </a:r>
          </a:p>
          <a:p>
            <a:r>
              <a:rPr lang="en-US" dirty="0" smtClean="0"/>
              <a:t>Craftsmen like tailors/cobblers/blacksmiths, found it easy to make a living</a:t>
            </a:r>
          </a:p>
          <a:p>
            <a:r>
              <a:rPr lang="en-US" dirty="0" smtClean="0"/>
              <a:t>Second, cities offered more opportunities for social advancement</a:t>
            </a:r>
          </a:p>
          <a:p>
            <a:r>
              <a:rPr lang="en-US" dirty="0" smtClean="0"/>
              <a:t>In the 1830s/1840s, as municipal governments grew, cities began to provide important service, such as public schooling</a:t>
            </a:r>
          </a:p>
          <a:p>
            <a:r>
              <a:rPr lang="en-US" dirty="0" smtClean="0"/>
              <a:t>Labor unions began to form</a:t>
            </a:r>
          </a:p>
          <a:p>
            <a:r>
              <a:rPr lang="en-US" dirty="0" smtClean="0"/>
              <a:t>Americans in cities made clubs/associations; leisure in theater/sports!</a:t>
            </a:r>
            <a:endParaRPr lang="en-US" dirty="0"/>
          </a:p>
        </p:txBody>
      </p:sp>
    </p:spTree>
    <p:extLst>
      <p:ext uri="{BB962C8B-B14F-4D97-AF65-F5344CB8AC3E}">
        <p14:creationId xmlns:p14="http://schemas.microsoft.com/office/powerpoint/2010/main" val="32106842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Distribution of Wealth</a:t>
            </a:r>
            <a:endParaRPr lang="en-US" u="sng" dirty="0"/>
          </a:p>
        </p:txBody>
      </p:sp>
      <p:sp>
        <p:nvSpPr>
          <p:cNvPr id="3" name="Content Placeholder 2"/>
          <p:cNvSpPr>
            <a:spLocks noGrp="1"/>
          </p:cNvSpPr>
          <p:nvPr>
            <p:ph idx="1"/>
          </p:nvPr>
        </p:nvSpPr>
        <p:spPr/>
        <p:txBody>
          <a:bodyPr/>
          <a:lstStyle/>
          <a:p>
            <a:r>
              <a:rPr lang="en-US" dirty="0" smtClean="0"/>
              <a:t>An elite few controlled most of the personal wealth, led lives of power and comfort</a:t>
            </a:r>
          </a:p>
          <a:p>
            <a:r>
              <a:rPr lang="en-US" dirty="0" smtClean="0"/>
              <a:t>Beneath them was the </a:t>
            </a:r>
            <a:r>
              <a:rPr lang="en-US" b="1" dirty="0" smtClean="0"/>
              <a:t>middle class</a:t>
            </a:r>
            <a:r>
              <a:rPr lang="en-US" dirty="0" smtClean="0"/>
              <a:t>, made of tradesmen, brokers, professionals</a:t>
            </a:r>
          </a:p>
          <a:p>
            <a:r>
              <a:rPr lang="en-US" dirty="0" smtClean="0"/>
              <a:t>They worked so that women in families could home-make, not work; many middle-class women in teens/twenties worked become settling down</a:t>
            </a:r>
          </a:p>
          <a:p>
            <a:r>
              <a:rPr lang="en-US" dirty="0" smtClean="0"/>
              <a:t>As wage-earning labor was performed away from home, the idea grew that men should work while women raised kids at home</a:t>
            </a:r>
          </a:p>
          <a:p>
            <a:r>
              <a:rPr lang="en-US" dirty="0" smtClean="0"/>
              <a:t>This notion was called the </a:t>
            </a:r>
            <a:r>
              <a:rPr lang="en-US" b="1" dirty="0" smtClean="0"/>
              <a:t>Cult of Domesticity</a:t>
            </a:r>
            <a:r>
              <a:rPr lang="en-US" dirty="0" smtClean="0"/>
              <a:t>, supported by novels/magazines</a:t>
            </a:r>
            <a:endParaRPr lang="en-US" dirty="0"/>
          </a:p>
        </p:txBody>
      </p:sp>
    </p:spTree>
    <p:extLst>
      <p:ext uri="{BB962C8B-B14F-4D97-AF65-F5344CB8AC3E}">
        <p14:creationId xmlns:p14="http://schemas.microsoft.com/office/powerpoint/2010/main" val="34679067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Picture of the Cult of Domesticity</a:t>
            </a:r>
            <a:endParaRPr lang="en-US" u="sng" dirty="0"/>
          </a:p>
        </p:txBody>
      </p:sp>
      <p:pic>
        <p:nvPicPr>
          <p:cNvPr id="23554" name="Picture 2" descr="http://upload.wikimedia.org/wikipedia/en/c/c4/GodeysLadysBookCoverJune186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34434" y="1953311"/>
            <a:ext cx="2929305" cy="4465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2327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Working Class</a:t>
            </a:r>
            <a:endParaRPr lang="en-US" u="sng" dirty="0"/>
          </a:p>
        </p:txBody>
      </p:sp>
      <p:sp>
        <p:nvSpPr>
          <p:cNvPr id="3" name="Content Placeholder 2"/>
          <p:cNvSpPr>
            <a:spLocks noGrp="1"/>
          </p:cNvSpPr>
          <p:nvPr>
            <p:ph idx="1"/>
          </p:nvPr>
        </p:nvSpPr>
        <p:spPr/>
        <p:txBody>
          <a:bodyPr>
            <a:normAutofit/>
          </a:bodyPr>
          <a:lstStyle/>
          <a:p>
            <a:r>
              <a:rPr lang="en-US" dirty="0" smtClean="0"/>
              <a:t>Members of middle class rose from </a:t>
            </a:r>
            <a:r>
              <a:rPr lang="en-US" b="1" dirty="0" smtClean="0"/>
              <a:t>working class</a:t>
            </a:r>
            <a:endParaRPr lang="en-US" dirty="0" smtClean="0"/>
          </a:p>
          <a:p>
            <a:r>
              <a:rPr lang="en-US" dirty="0" smtClean="0"/>
              <a:t>In working-class families, men often worked in factories or at low-paying crafts; women worked at home, sewing or as domestic servants</a:t>
            </a:r>
          </a:p>
          <a:p>
            <a:r>
              <a:rPr lang="en-US" dirty="0" smtClean="0"/>
              <a:t>They lived just above the poverty level, and any calamity (loss of job, injury, sickness, a death in the family) plunged them into debt</a:t>
            </a:r>
          </a:p>
          <a:p>
            <a:r>
              <a:rPr lang="en-US" dirty="0" smtClean="0"/>
              <a:t>Those in </a:t>
            </a:r>
            <a:r>
              <a:rPr lang="en-US" b="1" dirty="0" smtClean="0"/>
              <a:t>poverty</a:t>
            </a:r>
            <a:r>
              <a:rPr lang="en-US" dirty="0" smtClean="0"/>
              <a:t> were recent immigrants</a:t>
            </a:r>
          </a:p>
          <a:p>
            <a:r>
              <a:rPr lang="en-US" dirty="0" smtClean="0"/>
              <a:t>Numbers swelled in 1840s/50s when </a:t>
            </a:r>
            <a:r>
              <a:rPr lang="en-US" b="1" dirty="0" smtClean="0"/>
              <a:t>immigration waves</a:t>
            </a:r>
            <a:r>
              <a:rPr lang="en-US" dirty="0" smtClean="0"/>
              <a:t> from </a:t>
            </a:r>
            <a:r>
              <a:rPr lang="en-US" b="1" dirty="0" smtClean="0"/>
              <a:t>Ireland </a:t>
            </a:r>
            <a:r>
              <a:rPr lang="en-US" dirty="0" smtClean="0"/>
              <a:t>(to the North) and </a:t>
            </a:r>
            <a:r>
              <a:rPr lang="en-US" b="1" dirty="0" smtClean="0"/>
              <a:t>Germany</a:t>
            </a:r>
            <a:r>
              <a:rPr lang="en-US" dirty="0" smtClean="0"/>
              <a:t> (to the West) reached the U.S.</a:t>
            </a:r>
          </a:p>
          <a:p>
            <a:r>
              <a:rPr lang="en-US" dirty="0" smtClean="0"/>
              <a:t>Immigration waves met with hostility (“they took our jobs”)</a:t>
            </a:r>
            <a:endParaRPr lang="en-US" dirty="0"/>
          </a:p>
        </p:txBody>
      </p:sp>
    </p:spTree>
    <p:extLst>
      <p:ext uri="{BB962C8B-B14F-4D97-AF65-F5344CB8AC3E}">
        <p14:creationId xmlns:p14="http://schemas.microsoft.com/office/powerpoint/2010/main" val="22018299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Picture of Anti-Irish Propaganda</a:t>
            </a:r>
            <a:endParaRPr lang="en-US" u="sng" dirty="0"/>
          </a:p>
        </p:txBody>
      </p:sp>
      <p:pic>
        <p:nvPicPr>
          <p:cNvPr id="24578" name="Picture 2" descr="http://media-cache-ec0.pinimg.com/736x/4a/4a/2a/4a4a2a584c7e624b8f01d3c0f918e63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11780" y="1772487"/>
            <a:ext cx="5326380" cy="4906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0158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Discrimination</a:t>
            </a:r>
            <a:endParaRPr lang="en-US" u="sng" dirty="0"/>
          </a:p>
        </p:txBody>
      </p:sp>
      <p:sp>
        <p:nvSpPr>
          <p:cNvPr id="3" name="Content Placeholder 2"/>
          <p:cNvSpPr>
            <a:spLocks noGrp="1"/>
          </p:cNvSpPr>
          <p:nvPr>
            <p:ph idx="1"/>
          </p:nvPr>
        </p:nvSpPr>
        <p:spPr/>
        <p:txBody>
          <a:bodyPr/>
          <a:lstStyle/>
          <a:p>
            <a:r>
              <a:rPr lang="en-US" dirty="0" smtClean="0"/>
              <a:t>Irish were discrimination against due to Catholicism and their education level being lower than the Germans</a:t>
            </a:r>
          </a:p>
          <a:p>
            <a:r>
              <a:rPr lang="en-US" dirty="0" smtClean="0"/>
              <a:t>Tensions would boil over, cities had riots</a:t>
            </a:r>
          </a:p>
          <a:p>
            <a:r>
              <a:rPr lang="en-US" dirty="0" smtClean="0"/>
              <a:t>In the 1830s/40s, religious, ethnic, or class strife could escalate to violence/fatalities</a:t>
            </a:r>
          </a:p>
          <a:p>
            <a:r>
              <a:rPr lang="en-US" dirty="0" smtClean="0"/>
              <a:t>Such disturbances were responsible for the formation of municipal police departments, which replaced privately run security companies in enforcing the peace</a:t>
            </a:r>
            <a:endParaRPr lang="en-US" dirty="0"/>
          </a:p>
        </p:txBody>
      </p:sp>
    </p:spTree>
    <p:extLst>
      <p:ext uri="{BB962C8B-B14F-4D97-AF65-F5344CB8AC3E}">
        <p14:creationId xmlns:p14="http://schemas.microsoft.com/office/powerpoint/2010/main" val="4202041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Jackson v. Adams</a:t>
            </a:r>
            <a:endParaRPr lang="en-US" u="sng" dirty="0"/>
          </a:p>
        </p:txBody>
      </p:sp>
      <p:sp>
        <p:nvSpPr>
          <p:cNvPr id="3" name="Content Placeholder 2"/>
          <p:cNvSpPr>
            <a:spLocks noGrp="1"/>
          </p:cNvSpPr>
          <p:nvPr>
            <p:ph idx="1"/>
          </p:nvPr>
        </p:nvSpPr>
        <p:spPr/>
        <p:txBody>
          <a:bodyPr>
            <a:normAutofit fontScale="92500" lnSpcReduction="10000"/>
          </a:bodyPr>
          <a:lstStyle/>
          <a:p>
            <a:r>
              <a:rPr lang="en-US" dirty="0" smtClean="0"/>
              <a:t>Quincy Adams believed in new protective tariffs, new interstate highways, new federal schools and research centers.  Jackson’s Congress stopped all of those things from happening because he wanted t to be up to the states</a:t>
            </a:r>
          </a:p>
          <a:p>
            <a:r>
              <a:rPr lang="en-US" dirty="0" smtClean="0"/>
              <a:t>Ultimately, Jackson strikes back.  Furious at losing in 1824, he makes a support network (political organizations, newspapers, community leaders).  This becomes the new </a:t>
            </a:r>
            <a:r>
              <a:rPr lang="en-US" b="1" dirty="0" smtClean="0"/>
              <a:t>Democratic Party</a:t>
            </a:r>
            <a:endParaRPr lang="en-US" dirty="0" smtClean="0"/>
          </a:p>
          <a:p>
            <a:r>
              <a:rPr lang="en-US" dirty="0" smtClean="0"/>
              <a:t>Jackson’s men called Adams a corrupt career politician, Adams’ men called Jackson a violent, dumb drunkard</a:t>
            </a:r>
          </a:p>
          <a:p>
            <a:r>
              <a:rPr lang="en-US" dirty="0" smtClean="0"/>
              <a:t>Jackson was furious that his wife was accused of bigamy (which was true, since she married Jackson before getting divorced to husband #1)</a:t>
            </a:r>
          </a:p>
          <a:p>
            <a:r>
              <a:rPr lang="en-US" dirty="0" smtClean="0"/>
              <a:t>The </a:t>
            </a:r>
            <a:r>
              <a:rPr lang="en-US" b="1" dirty="0" smtClean="0"/>
              <a:t>Coffin Handbill</a:t>
            </a:r>
            <a:r>
              <a:rPr lang="en-US" dirty="0" smtClean="0"/>
              <a:t> accused Jackson of murdering his men during the Indian Wars</a:t>
            </a:r>
            <a:endParaRPr lang="en-US" dirty="0"/>
          </a:p>
        </p:txBody>
      </p:sp>
    </p:spTree>
    <p:extLst>
      <p:ext uri="{BB962C8B-B14F-4D97-AF65-F5344CB8AC3E}">
        <p14:creationId xmlns:p14="http://schemas.microsoft.com/office/powerpoint/2010/main" val="158865684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South and Rural Life</a:t>
            </a:r>
            <a:endParaRPr lang="en-US" u="sng" dirty="0"/>
          </a:p>
        </p:txBody>
      </p:sp>
      <p:sp>
        <p:nvSpPr>
          <p:cNvPr id="3" name="Content Placeholder 2"/>
          <p:cNvSpPr>
            <a:spLocks noGrp="1"/>
          </p:cNvSpPr>
          <p:nvPr>
            <p:ph idx="1"/>
          </p:nvPr>
        </p:nvSpPr>
        <p:spPr/>
        <p:txBody>
          <a:bodyPr/>
          <a:lstStyle/>
          <a:p>
            <a:r>
              <a:rPr lang="en-US" dirty="0" smtClean="0"/>
              <a:t>Few major urban centers in the South</a:t>
            </a:r>
          </a:p>
          <a:p>
            <a:r>
              <a:rPr lang="en-US" dirty="0" smtClean="0"/>
              <a:t>The majority of Southerners lived in rural areas in near isolation</a:t>
            </a:r>
          </a:p>
          <a:p>
            <a:r>
              <a:rPr lang="en-US" dirty="0" smtClean="0"/>
              <a:t>In 1860, the population density Georgia was 18 people per square mile</a:t>
            </a:r>
          </a:p>
          <a:p>
            <a:r>
              <a:rPr lang="en-US" dirty="0" smtClean="0"/>
              <a:t>Family played a dominant role in social life</a:t>
            </a:r>
          </a:p>
          <a:p>
            <a:r>
              <a:rPr lang="en-US" dirty="0" smtClean="0"/>
              <a:t>After family came the church, and after the church, little else</a:t>
            </a:r>
          </a:p>
          <a:p>
            <a:r>
              <a:rPr lang="en-US" dirty="0" smtClean="0"/>
              <a:t>There weren’t enough people around to support organized cultural and leisure events</a:t>
            </a:r>
            <a:endParaRPr lang="en-US" dirty="0"/>
          </a:p>
        </p:txBody>
      </p:sp>
    </p:spTree>
    <p:extLst>
      <p:ext uri="{BB962C8B-B14F-4D97-AF65-F5344CB8AC3E}">
        <p14:creationId xmlns:p14="http://schemas.microsoft.com/office/powerpoint/2010/main" val="224400120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Commerce in the South</a:t>
            </a:r>
            <a:endParaRPr lang="en-US" u="sng" dirty="0"/>
          </a:p>
        </p:txBody>
      </p:sp>
      <p:sp>
        <p:nvSpPr>
          <p:cNvPr id="3" name="Content Placeholder 2"/>
          <p:cNvSpPr>
            <a:spLocks noGrp="1"/>
          </p:cNvSpPr>
          <p:nvPr>
            <p:ph idx="1"/>
          </p:nvPr>
        </p:nvSpPr>
        <p:spPr/>
        <p:txBody>
          <a:bodyPr/>
          <a:lstStyle/>
          <a:p>
            <a:r>
              <a:rPr lang="en-US" dirty="0" smtClean="0"/>
              <a:t>With almost no major cities, South had few centers of commerce</a:t>
            </a:r>
          </a:p>
          <a:p>
            <a:r>
              <a:rPr lang="en-US" dirty="0" smtClean="0"/>
              <a:t>South’s infrastructure was limited</a:t>
            </a:r>
          </a:p>
          <a:p>
            <a:r>
              <a:rPr lang="en-US" dirty="0" smtClean="0"/>
              <a:t>Major city of South, New Orleans, replied on waterways for trade routes, so grew more slowly than Northern cities like NY/Boston</a:t>
            </a:r>
          </a:p>
          <a:p>
            <a:r>
              <a:rPr lang="en-US" dirty="0" smtClean="0"/>
              <a:t>South didn’t get a strong market economy, like the North</a:t>
            </a:r>
          </a:p>
          <a:p>
            <a:r>
              <a:rPr lang="en-US" dirty="0" smtClean="0"/>
              <a:t>Wealthiest were plantation owners, as in the North, wealthy were a minority, but in the South, they dominated politically/socially/economically</a:t>
            </a:r>
          </a:p>
          <a:p>
            <a:r>
              <a:rPr lang="en-US" dirty="0" smtClean="0"/>
              <a:t>Less than 1% of white Southerners had over 100 slaves; over 75% had no slaves; only 2% had over 20 slaves</a:t>
            </a:r>
            <a:endParaRPr lang="en-US" dirty="0"/>
          </a:p>
        </p:txBody>
      </p:sp>
    </p:spTree>
    <p:extLst>
      <p:ext uri="{BB962C8B-B14F-4D97-AF65-F5344CB8AC3E}">
        <p14:creationId xmlns:p14="http://schemas.microsoft.com/office/powerpoint/2010/main" val="8423715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Cotton</a:t>
            </a:r>
            <a:endParaRPr lang="en-US" u="sng" dirty="0"/>
          </a:p>
        </p:txBody>
      </p:sp>
      <p:sp>
        <p:nvSpPr>
          <p:cNvPr id="3" name="Content Placeholder 2"/>
          <p:cNvSpPr>
            <a:spLocks noGrp="1"/>
          </p:cNvSpPr>
          <p:nvPr>
            <p:ph idx="1"/>
          </p:nvPr>
        </p:nvSpPr>
        <p:spPr/>
        <p:txBody>
          <a:bodyPr/>
          <a:lstStyle/>
          <a:p>
            <a:r>
              <a:rPr lang="en-US" dirty="0" smtClean="0"/>
              <a:t>Plantation owners grew cotton throughout Deep South and tobacco in Middle Atlantic, alongside crops they needed to support families and slaves</a:t>
            </a:r>
          </a:p>
          <a:p>
            <a:r>
              <a:rPr lang="en-US" dirty="0" smtClean="0"/>
              <a:t>Most convinced themselves that the slave system benefitted everyone, including slaves</a:t>
            </a:r>
          </a:p>
          <a:p>
            <a:r>
              <a:rPr lang="en-US" dirty="0" smtClean="0"/>
              <a:t>Called </a:t>
            </a:r>
            <a:r>
              <a:rPr lang="en-US" b="1" dirty="0" smtClean="0"/>
              <a:t>Southern paternalism</a:t>
            </a:r>
            <a:r>
              <a:rPr lang="en-US" dirty="0" smtClean="0"/>
              <a:t>, relied on perception of blacks as childlike and unable to take care of themselves</a:t>
            </a:r>
          </a:p>
          <a:p>
            <a:r>
              <a:rPr lang="en-US" dirty="0" smtClean="0"/>
              <a:t>Many slaves discovered life was easier for them when they reinforced paternalistic instincts, adopted a submissive/grateful demeanor</a:t>
            </a:r>
          </a:p>
          <a:p>
            <a:r>
              <a:rPr lang="en-US" dirty="0" smtClean="0"/>
              <a:t>Slave owners converted slaves to Christianity</a:t>
            </a:r>
            <a:endParaRPr lang="en-US" dirty="0"/>
          </a:p>
        </p:txBody>
      </p:sp>
    </p:spTree>
    <p:extLst>
      <p:ext uri="{BB962C8B-B14F-4D97-AF65-F5344CB8AC3E}">
        <p14:creationId xmlns:p14="http://schemas.microsoft.com/office/powerpoint/2010/main" val="22361112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Slave Poverty</a:t>
            </a:r>
            <a:endParaRPr lang="en-US" u="sng" dirty="0"/>
          </a:p>
        </p:txBody>
      </p:sp>
      <p:sp>
        <p:nvSpPr>
          <p:cNvPr id="3" name="Content Placeholder 2"/>
          <p:cNvSpPr>
            <a:spLocks noGrp="1"/>
          </p:cNvSpPr>
          <p:nvPr>
            <p:ph idx="1"/>
          </p:nvPr>
        </p:nvSpPr>
        <p:spPr/>
        <p:txBody>
          <a:bodyPr/>
          <a:lstStyle/>
          <a:p>
            <a:r>
              <a:rPr lang="en-US" dirty="0" smtClean="0"/>
              <a:t>Slaves housed in one-room cabins with many families, overcrowded/unsanitary</a:t>
            </a:r>
          </a:p>
          <a:p>
            <a:r>
              <a:rPr lang="en-US" dirty="0" smtClean="0"/>
              <a:t>Although work conditions varied from region to region/farm to farm, most worked long hours at difficult labor, worse in the Deep South</a:t>
            </a:r>
          </a:p>
          <a:p>
            <a:r>
              <a:rPr lang="en-US" dirty="0" smtClean="0"/>
              <a:t>Any concern owners had for slaves might because they couldn’t buy new ones; since importing slaves from Africa was banned in 18-8</a:t>
            </a:r>
          </a:p>
          <a:p>
            <a:r>
              <a:rPr lang="en-US" dirty="0" smtClean="0"/>
              <a:t>Most slaves lived in fear that their families would be broken up by sale, and abused</a:t>
            </a:r>
          </a:p>
        </p:txBody>
      </p:sp>
    </p:spTree>
    <p:extLst>
      <p:ext uri="{BB962C8B-B14F-4D97-AF65-F5344CB8AC3E}">
        <p14:creationId xmlns:p14="http://schemas.microsoft.com/office/powerpoint/2010/main" val="16338650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Culture</a:t>
            </a:r>
            <a:endParaRPr lang="en-US" u="sng" dirty="0"/>
          </a:p>
        </p:txBody>
      </p:sp>
      <p:sp>
        <p:nvSpPr>
          <p:cNvPr id="3" name="Content Placeholder 2"/>
          <p:cNvSpPr>
            <a:spLocks noGrp="1"/>
          </p:cNvSpPr>
          <p:nvPr>
            <p:ph idx="1"/>
          </p:nvPr>
        </p:nvSpPr>
        <p:spPr/>
        <p:txBody>
          <a:bodyPr>
            <a:normAutofit lnSpcReduction="10000"/>
          </a:bodyPr>
          <a:lstStyle/>
          <a:p>
            <a:r>
              <a:rPr lang="en-US" dirty="0" smtClean="0"/>
              <a:t>Most survived physical/psychological degradation of slaves by blending African roots with Christianity</a:t>
            </a:r>
          </a:p>
          <a:p>
            <a:r>
              <a:rPr lang="en-US" dirty="0" smtClean="0"/>
              <a:t>Slave revolts were rarely successful, but many slaves developed subtle methods of resistance (sneaking out at night to meet a loved one, reading and writing)</a:t>
            </a:r>
          </a:p>
          <a:p>
            <a:r>
              <a:rPr lang="en-US" dirty="0" smtClean="0"/>
              <a:t>Majority of Southerners farmed smaller tracts of land</a:t>
            </a:r>
          </a:p>
          <a:p>
            <a:r>
              <a:rPr lang="en-US" dirty="0" smtClean="0"/>
              <a:t>Planters (with 20 or more slaves) were in the minority; remaining landowners were </a:t>
            </a:r>
            <a:r>
              <a:rPr lang="en-US" b="1" dirty="0" smtClean="0"/>
              <a:t>yeomen</a:t>
            </a:r>
            <a:r>
              <a:rPr lang="en-US" dirty="0" smtClean="0"/>
              <a:t>, sometimes had a few slaves, often none at all, working small tracts of land with families</a:t>
            </a:r>
          </a:p>
          <a:p>
            <a:r>
              <a:rPr lang="en-US" dirty="0" smtClean="0"/>
              <a:t>Most were of Scottish/Irish descent, farmed in the hills, where you can’t have plantations</a:t>
            </a:r>
          </a:p>
          <a:p>
            <a:endParaRPr lang="en-US" dirty="0"/>
          </a:p>
        </p:txBody>
      </p:sp>
    </p:spTree>
    <p:extLst>
      <p:ext uri="{BB962C8B-B14F-4D97-AF65-F5344CB8AC3E}">
        <p14:creationId xmlns:p14="http://schemas.microsoft.com/office/powerpoint/2010/main" val="25713091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Landless Whites</a:t>
            </a:r>
            <a:endParaRPr lang="en-US" u="sng" dirty="0"/>
          </a:p>
        </p:txBody>
      </p:sp>
      <p:sp>
        <p:nvSpPr>
          <p:cNvPr id="3" name="Content Placeholder 2"/>
          <p:cNvSpPr>
            <a:spLocks noGrp="1"/>
          </p:cNvSpPr>
          <p:nvPr>
            <p:ph idx="1"/>
          </p:nvPr>
        </p:nvSpPr>
        <p:spPr/>
        <p:txBody>
          <a:bodyPr>
            <a:normAutofit/>
          </a:bodyPr>
          <a:lstStyle/>
          <a:p>
            <a:r>
              <a:rPr lang="en-US" dirty="0" smtClean="0"/>
              <a:t>Landless whites farmed as tenants or hired themselves out as manual laborers.  Elevation from this social stratum to the level of yeoman proved very difficult</a:t>
            </a:r>
          </a:p>
          <a:p>
            <a:r>
              <a:rPr lang="en-US" dirty="0" smtClean="0"/>
              <a:t>South was home to 250,000 </a:t>
            </a:r>
            <a:r>
              <a:rPr lang="en-US" b="1" dirty="0" smtClean="0"/>
              <a:t>free blacks</a:t>
            </a:r>
            <a:r>
              <a:rPr lang="en-US" dirty="0" smtClean="0"/>
              <a:t>, descendants of slaves freed by owners or freed for having fought in the Revolution</a:t>
            </a:r>
          </a:p>
          <a:p>
            <a:r>
              <a:rPr lang="en-US" dirty="0" smtClean="0"/>
              <a:t>Black codes prevented them from owning guns/drinking liquor/assembling in groups of more than three (except in church)</a:t>
            </a:r>
          </a:p>
          <a:p>
            <a:r>
              <a:rPr lang="en-US" dirty="0" smtClean="0"/>
              <a:t>Most worked as tenant farmers/day laborers</a:t>
            </a:r>
          </a:p>
          <a:p>
            <a:r>
              <a:rPr lang="en-US" dirty="0" smtClean="0"/>
              <a:t>Some were “mulattoes” (biracial individuals), and some lived well in New Orleans</a:t>
            </a:r>
            <a:endParaRPr lang="en-US" dirty="0"/>
          </a:p>
        </p:txBody>
      </p:sp>
    </p:spTree>
    <p:extLst>
      <p:ext uri="{BB962C8B-B14F-4D97-AF65-F5344CB8AC3E}">
        <p14:creationId xmlns:p14="http://schemas.microsoft.com/office/powerpoint/2010/main" val="23949166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West and Frontier Living</a:t>
            </a:r>
            <a:endParaRPr lang="en-US" u="sng" dirty="0"/>
          </a:p>
        </p:txBody>
      </p:sp>
      <p:sp>
        <p:nvSpPr>
          <p:cNvPr id="3" name="Content Placeholder 2"/>
          <p:cNvSpPr>
            <a:spLocks noGrp="1"/>
          </p:cNvSpPr>
          <p:nvPr>
            <p:ph idx="1"/>
          </p:nvPr>
        </p:nvSpPr>
        <p:spPr/>
        <p:txBody>
          <a:bodyPr/>
          <a:lstStyle/>
          <a:p>
            <a:r>
              <a:rPr lang="en-US" dirty="0" smtClean="0"/>
              <a:t>By 1800, western frontier was east of the Mississippi</a:t>
            </a:r>
          </a:p>
          <a:p>
            <a:r>
              <a:rPr lang="en-US" dirty="0" smtClean="0"/>
              <a:t>By 1820, western frontier was the Louisiana Purchase</a:t>
            </a:r>
          </a:p>
          <a:p>
            <a:r>
              <a:rPr lang="en-US" dirty="0" smtClean="0"/>
              <a:t>Settlers moved to Texas (then a part of Mexico) in the 1820s, and 1830s</a:t>
            </a:r>
          </a:p>
          <a:p>
            <a:r>
              <a:rPr lang="en-US" dirty="0" smtClean="0"/>
              <a:t>By early 1840s, frontier included the pacific Northwest</a:t>
            </a:r>
          </a:p>
          <a:p>
            <a:r>
              <a:rPr lang="en-US" dirty="0" smtClean="0"/>
              <a:t>In 1849, the Gold Rush drew settlers, </a:t>
            </a:r>
            <a:r>
              <a:rPr lang="en-US" b="1" dirty="0" smtClean="0"/>
              <a:t>Forty-Niners</a:t>
            </a:r>
            <a:r>
              <a:rPr lang="en-US" dirty="0" smtClean="0"/>
              <a:t>, to California</a:t>
            </a:r>
          </a:p>
          <a:p>
            <a:r>
              <a:rPr lang="en-US" dirty="0" smtClean="0"/>
              <a:t>US government encouraged westward expansion</a:t>
            </a:r>
          </a:p>
          <a:p>
            <a:r>
              <a:rPr lang="en-US" dirty="0" smtClean="0"/>
              <a:t>It gave away or sold at reduced rates large tracts of land to war veterans, and loaned to civilians; some settlers, called </a:t>
            </a:r>
            <a:r>
              <a:rPr lang="en-US" b="1" dirty="0" smtClean="0"/>
              <a:t>squatters</a:t>
            </a:r>
            <a:r>
              <a:rPr lang="en-US" dirty="0" smtClean="0"/>
              <a:t>, ignored the requirement to buy land and just took it</a:t>
            </a:r>
          </a:p>
        </p:txBody>
      </p:sp>
    </p:spTree>
    <p:extLst>
      <p:ext uri="{BB962C8B-B14F-4D97-AF65-F5344CB8AC3E}">
        <p14:creationId xmlns:p14="http://schemas.microsoft.com/office/powerpoint/2010/main" val="111942591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Settlers</a:t>
            </a:r>
            <a:endParaRPr lang="en-US" u="sng" dirty="0"/>
          </a:p>
        </p:txBody>
      </p:sp>
      <p:sp>
        <p:nvSpPr>
          <p:cNvPr id="3" name="Content Placeholder 2"/>
          <p:cNvSpPr>
            <a:spLocks noGrp="1"/>
          </p:cNvSpPr>
          <p:nvPr>
            <p:ph idx="1"/>
          </p:nvPr>
        </p:nvSpPr>
        <p:spPr/>
        <p:txBody>
          <a:bodyPr>
            <a:normAutofit/>
          </a:bodyPr>
          <a:lstStyle/>
          <a:p>
            <a:r>
              <a:rPr lang="en-US" dirty="0" smtClean="0"/>
              <a:t>Settlers in the Ohio Valley found that the area was good for grain production/dairy farming</a:t>
            </a:r>
          </a:p>
          <a:p>
            <a:r>
              <a:rPr lang="en-US" dirty="0" smtClean="0"/>
              <a:t>Much of the area was flat, could be farmed by things like the reaper/mechanical plows</a:t>
            </a:r>
          </a:p>
          <a:p>
            <a:r>
              <a:rPr lang="en-US" dirty="0" smtClean="0"/>
              <a:t>Transportation advances made shipping easy/profitable; Midwest came to be known as “the nation’s breadbasket”</a:t>
            </a:r>
          </a:p>
          <a:p>
            <a:r>
              <a:rPr lang="en-US" b="1" dirty="0" smtClean="0"/>
              <a:t>Fur trading</a:t>
            </a:r>
            <a:r>
              <a:rPr lang="en-US" dirty="0" smtClean="0"/>
              <a:t> was common on the frontiers; fur traders were called “over-mountain men”</a:t>
            </a:r>
          </a:p>
          <a:p>
            <a:r>
              <a:rPr lang="en-US" dirty="0" smtClean="0"/>
              <a:t>They were often the first pioneers in a region, ahead of farmers</a:t>
            </a:r>
          </a:p>
        </p:txBody>
      </p:sp>
    </p:spTree>
    <p:extLst>
      <p:ext uri="{BB962C8B-B14F-4D97-AF65-F5344CB8AC3E}">
        <p14:creationId xmlns:p14="http://schemas.microsoft.com/office/powerpoint/2010/main" val="288226310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Picture of Fur Traders</a:t>
            </a:r>
            <a:endParaRPr lang="en-US" u="sng" dirty="0"/>
          </a:p>
        </p:txBody>
      </p:sp>
      <p:pic>
        <p:nvPicPr>
          <p:cNvPr id="25602" name="Picture 2" descr="http://adriana28.files.wordpress.com/2007/11/david-thompso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83280" y="1783435"/>
            <a:ext cx="4069080" cy="4708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9426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Fur Traders</a:t>
            </a:r>
            <a:endParaRPr lang="en-US" u="sng" dirty="0"/>
          </a:p>
        </p:txBody>
      </p:sp>
      <p:sp>
        <p:nvSpPr>
          <p:cNvPr id="3" name="Content Placeholder 2"/>
          <p:cNvSpPr>
            <a:spLocks noGrp="1"/>
          </p:cNvSpPr>
          <p:nvPr>
            <p:ph idx="1"/>
          </p:nvPr>
        </p:nvSpPr>
        <p:spPr/>
        <p:txBody>
          <a:bodyPr/>
          <a:lstStyle/>
          <a:p>
            <a:r>
              <a:rPr lang="en-US" dirty="0" smtClean="0"/>
              <a:t>When fur traders reached Oregon, they were out of places to go, and had nearly hunted beavers to extinction</a:t>
            </a:r>
          </a:p>
          <a:p>
            <a:r>
              <a:rPr lang="en-US" dirty="0" smtClean="0"/>
              <a:t>A group of former trappers formed the first American government in the Oregon Territory and lobbied for statehood</a:t>
            </a:r>
          </a:p>
          <a:p>
            <a:r>
              <a:rPr lang="en-US" dirty="0" smtClean="0"/>
              <a:t>Frontier life was rugged</a:t>
            </a:r>
          </a:p>
          <a:p>
            <a:r>
              <a:rPr lang="en-US" dirty="0" smtClean="0"/>
              <a:t>To survive, settlers struggled against climate, elements, Native Americans</a:t>
            </a:r>
          </a:p>
          <a:p>
            <a:r>
              <a:rPr lang="en-US" dirty="0" smtClean="0"/>
              <a:t>Offered opportunities for wealth, freedom, social advancement (less common in competitive East and aristocratic South)</a:t>
            </a:r>
          </a:p>
          <a:p>
            <a:r>
              <a:rPr lang="en-US" dirty="0" smtClean="0"/>
              <a:t>Women made a good living running hotels/boardinghouses</a:t>
            </a:r>
            <a:endParaRPr lang="en-US" dirty="0"/>
          </a:p>
        </p:txBody>
      </p:sp>
    </p:spTree>
    <p:extLst>
      <p:ext uri="{BB962C8B-B14F-4D97-AF65-F5344CB8AC3E}">
        <p14:creationId xmlns:p14="http://schemas.microsoft.com/office/powerpoint/2010/main" val="1388958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Jackson’s Victory</a:t>
            </a:r>
            <a:endParaRPr lang="en-US" u="sng" dirty="0"/>
          </a:p>
        </p:txBody>
      </p:sp>
      <p:sp>
        <p:nvSpPr>
          <p:cNvPr id="3" name="Content Placeholder 2"/>
          <p:cNvSpPr>
            <a:spLocks noGrp="1"/>
          </p:cNvSpPr>
          <p:nvPr>
            <p:ph idx="1"/>
          </p:nvPr>
        </p:nvSpPr>
        <p:spPr/>
        <p:txBody>
          <a:bodyPr/>
          <a:lstStyle/>
          <a:p>
            <a:r>
              <a:rPr lang="en-US" dirty="0" smtClean="0"/>
              <a:t>Jackson wins in 1828 by a large margin (becomes first president not from Virginia or named “Adams”).  Seen as a self-made man, looked out for the West</a:t>
            </a:r>
          </a:p>
          <a:p>
            <a:r>
              <a:rPr lang="en-US" dirty="0" smtClean="0"/>
              <a:t>He dismissed government officials, replaced with his supporters.  This was common…but because he was a political outsider, he replaced the officials with friends who didn’t have the right experience</a:t>
            </a:r>
          </a:p>
          <a:p>
            <a:r>
              <a:rPr lang="en-US" dirty="0" smtClean="0"/>
              <a:t>Public criticized Jackson for this; trading jobs for political favors is called </a:t>
            </a:r>
            <a:r>
              <a:rPr lang="en-US" b="1" dirty="0" smtClean="0"/>
              <a:t>the spoils system</a:t>
            </a:r>
            <a:endParaRPr lang="en-US" dirty="0"/>
          </a:p>
        </p:txBody>
      </p:sp>
    </p:spTree>
    <p:extLst>
      <p:ext uri="{BB962C8B-B14F-4D97-AF65-F5344CB8AC3E}">
        <p14:creationId xmlns:p14="http://schemas.microsoft.com/office/powerpoint/2010/main" val="128644406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Religion/Social Movements</a:t>
            </a:r>
            <a:endParaRPr lang="en-US" u="sng" dirty="0"/>
          </a:p>
        </p:txBody>
      </p:sp>
      <p:sp>
        <p:nvSpPr>
          <p:cNvPr id="3" name="Content Placeholder 2"/>
          <p:cNvSpPr>
            <a:spLocks noGrp="1"/>
          </p:cNvSpPr>
          <p:nvPr>
            <p:ph idx="1"/>
          </p:nvPr>
        </p:nvSpPr>
        <p:spPr/>
        <p:txBody>
          <a:bodyPr/>
          <a:lstStyle/>
          <a:p>
            <a:r>
              <a:rPr lang="en-US" dirty="0" smtClean="0"/>
              <a:t>Early social reform movements grew out of the </a:t>
            </a:r>
            <a:r>
              <a:rPr lang="en-US" b="1" dirty="0" smtClean="0"/>
              <a:t>Second Great Awakening</a:t>
            </a:r>
            <a:r>
              <a:rPr lang="en-US" dirty="0" smtClean="0"/>
              <a:t> (religion revival among Methodists, Presbyterians, and Baptists); began in the </a:t>
            </a:r>
            <a:r>
              <a:rPr lang="en-US" b="1" dirty="0" smtClean="0"/>
              <a:t>burned-over district</a:t>
            </a:r>
            <a:r>
              <a:rPr lang="en-US" dirty="0" smtClean="0"/>
              <a:t> of Western New York and spread throughout the country, sparking an intense period of evangelicalism in the South and West</a:t>
            </a:r>
          </a:p>
          <a:p>
            <a:r>
              <a:rPr lang="en-US" dirty="0" smtClean="0"/>
              <a:t>Burned-over district was burned by flames of religious revival—no people left to convert</a:t>
            </a:r>
          </a:p>
          <a:p>
            <a:r>
              <a:rPr lang="en-US" dirty="0" smtClean="0"/>
              <a:t>Numerous churches formed in places where they had been none (called </a:t>
            </a:r>
            <a:r>
              <a:rPr lang="en-US" b="1" dirty="0" smtClean="0"/>
              <a:t>revivals</a:t>
            </a:r>
            <a:r>
              <a:rPr lang="en-US" dirty="0" smtClean="0"/>
              <a:t>)</a:t>
            </a:r>
          </a:p>
          <a:p>
            <a:r>
              <a:rPr lang="en-US" dirty="0" smtClean="0"/>
              <a:t>Mainly in the Northeast (erase social evils like drinking/poverty)</a:t>
            </a:r>
            <a:endParaRPr lang="en-US" dirty="0"/>
          </a:p>
        </p:txBody>
      </p:sp>
    </p:spTree>
    <p:extLst>
      <p:ext uri="{BB962C8B-B14F-4D97-AF65-F5344CB8AC3E}">
        <p14:creationId xmlns:p14="http://schemas.microsoft.com/office/powerpoint/2010/main" val="355135694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Picture of Second Great Awakening</a:t>
            </a:r>
            <a:endParaRPr lang="en-US" u="sng" dirty="0"/>
          </a:p>
        </p:txBody>
      </p:sp>
      <p:pic>
        <p:nvPicPr>
          <p:cNvPr id="26626" name="Picture 2" descr="http://upload.wikimedia.org/wikipedia/commons/0/0f/1839-meth.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37460" y="2111507"/>
            <a:ext cx="6240780" cy="4530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742718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Connections</a:t>
            </a:r>
            <a:endParaRPr lang="en-US" u="sng" dirty="0"/>
          </a:p>
        </p:txBody>
      </p:sp>
      <p:sp>
        <p:nvSpPr>
          <p:cNvPr id="3" name="Content Placeholder 2"/>
          <p:cNvSpPr>
            <a:spLocks noGrp="1"/>
          </p:cNvSpPr>
          <p:nvPr>
            <p:ph idx="1"/>
          </p:nvPr>
        </p:nvSpPr>
        <p:spPr/>
        <p:txBody>
          <a:bodyPr/>
          <a:lstStyle/>
          <a:p>
            <a:r>
              <a:rPr lang="en-US" dirty="0" smtClean="0"/>
              <a:t>Burned-over district was in Western New York</a:t>
            </a:r>
          </a:p>
          <a:p>
            <a:r>
              <a:rPr lang="en-US" dirty="0" smtClean="0"/>
              <a:t>During same time, Erie Canal was built</a:t>
            </a:r>
          </a:p>
          <a:p>
            <a:r>
              <a:rPr lang="en-US" dirty="0" smtClean="0"/>
              <a:t>First Great Awakening was reaction against Enlightenment</a:t>
            </a:r>
          </a:p>
          <a:p>
            <a:r>
              <a:rPr lang="en-US" dirty="0" smtClean="0"/>
              <a:t>Second G.A. was reaction against commercialism/capitalism</a:t>
            </a:r>
            <a:endParaRPr lang="en-US" dirty="0"/>
          </a:p>
        </p:txBody>
      </p:sp>
    </p:spTree>
    <p:extLst>
      <p:ext uri="{BB962C8B-B14F-4D97-AF65-F5344CB8AC3E}">
        <p14:creationId xmlns:p14="http://schemas.microsoft.com/office/powerpoint/2010/main" val="160342092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Reform Societies</a:t>
            </a:r>
            <a:endParaRPr lang="en-US" u="sng" dirty="0"/>
          </a:p>
        </p:txBody>
      </p:sp>
      <p:sp>
        <p:nvSpPr>
          <p:cNvPr id="3" name="Content Placeholder 2"/>
          <p:cNvSpPr>
            <a:spLocks noGrp="1"/>
          </p:cNvSpPr>
          <p:nvPr>
            <p:ph idx="1"/>
          </p:nvPr>
        </p:nvSpPr>
        <p:spPr/>
        <p:txBody>
          <a:bodyPr>
            <a:normAutofit lnSpcReduction="10000"/>
          </a:bodyPr>
          <a:lstStyle/>
          <a:p>
            <a:r>
              <a:rPr lang="en-US" dirty="0" smtClean="0"/>
              <a:t>Most active members of reform groups were middle/upper class women</a:t>
            </a:r>
          </a:p>
          <a:p>
            <a:r>
              <a:rPr lang="en-US" b="1" dirty="0" smtClean="0"/>
              <a:t>Temperance societies</a:t>
            </a:r>
            <a:r>
              <a:rPr lang="en-US" dirty="0" smtClean="0"/>
              <a:t> tried to encourage people not to drink/prohibit liquor, were powerful until the adoption of 18</a:t>
            </a:r>
            <a:r>
              <a:rPr lang="en-US" baseline="30000" dirty="0" smtClean="0"/>
              <a:t>th</a:t>
            </a:r>
            <a:r>
              <a:rPr lang="en-US" dirty="0" smtClean="0"/>
              <a:t> Amendment in 1919 for nationwide prohibition</a:t>
            </a:r>
          </a:p>
          <a:p>
            <a:r>
              <a:rPr lang="en-US" dirty="0" smtClean="0"/>
              <a:t>Prohibition succeeded at the same time it became evident to politicians that women would gain the right to vote</a:t>
            </a:r>
          </a:p>
          <a:p>
            <a:r>
              <a:rPr lang="en-US" dirty="0" smtClean="0"/>
              <a:t>Groups battled against </a:t>
            </a:r>
            <a:r>
              <a:rPr lang="en-US" b="1" dirty="0" smtClean="0"/>
              <a:t>gambling</a:t>
            </a:r>
            <a:r>
              <a:rPr lang="en-US" dirty="0" smtClean="0"/>
              <a:t>; by 1860, every state had outlawed </a:t>
            </a:r>
            <a:r>
              <a:rPr lang="en-US" b="1" dirty="0" smtClean="0"/>
              <a:t>lotteries</a:t>
            </a:r>
            <a:endParaRPr lang="en-US" dirty="0" smtClean="0"/>
          </a:p>
          <a:p>
            <a:r>
              <a:rPr lang="en-US" dirty="0" smtClean="0"/>
              <a:t>Many northern states prohibited alcoholic beverages</a:t>
            </a:r>
          </a:p>
          <a:p>
            <a:r>
              <a:rPr lang="en-US" dirty="0" smtClean="0"/>
              <a:t>“The Female Moral Reform Society” fought prostitution in the cities</a:t>
            </a:r>
            <a:endParaRPr lang="en-US" dirty="0"/>
          </a:p>
        </p:txBody>
      </p:sp>
    </p:spTree>
    <p:extLst>
      <p:ext uri="{BB962C8B-B14F-4D97-AF65-F5344CB8AC3E}">
        <p14:creationId xmlns:p14="http://schemas.microsoft.com/office/powerpoint/2010/main" val="262203746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Picture of Female Moral Reform Societies</a:t>
            </a:r>
            <a:endParaRPr lang="en-US" u="sng" dirty="0"/>
          </a:p>
        </p:txBody>
      </p:sp>
      <p:pic>
        <p:nvPicPr>
          <p:cNvPr id="27650" name="Picture 2" descr="http://tdl.org/txlor-dspace/bitstream/handle/2249.3/631/images/image0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8660" y="2322994"/>
            <a:ext cx="10287000" cy="4209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141377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Dorothea Dix</a:t>
            </a:r>
            <a:endParaRPr lang="en-US" u="sng" dirty="0"/>
          </a:p>
        </p:txBody>
      </p:sp>
      <p:sp>
        <p:nvSpPr>
          <p:cNvPr id="3" name="Content Placeholder 2"/>
          <p:cNvSpPr>
            <a:spLocks noGrp="1"/>
          </p:cNvSpPr>
          <p:nvPr>
            <p:ph idx="1"/>
          </p:nvPr>
        </p:nvSpPr>
        <p:spPr/>
        <p:txBody>
          <a:bodyPr/>
          <a:lstStyle/>
          <a:p>
            <a:r>
              <a:rPr lang="en-US" dirty="0" smtClean="0"/>
              <a:t>Reform societies brought about </a:t>
            </a:r>
            <a:r>
              <a:rPr lang="en-US" b="1" dirty="0" smtClean="0"/>
              <a:t>penitentiaries, asylums, </a:t>
            </a:r>
            <a:r>
              <a:rPr lang="en-US" dirty="0" smtClean="0"/>
              <a:t>and </a:t>
            </a:r>
            <a:r>
              <a:rPr lang="en-US" b="1" dirty="0" smtClean="0"/>
              <a:t>orphanages </a:t>
            </a:r>
            <a:r>
              <a:rPr lang="en-US" dirty="0" smtClean="0"/>
              <a:t>by popularizing the notion that society is responsible for the welfare of the least fortunate</a:t>
            </a:r>
          </a:p>
          <a:p>
            <a:r>
              <a:rPr lang="en-US" dirty="0" smtClean="0"/>
              <a:t>Asylums, orphanages, houses of refuge for the poor are built to care for those who would previously have been imprisoned/run out of town</a:t>
            </a:r>
          </a:p>
          <a:p>
            <a:r>
              <a:rPr lang="en-US" dirty="0" smtClean="0"/>
              <a:t>Leadership from Dorothea Dix, penitentiaries tried to rehabilitate criminals by teaching them a morality/work ethic</a:t>
            </a:r>
            <a:endParaRPr lang="en-US" dirty="0"/>
          </a:p>
        </p:txBody>
      </p:sp>
    </p:spTree>
    <p:extLst>
      <p:ext uri="{BB962C8B-B14F-4D97-AF65-F5344CB8AC3E}">
        <p14:creationId xmlns:p14="http://schemas.microsoft.com/office/powerpoint/2010/main" val="3840318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Picture of Dorothea Dix</a:t>
            </a:r>
            <a:endParaRPr lang="en-US" u="sng" dirty="0"/>
          </a:p>
        </p:txBody>
      </p:sp>
      <p:pic>
        <p:nvPicPr>
          <p:cNvPr id="28674" name="Picture 2" descr="http://a4.files.biography.com/image/upload/c_fill,dpr_1.0,g_face,h_300,q_80,w_300/MTE5NDg0MDU0OTQ3MDA1OTY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60006" y="2603500"/>
            <a:ext cx="3416300" cy="341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02152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Shakers</a:t>
            </a:r>
            <a:endParaRPr lang="en-US" u="sng" dirty="0"/>
          </a:p>
        </p:txBody>
      </p:sp>
      <p:sp>
        <p:nvSpPr>
          <p:cNvPr id="3" name="Content Placeholder 2"/>
          <p:cNvSpPr>
            <a:spLocks noGrp="1"/>
          </p:cNvSpPr>
          <p:nvPr>
            <p:ph idx="1"/>
          </p:nvPr>
        </p:nvSpPr>
        <p:spPr/>
        <p:txBody>
          <a:bodyPr/>
          <a:lstStyle/>
          <a:p>
            <a:r>
              <a:rPr lang="en-US" dirty="0" smtClean="0"/>
              <a:t>Shakers were a utopian group that splintered off from Quakers, believed that churches were too interested in world, too neglectful of afterlives</a:t>
            </a:r>
          </a:p>
          <a:p>
            <a:r>
              <a:rPr lang="en-US" dirty="0" smtClean="0"/>
              <a:t>Shakers followed Mother Ann Lee, isolated themselves in communes where they shared work and its rewards; granted near-equal rights to women, allowed women to become priests</a:t>
            </a:r>
          </a:p>
          <a:p>
            <a:r>
              <a:rPr lang="en-US" dirty="0" smtClean="0"/>
              <a:t>Believed that sex caused evil, practiced celibacy…so their numbers diminished</a:t>
            </a:r>
          </a:p>
          <a:p>
            <a:r>
              <a:rPr lang="en-US" dirty="0" smtClean="0"/>
              <a:t>Ended during 1840s/50s</a:t>
            </a:r>
          </a:p>
          <a:p>
            <a:r>
              <a:rPr lang="en-US" dirty="0" smtClean="0"/>
              <a:t>Other Utopian groups included Oneida community in NY, New Harmony community in Indiana</a:t>
            </a:r>
            <a:endParaRPr lang="en-US" dirty="0"/>
          </a:p>
        </p:txBody>
      </p:sp>
    </p:spTree>
    <p:extLst>
      <p:ext uri="{BB962C8B-B14F-4D97-AF65-F5344CB8AC3E}">
        <p14:creationId xmlns:p14="http://schemas.microsoft.com/office/powerpoint/2010/main" val="130114192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Picture of Shakers</a:t>
            </a:r>
            <a:endParaRPr lang="en-US" u="sng" dirty="0"/>
          </a:p>
        </p:txBody>
      </p:sp>
      <p:pic>
        <p:nvPicPr>
          <p:cNvPr id="29698" name="Picture 2" descr="http://upload.wikimedia.org/wikipedia/commons/b/b5/Shakers_Dancing.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94792" y="2603500"/>
            <a:ext cx="5146728" cy="341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75101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Brook Farm</a:t>
            </a:r>
            <a:endParaRPr lang="en-US" u="sng" dirty="0"/>
          </a:p>
        </p:txBody>
      </p:sp>
      <p:sp>
        <p:nvSpPr>
          <p:cNvPr id="3" name="Content Placeholder 2"/>
          <p:cNvSpPr>
            <a:spLocks noGrp="1"/>
          </p:cNvSpPr>
          <p:nvPr>
            <p:ph idx="1"/>
          </p:nvPr>
        </p:nvSpPr>
        <p:spPr/>
        <p:txBody>
          <a:bodyPr>
            <a:normAutofit/>
          </a:bodyPr>
          <a:lstStyle/>
          <a:p>
            <a:r>
              <a:rPr lang="en-US" dirty="0" smtClean="0"/>
              <a:t>Well-known utopian community, established near Roxbury, Massachusetts in 1841.</a:t>
            </a:r>
            <a:r>
              <a:rPr lang="en-US" dirty="0"/>
              <a:t> </a:t>
            </a:r>
            <a:r>
              <a:rPr lang="en-US" dirty="0" smtClean="0"/>
              <a:t> Brook Farm was home to Transcendentalists, group of nonconformist writers and philosophers</a:t>
            </a:r>
          </a:p>
          <a:p>
            <a:r>
              <a:rPr lang="en-US" dirty="0" smtClean="0"/>
              <a:t>Believed that humans contained elements of the divine, and they had faith in man’s/society’s perfectibility</a:t>
            </a:r>
          </a:p>
          <a:p>
            <a:r>
              <a:rPr lang="en-US" dirty="0" smtClean="0"/>
              <a:t>Most famous were Nathaniel Hawthorne (</a:t>
            </a:r>
            <a:r>
              <a:rPr lang="en-US" i="1" dirty="0" smtClean="0"/>
              <a:t>The Scarlet Letter</a:t>
            </a:r>
            <a:r>
              <a:rPr lang="en-US" dirty="0" smtClean="0"/>
              <a:t>), Ralph Waldo Emerson and Henry David Thoreau</a:t>
            </a:r>
          </a:p>
          <a:p>
            <a:r>
              <a:rPr lang="en-US" dirty="0" smtClean="0"/>
              <a:t>Thoreau wrote </a:t>
            </a:r>
            <a:r>
              <a:rPr lang="en-US" i="1" dirty="0" smtClean="0"/>
              <a:t>Walden</a:t>
            </a:r>
            <a:r>
              <a:rPr lang="en-US" b="1" i="1" dirty="0" smtClean="0"/>
              <a:t> </a:t>
            </a:r>
            <a:r>
              <a:rPr lang="en-US" dirty="0" smtClean="0"/>
              <a:t>(lived two years alone in a cabin on Walden Pond)</a:t>
            </a:r>
          </a:p>
          <a:p>
            <a:r>
              <a:rPr lang="en-US" dirty="0" smtClean="0"/>
              <a:t>Refused to pay taxes on a government that waged war on Mexico (civil disobedience)</a:t>
            </a:r>
            <a:endParaRPr lang="en-US" dirty="0"/>
          </a:p>
          <a:p>
            <a:endParaRPr lang="en-US" dirty="0"/>
          </a:p>
        </p:txBody>
      </p:sp>
    </p:spTree>
    <p:extLst>
      <p:ext uri="{BB962C8B-B14F-4D97-AF65-F5344CB8AC3E}">
        <p14:creationId xmlns:p14="http://schemas.microsoft.com/office/powerpoint/2010/main" val="373542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Jacksonian Democracy</a:t>
            </a:r>
            <a:endParaRPr lang="en-US" u="sng" dirty="0"/>
          </a:p>
        </p:txBody>
      </p:sp>
      <p:sp>
        <p:nvSpPr>
          <p:cNvPr id="3" name="Content Placeholder 2"/>
          <p:cNvSpPr>
            <a:spLocks noGrp="1"/>
          </p:cNvSpPr>
          <p:nvPr>
            <p:ph idx="1"/>
          </p:nvPr>
        </p:nvSpPr>
        <p:spPr/>
        <p:txBody>
          <a:bodyPr>
            <a:normAutofit/>
          </a:bodyPr>
          <a:lstStyle/>
          <a:p>
            <a:r>
              <a:rPr lang="en-US" b="1" dirty="0" smtClean="0"/>
              <a:t>Jacksonian Democracy</a:t>
            </a:r>
            <a:r>
              <a:rPr lang="en-US" dirty="0" smtClean="0"/>
              <a:t> replaced </a:t>
            </a:r>
            <a:r>
              <a:rPr lang="en-US" b="1" dirty="0" smtClean="0"/>
              <a:t>Jeffersonian Republicanism</a:t>
            </a:r>
          </a:p>
          <a:p>
            <a:r>
              <a:rPr lang="en-US" dirty="0" smtClean="0"/>
              <a:t>Jefferson wanted a nation with wealthy educated property holders; government’s only big as necessary to provide necessary services (military).  Jefferson envisioned farmers who owned their land (yeoman farmers) with liberty protected by LIMITING the central government</a:t>
            </a:r>
          </a:p>
          <a:p>
            <a:r>
              <a:rPr lang="en-US" dirty="0" smtClean="0"/>
              <a:t>Jacksonian democracy was all about </a:t>
            </a:r>
            <a:r>
              <a:rPr lang="en-US" b="1" dirty="0" smtClean="0"/>
              <a:t>universal white male suffrage</a:t>
            </a:r>
            <a:r>
              <a:rPr lang="en-US" dirty="0" smtClean="0"/>
              <a:t>, meaning extension of voting rights to all white males, even those who did not own property</a:t>
            </a:r>
          </a:p>
          <a:p>
            <a:r>
              <a:rPr lang="en-US" dirty="0" smtClean="0"/>
              <a:t>Jackson used his popularity to challenge Congress and the Supreme Court</a:t>
            </a:r>
          </a:p>
        </p:txBody>
      </p:sp>
    </p:spTree>
    <p:extLst>
      <p:ext uri="{BB962C8B-B14F-4D97-AF65-F5344CB8AC3E}">
        <p14:creationId xmlns:p14="http://schemas.microsoft.com/office/powerpoint/2010/main" val="102374241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Painters</a:t>
            </a:r>
            <a:endParaRPr lang="en-US" u="sng" dirty="0"/>
          </a:p>
        </p:txBody>
      </p:sp>
      <p:sp>
        <p:nvSpPr>
          <p:cNvPr id="3" name="Content Placeholder 2"/>
          <p:cNvSpPr>
            <a:spLocks noGrp="1"/>
          </p:cNvSpPr>
          <p:nvPr>
            <p:ph idx="1"/>
          </p:nvPr>
        </p:nvSpPr>
        <p:spPr/>
        <p:txBody>
          <a:bodyPr/>
          <a:lstStyle/>
          <a:p>
            <a:r>
              <a:rPr lang="en-US" dirty="0" smtClean="0"/>
              <a:t>Hudson River School painters were the first distinct school of American art</a:t>
            </a:r>
          </a:p>
          <a:p>
            <a:r>
              <a:rPr lang="en-US" dirty="0" smtClean="0"/>
              <a:t>Created a vision—painted landscapes that portrayed an awe for the wilderness and beauty of wild America</a:t>
            </a:r>
          </a:p>
          <a:p>
            <a:r>
              <a:rPr lang="en-US" dirty="0" smtClean="0"/>
              <a:t>Like the transcendentalists, painters were influenced by European romanticism</a:t>
            </a:r>
            <a:endParaRPr lang="en-US" dirty="0"/>
          </a:p>
        </p:txBody>
      </p:sp>
    </p:spTree>
    <p:extLst>
      <p:ext uri="{BB962C8B-B14F-4D97-AF65-F5344CB8AC3E}">
        <p14:creationId xmlns:p14="http://schemas.microsoft.com/office/powerpoint/2010/main" val="18009462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Picture of Hudson River Schools</a:t>
            </a:r>
            <a:endParaRPr lang="en-US" u="sng" dirty="0"/>
          </a:p>
        </p:txBody>
      </p:sp>
      <p:pic>
        <p:nvPicPr>
          <p:cNvPr id="30722" name="Picture 2" descr="http://2gc0771gkd8m295j5p2hvgje72l.wpengine.netdna-cdn.com/wp-content/gallery/hudson-river-school/1948.17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89817" y="2603500"/>
            <a:ext cx="5156679" cy="341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46563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Mormons</a:t>
            </a:r>
            <a:endParaRPr lang="en-US" u="sng" dirty="0"/>
          </a:p>
        </p:txBody>
      </p:sp>
      <p:sp>
        <p:nvSpPr>
          <p:cNvPr id="3" name="Content Placeholder 2"/>
          <p:cNvSpPr>
            <a:spLocks noGrp="1"/>
          </p:cNvSpPr>
          <p:nvPr>
            <p:ph idx="1"/>
          </p:nvPr>
        </p:nvSpPr>
        <p:spPr/>
        <p:txBody>
          <a:bodyPr/>
          <a:lstStyle/>
          <a:p>
            <a:r>
              <a:rPr lang="en-US" dirty="0" smtClean="0"/>
              <a:t>Joseph Smith formed the Church of Jesus Christ of Latter-Day Saints to 1830</a:t>
            </a:r>
          </a:p>
          <a:p>
            <a:r>
              <a:rPr lang="en-US" dirty="0" smtClean="0"/>
              <a:t>Smith’s preaching, particularly his acceptance of polygamy, drew strong opposition in the East and Midwest, culminating in his death by a mob while imprisoned in Illinois</a:t>
            </a:r>
          </a:p>
          <a:p>
            <a:r>
              <a:rPr lang="en-US" dirty="0" smtClean="0"/>
              <a:t>Mormons journeyed to Salt Lake City, Utah, led by Brigham Young</a:t>
            </a:r>
          </a:p>
          <a:p>
            <a:r>
              <a:rPr lang="en-US" dirty="0" smtClean="0"/>
              <a:t>They transformed the area from desert into farmland through irrigation</a:t>
            </a:r>
          </a:p>
          <a:p>
            <a:r>
              <a:rPr lang="en-US" dirty="0" smtClean="0"/>
              <a:t>Success was caused by strong sense of community</a:t>
            </a:r>
            <a:endParaRPr lang="en-US" dirty="0"/>
          </a:p>
        </p:txBody>
      </p:sp>
    </p:spTree>
    <p:extLst>
      <p:ext uri="{BB962C8B-B14F-4D97-AF65-F5344CB8AC3E}">
        <p14:creationId xmlns:p14="http://schemas.microsoft.com/office/powerpoint/2010/main" val="282670120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Second Great Awakening</a:t>
            </a:r>
            <a:endParaRPr lang="en-US" u="sng" dirty="0"/>
          </a:p>
        </p:txBody>
      </p:sp>
      <p:sp>
        <p:nvSpPr>
          <p:cNvPr id="3" name="Content Placeholder 2"/>
          <p:cNvSpPr>
            <a:spLocks noGrp="1"/>
          </p:cNvSpPr>
          <p:nvPr>
            <p:ph idx="1"/>
          </p:nvPr>
        </p:nvSpPr>
        <p:spPr/>
        <p:txBody>
          <a:bodyPr/>
          <a:lstStyle/>
          <a:p>
            <a:r>
              <a:rPr lang="en-US" dirty="0" smtClean="0"/>
              <a:t>By 1820s/30s, most founding fathers were dead, but them left a legacy of freedom/equality</a:t>
            </a:r>
          </a:p>
          <a:p>
            <a:r>
              <a:rPr lang="en-US" dirty="0" smtClean="0"/>
              <a:t>In the 1830s, We the People still just meant white males</a:t>
            </a:r>
          </a:p>
          <a:p>
            <a:r>
              <a:rPr lang="en-US" dirty="0" smtClean="0"/>
              <a:t>Women were excluded from an anti-slavery convention in 1840, so Elizabeth Cady Stanton and </a:t>
            </a:r>
            <a:r>
              <a:rPr lang="en-US" dirty="0" err="1" smtClean="0"/>
              <a:t>Lucretia</a:t>
            </a:r>
            <a:r>
              <a:rPr lang="en-US" dirty="0" smtClean="0"/>
              <a:t> Mott held the first women’s rights convention in 1848 in Seneca Falls in NY (in the Burned over district)</a:t>
            </a:r>
          </a:p>
          <a:p>
            <a:r>
              <a:rPr lang="en-US" dirty="0" smtClean="0"/>
              <a:t>They published the </a:t>
            </a:r>
            <a:r>
              <a:rPr lang="en-US" i="1" dirty="0" smtClean="0"/>
              <a:t>Declaration of Rights and Sentiments of Women</a:t>
            </a:r>
            <a:r>
              <a:rPr lang="en-US" b="1" i="1" dirty="0" smtClean="0"/>
              <a:t>, </a:t>
            </a:r>
            <a:r>
              <a:rPr lang="en-US" dirty="0" smtClean="0"/>
              <a:t>editing Declaration of Independence to include females</a:t>
            </a:r>
          </a:p>
          <a:p>
            <a:r>
              <a:rPr lang="en-US" dirty="0" smtClean="0"/>
              <a:t>Four years later, Stanton teamed up with Susan B. Anthony and founded the </a:t>
            </a:r>
            <a:r>
              <a:rPr lang="en-US" b="1" dirty="0" smtClean="0"/>
              <a:t>National Woman Suffrage Association</a:t>
            </a:r>
            <a:r>
              <a:rPr lang="en-US" dirty="0" smtClean="0"/>
              <a:t> in 1869</a:t>
            </a:r>
            <a:endParaRPr lang="en-US" dirty="0"/>
          </a:p>
        </p:txBody>
      </p:sp>
    </p:spTree>
    <p:extLst>
      <p:ext uri="{BB962C8B-B14F-4D97-AF65-F5344CB8AC3E}">
        <p14:creationId xmlns:p14="http://schemas.microsoft.com/office/powerpoint/2010/main" val="374634755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Public Education</a:t>
            </a:r>
            <a:endParaRPr lang="en-US" u="sng" dirty="0"/>
          </a:p>
        </p:txBody>
      </p:sp>
      <p:sp>
        <p:nvSpPr>
          <p:cNvPr id="3" name="Content Placeholder 2"/>
          <p:cNvSpPr>
            <a:spLocks noGrp="1"/>
          </p:cNvSpPr>
          <p:nvPr>
            <p:ph idx="1"/>
          </p:nvPr>
        </p:nvSpPr>
        <p:spPr/>
        <p:txBody>
          <a:bodyPr/>
          <a:lstStyle/>
          <a:p>
            <a:r>
              <a:rPr lang="en-US" b="1" dirty="0" smtClean="0"/>
              <a:t>Horace Mann</a:t>
            </a:r>
            <a:r>
              <a:rPr lang="en-US" dirty="0" smtClean="0"/>
              <a:t> pushed for public education and reform</a:t>
            </a:r>
          </a:p>
          <a:p>
            <a:r>
              <a:rPr lang="en-US" dirty="0" smtClean="0"/>
              <a:t>Lengthened the school year, established a school for teacher training, used standardized books (</a:t>
            </a:r>
            <a:r>
              <a:rPr lang="en-US" i="1" dirty="0" smtClean="0"/>
              <a:t>McGuffey’s Reader</a:t>
            </a:r>
            <a:r>
              <a:rPr lang="en-US" dirty="0" smtClean="0"/>
              <a:t> was used by 80% of public schools)</a:t>
            </a:r>
          </a:p>
          <a:p>
            <a:r>
              <a:rPr lang="en-US" dirty="0" smtClean="0"/>
              <a:t>He believed that education was the great equalizer</a:t>
            </a:r>
            <a:endParaRPr lang="en-US" dirty="0"/>
          </a:p>
        </p:txBody>
      </p:sp>
    </p:spTree>
    <p:extLst>
      <p:ext uri="{BB962C8B-B14F-4D97-AF65-F5344CB8AC3E}">
        <p14:creationId xmlns:p14="http://schemas.microsoft.com/office/powerpoint/2010/main" val="169822612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The Abolition Movement</a:t>
            </a:r>
            <a:endParaRPr lang="en-US" u="sng" dirty="0"/>
          </a:p>
        </p:txBody>
      </p:sp>
      <p:sp>
        <p:nvSpPr>
          <p:cNvPr id="3" name="Content Placeholder 2"/>
          <p:cNvSpPr>
            <a:spLocks noGrp="1"/>
          </p:cNvSpPr>
          <p:nvPr>
            <p:ph idx="1"/>
          </p:nvPr>
        </p:nvSpPr>
        <p:spPr/>
        <p:txBody>
          <a:bodyPr/>
          <a:lstStyle/>
          <a:p>
            <a:r>
              <a:rPr lang="en-US" dirty="0" smtClean="0"/>
              <a:t>Before 1830s, few whites fought for liberation of slaves</a:t>
            </a:r>
            <a:endParaRPr lang="en-US" dirty="0"/>
          </a:p>
          <a:p>
            <a:r>
              <a:rPr lang="en-US" dirty="0" smtClean="0"/>
              <a:t>Quakers thought it was morally wrong, most sought gradual abolition and a movement to put blacks back in Africa</a:t>
            </a:r>
          </a:p>
          <a:p>
            <a:r>
              <a:rPr lang="en-US" dirty="0" smtClean="0"/>
              <a:t>Religious/moral fervor of the great awakening persuaded more and more whites/Southerners that slavery was EVIL</a:t>
            </a:r>
          </a:p>
          <a:p>
            <a:r>
              <a:rPr lang="en-US" dirty="0" smtClean="0"/>
              <a:t>White abolitionists were moderates or </a:t>
            </a:r>
            <a:r>
              <a:rPr lang="en-US" b="1" dirty="0" err="1" smtClean="0"/>
              <a:t>immediatists</a:t>
            </a:r>
            <a:endParaRPr lang="en-US" dirty="0" smtClean="0"/>
          </a:p>
          <a:p>
            <a:r>
              <a:rPr lang="en-US" b="1" dirty="0" smtClean="0"/>
              <a:t>William Lloyd Garrison</a:t>
            </a:r>
            <a:r>
              <a:rPr lang="en-US" dirty="0" smtClean="0"/>
              <a:t> published a popular abolitionist newspaper called </a:t>
            </a:r>
            <a:r>
              <a:rPr lang="en-US" b="1" i="1" dirty="0" smtClean="0"/>
              <a:t>the Liberator</a:t>
            </a:r>
            <a:r>
              <a:rPr lang="en-US" dirty="0" smtClean="0"/>
              <a:t> in 1831, founded the </a:t>
            </a:r>
            <a:r>
              <a:rPr lang="en-US" b="1" dirty="0" smtClean="0"/>
              <a:t>American Anti-slavery Society</a:t>
            </a:r>
            <a:r>
              <a:rPr lang="en-US" dirty="0" smtClean="0"/>
              <a:t> in 1833</a:t>
            </a:r>
          </a:p>
          <a:p>
            <a:r>
              <a:rPr lang="en-US" dirty="0" smtClean="0"/>
              <a:t>His early subscribers were mostly free blacks, but it caught on with whites</a:t>
            </a:r>
            <a:endParaRPr lang="en-US" dirty="0"/>
          </a:p>
        </p:txBody>
      </p:sp>
    </p:spTree>
    <p:extLst>
      <p:ext uri="{BB962C8B-B14F-4D97-AF65-F5344CB8AC3E}">
        <p14:creationId xmlns:p14="http://schemas.microsoft.com/office/powerpoint/2010/main" val="248459453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William Lloyd Garrison</a:t>
            </a:r>
            <a:endParaRPr lang="en-US" u="sng" dirty="0"/>
          </a:p>
        </p:txBody>
      </p:sp>
      <p:sp>
        <p:nvSpPr>
          <p:cNvPr id="3" name="Content Placeholder 2"/>
          <p:cNvSpPr>
            <a:spLocks noGrp="1"/>
          </p:cNvSpPr>
          <p:nvPr>
            <p:ph idx="1"/>
          </p:nvPr>
        </p:nvSpPr>
        <p:spPr/>
        <p:txBody>
          <a:bodyPr/>
          <a:lstStyle/>
          <a:p>
            <a:r>
              <a:rPr lang="en-US" dirty="0" smtClean="0"/>
              <a:t>He fought against slavery and against moderates, decrying plans for blacks going back to Africa as racist/immoral</a:t>
            </a:r>
          </a:p>
          <a:p>
            <a:r>
              <a:rPr lang="en-US" dirty="0" smtClean="0"/>
              <a:t>Southern states banned his paper, and prohibited anyone from discussing it</a:t>
            </a:r>
          </a:p>
          <a:p>
            <a:r>
              <a:rPr lang="en-US" dirty="0" smtClean="0"/>
              <a:t>Congress opted for a </a:t>
            </a:r>
            <a:r>
              <a:rPr lang="en-US" b="1" dirty="0" smtClean="0"/>
              <a:t>gag rule</a:t>
            </a:r>
            <a:r>
              <a:rPr lang="en-US" dirty="0" smtClean="0"/>
              <a:t> that prevented its discussion</a:t>
            </a:r>
          </a:p>
          <a:p>
            <a:r>
              <a:rPr lang="en-US" dirty="0" smtClean="0"/>
              <a:t>It prevented Congress from enacting new legislation pertaining to slavery</a:t>
            </a:r>
          </a:p>
          <a:p>
            <a:r>
              <a:rPr lang="en-US" dirty="0" smtClean="0"/>
              <a:t>The rule lasted from 1836 to 1844, along with South restrictions on free speech, and outrage Northerners</a:t>
            </a:r>
            <a:endParaRPr lang="en-US" dirty="0"/>
          </a:p>
        </p:txBody>
      </p:sp>
    </p:spTree>
    <p:extLst>
      <p:ext uri="{BB962C8B-B14F-4D97-AF65-F5344CB8AC3E}">
        <p14:creationId xmlns:p14="http://schemas.microsoft.com/office/powerpoint/2010/main" val="16765080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Free Blacks</a:t>
            </a:r>
            <a:endParaRPr lang="en-US" u="sng" dirty="0"/>
          </a:p>
        </p:txBody>
      </p:sp>
      <p:sp>
        <p:nvSpPr>
          <p:cNvPr id="3" name="Content Placeholder 2"/>
          <p:cNvSpPr>
            <a:spLocks noGrp="1"/>
          </p:cNvSpPr>
          <p:nvPr>
            <p:ph idx="1"/>
          </p:nvPr>
        </p:nvSpPr>
        <p:spPr/>
        <p:txBody>
          <a:bodyPr/>
          <a:lstStyle/>
          <a:p>
            <a:r>
              <a:rPr lang="en-US" dirty="0" smtClean="0"/>
              <a:t>Abolition associations formed in every large black community to assist fugitive slaves and publicize the struggle against slavery</a:t>
            </a:r>
          </a:p>
          <a:p>
            <a:r>
              <a:rPr lang="en-US" dirty="0" smtClean="0"/>
              <a:t>These groups met at a national convention every year after 1830 to coordinate strategies</a:t>
            </a:r>
          </a:p>
          <a:p>
            <a:r>
              <a:rPr lang="en-US" dirty="0" smtClean="0"/>
              <a:t>In the 1840s, </a:t>
            </a:r>
            <a:r>
              <a:rPr lang="en-US" b="1" dirty="0" smtClean="0"/>
              <a:t>Frederick </a:t>
            </a:r>
            <a:r>
              <a:rPr lang="en-US" b="1" dirty="0"/>
              <a:t>D</a:t>
            </a:r>
            <a:r>
              <a:rPr lang="en-US" b="1" dirty="0" smtClean="0"/>
              <a:t>ouglass </a:t>
            </a:r>
            <a:r>
              <a:rPr lang="en-US" dirty="0" smtClean="0"/>
              <a:t>began publishing his influential newspaper </a:t>
            </a:r>
            <a:r>
              <a:rPr lang="en-US" i="1" dirty="0" smtClean="0"/>
              <a:t>The North Star</a:t>
            </a:r>
            <a:endParaRPr lang="en-US" dirty="0" smtClean="0"/>
          </a:p>
          <a:p>
            <a:r>
              <a:rPr lang="en-US" dirty="0" smtClean="0"/>
              <a:t>Douglass, an escaped slave, gained fame as a gifted writer/advocate for freedom</a:t>
            </a:r>
          </a:p>
          <a:p>
            <a:r>
              <a:rPr lang="en-US" dirty="0" smtClean="0"/>
              <a:t>His </a:t>
            </a:r>
            <a:r>
              <a:rPr lang="en-US" i="1" dirty="0" smtClean="0"/>
              <a:t>Narrative on the Life of Frederick Douglass</a:t>
            </a:r>
            <a:r>
              <a:rPr lang="en-US" dirty="0" smtClean="0"/>
              <a:t> is one of the great American autobiographies</a:t>
            </a:r>
          </a:p>
          <a:p>
            <a:endParaRPr lang="en-US" dirty="0"/>
          </a:p>
        </p:txBody>
      </p:sp>
    </p:spTree>
    <p:extLst>
      <p:ext uri="{BB962C8B-B14F-4D97-AF65-F5344CB8AC3E}">
        <p14:creationId xmlns:p14="http://schemas.microsoft.com/office/powerpoint/2010/main" val="295983434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Tubman and Truth</a:t>
            </a:r>
            <a:endParaRPr lang="en-US" u="sng" dirty="0"/>
          </a:p>
        </p:txBody>
      </p:sp>
      <p:sp>
        <p:nvSpPr>
          <p:cNvPr id="3" name="Content Placeholder 2"/>
          <p:cNvSpPr>
            <a:spLocks noGrp="1"/>
          </p:cNvSpPr>
          <p:nvPr>
            <p:ph idx="1"/>
          </p:nvPr>
        </p:nvSpPr>
        <p:spPr/>
        <p:txBody>
          <a:bodyPr/>
          <a:lstStyle/>
          <a:p>
            <a:r>
              <a:rPr lang="en-US" b="1" dirty="0" smtClean="0"/>
              <a:t>Harriet Tubman</a:t>
            </a:r>
            <a:r>
              <a:rPr lang="en-US" dirty="0" smtClean="0"/>
              <a:t> escaped slavery and returned south repeatedly to help more than 300 slaves escape via the </a:t>
            </a:r>
            <a:r>
              <a:rPr lang="en-US" b="1" dirty="0" smtClean="0"/>
              <a:t>underground railroad</a:t>
            </a:r>
            <a:r>
              <a:rPr lang="en-US" dirty="0" smtClean="0"/>
              <a:t> (a network of hiding places and “safe” trails)</a:t>
            </a:r>
          </a:p>
          <a:p>
            <a:r>
              <a:rPr lang="en-US" b="1" dirty="0" smtClean="0"/>
              <a:t>Sojourner Truth</a:t>
            </a:r>
            <a:r>
              <a:rPr lang="en-US" dirty="0" smtClean="0"/>
              <a:t> campaigned for emancipation and women's rights</a:t>
            </a:r>
          </a:p>
          <a:p>
            <a:r>
              <a:rPr lang="en-US" b="1" dirty="0" smtClean="0"/>
              <a:t>Abolitionists’ determination and South’s inflexibility led to the Civil War</a:t>
            </a:r>
          </a:p>
          <a:p>
            <a:endParaRPr lang="en-US" dirty="0"/>
          </a:p>
        </p:txBody>
      </p:sp>
    </p:spTree>
    <p:extLst>
      <p:ext uri="{BB962C8B-B14F-4D97-AF65-F5344CB8AC3E}">
        <p14:creationId xmlns:p14="http://schemas.microsoft.com/office/powerpoint/2010/main" val="122236253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u="sng" dirty="0" smtClean="0"/>
              <a:t>Pictures of Frederick Douglass and William Lloyd Garrison</a:t>
            </a:r>
            <a:endParaRPr lang="en-US" u="sng" dirty="0"/>
          </a:p>
        </p:txBody>
      </p:sp>
      <p:pic>
        <p:nvPicPr>
          <p:cNvPr id="31746" name="Picture 2" descr="http://upload.wikimedia.org/wikipedia/commons/8/85/Frederick_Douglass_c1860s.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2127452" y="2603500"/>
            <a:ext cx="2880909" cy="3416300"/>
          </a:xfrm>
          <a:prstGeom prst="rect">
            <a:avLst/>
          </a:prstGeom>
          <a:noFill/>
          <a:extLst>
            <a:ext uri="{909E8E84-426E-40DD-AFC4-6F175D3DCCD1}">
              <a14:hiddenFill xmlns:a14="http://schemas.microsoft.com/office/drawing/2010/main">
                <a:solidFill>
                  <a:srgbClr val="FFFFFF"/>
                </a:solidFill>
              </a14:hiddenFill>
            </a:ext>
          </a:extLst>
        </p:spPr>
      </p:pic>
      <p:pic>
        <p:nvPicPr>
          <p:cNvPr id="31748" name="Picture 4" descr="http://a1.files.biography.com/image/upload/c_fill,dpr_1.0,g_face,h_300,q_80,w_300/MTE5NTU2MzE2MjI1NzAxMzg3.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912769" y="2603500"/>
            <a:ext cx="3416300" cy="341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6935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608</TotalTime>
  <Words>5914</Words>
  <Application>Microsoft Office PowerPoint</Application>
  <PresentationFormat>Widescreen</PresentationFormat>
  <Paragraphs>404</Paragraphs>
  <Slides>100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100</vt:i4>
      </vt:variant>
    </vt:vector>
  </HeadingPairs>
  <TitlesOfParts>
    <vt:vector size="104" baseType="lpstr">
      <vt:lpstr>Arial</vt:lpstr>
      <vt:lpstr>Century Gothic</vt:lpstr>
      <vt:lpstr>Wingdings 3</vt:lpstr>
      <vt:lpstr>Ion Boardroom</vt:lpstr>
      <vt:lpstr>Chapter Four: Beginnings of American Democracy</vt:lpstr>
      <vt:lpstr>Election of 1824</vt:lpstr>
      <vt:lpstr>Election of 1824, Part II</vt:lpstr>
      <vt:lpstr>Picture of Andrew Jackson</vt:lpstr>
      <vt:lpstr>End of the Caucuses</vt:lpstr>
      <vt:lpstr>Picture of John Quincy Adams</vt:lpstr>
      <vt:lpstr>Jackson v. Adams</vt:lpstr>
      <vt:lpstr>Jackson’s Victory</vt:lpstr>
      <vt:lpstr>Jacksonian Democracy</vt:lpstr>
      <vt:lpstr>What the “West” Refers To</vt:lpstr>
      <vt:lpstr>Map of the U.S. (1820)</vt:lpstr>
      <vt:lpstr>Indian Removal Act: Context</vt:lpstr>
      <vt:lpstr>Picture of Indian Removal Act</vt:lpstr>
      <vt:lpstr>Indian Removal Act: More Context</vt:lpstr>
      <vt:lpstr>The Court Hears the Case</vt:lpstr>
      <vt:lpstr>Picture of Trail of Tears</vt:lpstr>
      <vt:lpstr>Nullification</vt:lpstr>
      <vt:lpstr>Picture of John C. Calhoun</vt:lpstr>
      <vt:lpstr>The Crisis</vt:lpstr>
      <vt:lpstr>Jackson’s Economic Policies</vt:lpstr>
      <vt:lpstr>Jackson’s Economic Policies, Part II</vt:lpstr>
      <vt:lpstr>Picture of Specie Circular</vt:lpstr>
      <vt:lpstr>Clarification: Bank of the United States</vt:lpstr>
      <vt:lpstr>Picture of King Veto</vt:lpstr>
      <vt:lpstr>Slavery During Jacksonian Times</vt:lpstr>
      <vt:lpstr>Picture of Nat Turner</vt:lpstr>
      <vt:lpstr>Election of 1836</vt:lpstr>
      <vt:lpstr>1836 Continued</vt:lpstr>
      <vt:lpstr>Picture of Martin Van Buren</vt:lpstr>
      <vt:lpstr>Picture of William Henry Harrison</vt:lpstr>
      <vt:lpstr>Picture of John Tyler</vt:lpstr>
      <vt:lpstr>Beginnings of a Market Economy</vt:lpstr>
      <vt:lpstr>Market Economy Growth</vt:lpstr>
      <vt:lpstr>The Cotton Gin</vt:lpstr>
      <vt:lpstr>Picture of the Cotton Gin</vt:lpstr>
      <vt:lpstr>Eli Whitney, Continued</vt:lpstr>
      <vt:lpstr>Picture of Assembly Line Production</vt:lpstr>
      <vt:lpstr>Textile Industry</vt:lpstr>
      <vt:lpstr>Picture of Power Loom</vt:lpstr>
      <vt:lpstr>Labor Shortage</vt:lpstr>
      <vt:lpstr>Picture of Lowell System</vt:lpstr>
      <vt:lpstr>Other Industries</vt:lpstr>
      <vt:lpstr>Transportation</vt:lpstr>
      <vt:lpstr>Picture of Erie Canal</vt:lpstr>
      <vt:lpstr>Steamships</vt:lpstr>
      <vt:lpstr>Railroads</vt:lpstr>
      <vt:lpstr>Communication</vt:lpstr>
      <vt:lpstr>Picture of Telegraph</vt:lpstr>
      <vt:lpstr>Farming</vt:lpstr>
      <vt:lpstr>Midwest</vt:lpstr>
      <vt:lpstr>South</vt:lpstr>
      <vt:lpstr>Westward Expansion</vt:lpstr>
      <vt:lpstr>Picture of Manifest Destiny</vt:lpstr>
      <vt:lpstr>Difficulties</vt:lpstr>
      <vt:lpstr>Texas</vt:lpstr>
      <vt:lpstr>Picture of the Alamo</vt:lpstr>
      <vt:lpstr>Oregon Trail</vt:lpstr>
      <vt:lpstr>Picture of James K. Polk</vt:lpstr>
      <vt:lpstr>Gold Rush</vt:lpstr>
      <vt:lpstr>Picture of the Gold Rush</vt:lpstr>
      <vt:lpstr>Sectional Strife</vt:lpstr>
      <vt:lpstr>SOCIAL HISTORY, 1800-1860</vt:lpstr>
      <vt:lpstr>The North and American Cities</vt:lpstr>
      <vt:lpstr>City Life</vt:lpstr>
      <vt:lpstr>Distribution of Wealth</vt:lpstr>
      <vt:lpstr>Picture of the Cult of Domesticity</vt:lpstr>
      <vt:lpstr>Working Class</vt:lpstr>
      <vt:lpstr>Picture of Anti-Irish Propaganda</vt:lpstr>
      <vt:lpstr>Discrimination</vt:lpstr>
      <vt:lpstr>South and Rural Life</vt:lpstr>
      <vt:lpstr>Commerce in the South</vt:lpstr>
      <vt:lpstr>Cotton</vt:lpstr>
      <vt:lpstr>Slave Poverty</vt:lpstr>
      <vt:lpstr>Culture</vt:lpstr>
      <vt:lpstr>Landless Whites</vt:lpstr>
      <vt:lpstr>West and Frontier Living</vt:lpstr>
      <vt:lpstr>Settlers</vt:lpstr>
      <vt:lpstr>Picture of Fur Traders</vt:lpstr>
      <vt:lpstr>Fur Traders</vt:lpstr>
      <vt:lpstr>Religion/Social Movements</vt:lpstr>
      <vt:lpstr>Picture of Second Great Awakening</vt:lpstr>
      <vt:lpstr>Connections</vt:lpstr>
      <vt:lpstr>Reform Societies</vt:lpstr>
      <vt:lpstr>Picture of Female Moral Reform Societies</vt:lpstr>
      <vt:lpstr>Dorothea Dix</vt:lpstr>
      <vt:lpstr>Picture of Dorothea Dix</vt:lpstr>
      <vt:lpstr>Shakers</vt:lpstr>
      <vt:lpstr>Picture of Shakers</vt:lpstr>
      <vt:lpstr>Brook Farm</vt:lpstr>
      <vt:lpstr>Painters</vt:lpstr>
      <vt:lpstr>Picture of Hudson River Schools</vt:lpstr>
      <vt:lpstr>Mormons</vt:lpstr>
      <vt:lpstr>Second Great Awakening</vt:lpstr>
      <vt:lpstr>Public Education</vt:lpstr>
      <vt:lpstr>The Abolition Movement</vt:lpstr>
      <vt:lpstr>William Lloyd Garrison</vt:lpstr>
      <vt:lpstr>Free Blacks</vt:lpstr>
      <vt:lpstr>Tubman and Truth</vt:lpstr>
      <vt:lpstr>Pictures of Frederick Douglass and William Lloyd Garrison</vt:lpstr>
      <vt:lpstr>Pictures of Harriet Tubman and Sojourner Truth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Beginnings of American democracy</dc:title>
  <dc:creator>Iain Lampert</dc:creator>
  <cp:lastModifiedBy>Iain Lampert</cp:lastModifiedBy>
  <cp:revision>85</cp:revision>
  <dcterms:created xsi:type="dcterms:W3CDTF">2014-08-20T20:49:59Z</dcterms:created>
  <dcterms:modified xsi:type="dcterms:W3CDTF">2015-01-29T21:18:22Z</dcterms:modified>
</cp:coreProperties>
</file>