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300"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8" r:id="rId69"/>
    <p:sldId id="323" r:id="rId70"/>
    <p:sldId id="324" r:id="rId71"/>
    <p:sldId id="325" r:id="rId72"/>
    <p:sldId id="326" r:id="rId73"/>
    <p:sldId id="329" r:id="rId74"/>
    <p:sldId id="327" r:id="rId75"/>
    <p:sldId id="330" r:id="rId76"/>
    <p:sldId id="331" r:id="rId77"/>
    <p:sldId id="332" r:id="rId78"/>
    <p:sldId id="333" r:id="rId79"/>
    <p:sldId id="334" r:id="rId80"/>
    <p:sldId id="335" r:id="rId81"/>
    <p:sldId id="336" r:id="rId82"/>
    <p:sldId id="337" r:id="rId83"/>
    <p:sldId id="338" r:id="rId84"/>
    <p:sldId id="339" r:id="rId85"/>
    <p:sldId id="340"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515234-F2A2-48AC-A047-68D4DCC5548D}">
          <p14:sldIdLst>
            <p14:sldId id="256"/>
            <p14:sldId id="257"/>
            <p14:sldId id="258"/>
            <p14:sldId id="259"/>
            <p14:sldId id="260"/>
            <p14:sldId id="261"/>
            <p14:sldId id="262"/>
            <p14:sldId id="263"/>
            <p14:sldId id="264"/>
            <p14:sldId id="265"/>
            <p14:sldId id="266"/>
            <p14:sldId id="267"/>
            <p14:sldId id="268"/>
            <p14:sldId id="269"/>
            <p14:sldId id="270"/>
            <p14:sldId id="272"/>
            <p14:sldId id="271"/>
            <p14:sldId id="273"/>
            <p14:sldId id="300"/>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8"/>
            <p14:sldId id="323"/>
            <p14:sldId id="324"/>
            <p14:sldId id="325"/>
            <p14:sldId id="326"/>
            <p14:sldId id="329"/>
            <p14:sldId id="327"/>
            <p14:sldId id="330"/>
            <p14:sldId id="331"/>
            <p14:sldId id="332"/>
            <p14:sldId id="333"/>
            <p14:sldId id="334"/>
            <p14:sldId id="335"/>
            <p14:sldId id="336"/>
            <p14:sldId id="337"/>
            <p14:sldId id="338"/>
            <p14:sldId id="339"/>
            <p14:sldId id="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snapToGrid="0">
      <p:cViewPr varScale="1">
        <p:scale>
          <a:sx n="64" d="100"/>
          <a:sy n="64" d="100"/>
        </p:scale>
        <p:origin x="180" y="72"/>
      </p:cViewPr>
      <p:guideLst/>
    </p:cSldViewPr>
  </p:slideViewPr>
  <p:outlineViewPr>
    <p:cViewPr>
      <p:scale>
        <a:sx n="33" d="100"/>
        <a:sy n="33" d="100"/>
      </p:scale>
      <p:origin x="0" y="-1497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19D19D-6D5C-484D-9AAA-802359218F81}"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DE693-009A-471C-9F61-47E4D3C87D9E}" type="slidenum">
              <a:rPr lang="en-US" smtClean="0"/>
              <a:t>‹#›</a:t>
            </a:fld>
            <a:endParaRPr lang="en-US" dirty="0"/>
          </a:p>
        </p:txBody>
      </p:sp>
    </p:spTree>
    <p:extLst>
      <p:ext uri="{BB962C8B-B14F-4D97-AF65-F5344CB8AC3E}">
        <p14:creationId xmlns:p14="http://schemas.microsoft.com/office/powerpoint/2010/main" val="137532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9D19D-6D5C-484D-9AAA-802359218F81}"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DE693-009A-471C-9F61-47E4D3C87D9E}" type="slidenum">
              <a:rPr lang="en-US" smtClean="0"/>
              <a:t>‹#›</a:t>
            </a:fld>
            <a:endParaRPr lang="en-US" dirty="0"/>
          </a:p>
        </p:txBody>
      </p:sp>
    </p:spTree>
    <p:extLst>
      <p:ext uri="{BB962C8B-B14F-4D97-AF65-F5344CB8AC3E}">
        <p14:creationId xmlns:p14="http://schemas.microsoft.com/office/powerpoint/2010/main" val="135260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9D19D-6D5C-484D-9AAA-802359218F81}"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DE693-009A-471C-9F61-47E4D3C87D9E}" type="slidenum">
              <a:rPr lang="en-US" smtClean="0"/>
              <a:t>‹#›</a:t>
            </a:fld>
            <a:endParaRPr lang="en-US" dirty="0"/>
          </a:p>
        </p:txBody>
      </p:sp>
    </p:spTree>
    <p:extLst>
      <p:ext uri="{BB962C8B-B14F-4D97-AF65-F5344CB8AC3E}">
        <p14:creationId xmlns:p14="http://schemas.microsoft.com/office/powerpoint/2010/main" val="164878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9D19D-6D5C-484D-9AAA-802359218F81}"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DE693-009A-471C-9F61-47E4D3C87D9E}" type="slidenum">
              <a:rPr lang="en-US" smtClean="0"/>
              <a:t>‹#›</a:t>
            </a:fld>
            <a:endParaRPr lang="en-US" dirty="0"/>
          </a:p>
        </p:txBody>
      </p:sp>
    </p:spTree>
    <p:extLst>
      <p:ext uri="{BB962C8B-B14F-4D97-AF65-F5344CB8AC3E}">
        <p14:creationId xmlns:p14="http://schemas.microsoft.com/office/powerpoint/2010/main" val="309310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19D19D-6D5C-484D-9AAA-802359218F81}"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DE693-009A-471C-9F61-47E4D3C87D9E}" type="slidenum">
              <a:rPr lang="en-US" smtClean="0"/>
              <a:t>‹#›</a:t>
            </a:fld>
            <a:endParaRPr lang="en-US" dirty="0"/>
          </a:p>
        </p:txBody>
      </p:sp>
    </p:spTree>
    <p:extLst>
      <p:ext uri="{BB962C8B-B14F-4D97-AF65-F5344CB8AC3E}">
        <p14:creationId xmlns:p14="http://schemas.microsoft.com/office/powerpoint/2010/main" val="404502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19D19D-6D5C-484D-9AAA-802359218F81}"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DE693-009A-471C-9F61-47E4D3C87D9E}" type="slidenum">
              <a:rPr lang="en-US" smtClean="0"/>
              <a:t>‹#›</a:t>
            </a:fld>
            <a:endParaRPr lang="en-US" dirty="0"/>
          </a:p>
        </p:txBody>
      </p:sp>
    </p:spTree>
    <p:extLst>
      <p:ext uri="{BB962C8B-B14F-4D97-AF65-F5344CB8AC3E}">
        <p14:creationId xmlns:p14="http://schemas.microsoft.com/office/powerpoint/2010/main" val="166159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19D19D-6D5C-484D-9AAA-802359218F81}" type="datetimeFigureOut">
              <a:rPr lang="en-US" smtClean="0"/>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9DE693-009A-471C-9F61-47E4D3C87D9E}" type="slidenum">
              <a:rPr lang="en-US" smtClean="0"/>
              <a:t>‹#›</a:t>
            </a:fld>
            <a:endParaRPr lang="en-US" dirty="0"/>
          </a:p>
        </p:txBody>
      </p:sp>
    </p:spTree>
    <p:extLst>
      <p:ext uri="{BB962C8B-B14F-4D97-AF65-F5344CB8AC3E}">
        <p14:creationId xmlns:p14="http://schemas.microsoft.com/office/powerpoint/2010/main" val="423914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19D19D-6D5C-484D-9AAA-802359218F81}" type="datetimeFigureOut">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9DE693-009A-471C-9F61-47E4D3C87D9E}" type="slidenum">
              <a:rPr lang="en-US" smtClean="0"/>
              <a:t>‹#›</a:t>
            </a:fld>
            <a:endParaRPr lang="en-US" dirty="0"/>
          </a:p>
        </p:txBody>
      </p:sp>
    </p:spTree>
    <p:extLst>
      <p:ext uri="{BB962C8B-B14F-4D97-AF65-F5344CB8AC3E}">
        <p14:creationId xmlns:p14="http://schemas.microsoft.com/office/powerpoint/2010/main" val="382355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9D19D-6D5C-484D-9AAA-802359218F81}" type="datetimeFigureOut">
              <a:rPr lang="en-US" smtClean="0"/>
              <a:t>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9DE693-009A-471C-9F61-47E4D3C87D9E}" type="slidenum">
              <a:rPr lang="en-US" smtClean="0"/>
              <a:t>‹#›</a:t>
            </a:fld>
            <a:endParaRPr lang="en-US" dirty="0"/>
          </a:p>
        </p:txBody>
      </p:sp>
    </p:spTree>
    <p:extLst>
      <p:ext uri="{BB962C8B-B14F-4D97-AF65-F5344CB8AC3E}">
        <p14:creationId xmlns:p14="http://schemas.microsoft.com/office/powerpoint/2010/main" val="68362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9D19D-6D5C-484D-9AAA-802359218F81}"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DE693-009A-471C-9F61-47E4D3C87D9E}" type="slidenum">
              <a:rPr lang="en-US" smtClean="0"/>
              <a:t>‹#›</a:t>
            </a:fld>
            <a:endParaRPr lang="en-US" dirty="0"/>
          </a:p>
        </p:txBody>
      </p:sp>
    </p:spTree>
    <p:extLst>
      <p:ext uri="{BB962C8B-B14F-4D97-AF65-F5344CB8AC3E}">
        <p14:creationId xmlns:p14="http://schemas.microsoft.com/office/powerpoint/2010/main" val="225658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9D19D-6D5C-484D-9AAA-802359218F81}"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DE693-009A-471C-9F61-47E4D3C87D9E}" type="slidenum">
              <a:rPr lang="en-US" smtClean="0"/>
              <a:t>‹#›</a:t>
            </a:fld>
            <a:endParaRPr lang="en-US" dirty="0"/>
          </a:p>
        </p:txBody>
      </p:sp>
    </p:spTree>
    <p:extLst>
      <p:ext uri="{BB962C8B-B14F-4D97-AF65-F5344CB8AC3E}">
        <p14:creationId xmlns:p14="http://schemas.microsoft.com/office/powerpoint/2010/main" val="428494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9D19D-6D5C-484D-9AAA-802359218F81}" type="datetimeFigureOut">
              <a:rPr lang="en-US" smtClean="0"/>
              <a:t>1/29/2015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DE693-009A-471C-9F61-47E4D3C87D9E}" type="slidenum">
              <a:rPr lang="en-US" smtClean="0"/>
              <a:t>‹#›</a:t>
            </a:fld>
            <a:endParaRPr lang="en-US" dirty="0"/>
          </a:p>
        </p:txBody>
      </p:sp>
    </p:spTree>
    <p:extLst>
      <p:ext uri="{BB962C8B-B14F-4D97-AF65-F5344CB8AC3E}">
        <p14:creationId xmlns:p14="http://schemas.microsoft.com/office/powerpoint/2010/main" val="118953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t>Chapter Five: </a:t>
            </a:r>
            <a:r>
              <a:rPr lang="en-US" u="sng" dirty="0" smtClean="0"/>
              <a:t>T</a:t>
            </a:r>
            <a:r>
              <a:rPr lang="en-US" u="sng" dirty="0" smtClean="0"/>
              <a:t>owards </a:t>
            </a:r>
            <a:r>
              <a:rPr lang="en-US" u="sng" dirty="0" smtClean="0"/>
              <a:t>the Civil War and Reconstruction</a:t>
            </a:r>
            <a:endParaRPr lang="en-US" u="sng" dirty="0"/>
          </a:p>
        </p:txBody>
      </p:sp>
      <p:sp>
        <p:nvSpPr>
          <p:cNvPr id="3" name="Subtitle 2"/>
          <p:cNvSpPr>
            <a:spLocks noGrp="1"/>
          </p:cNvSpPr>
          <p:nvPr>
            <p:ph type="subTitle" idx="1"/>
          </p:nvPr>
        </p:nvSpPr>
        <p:spPr/>
        <p:txBody>
          <a:bodyPr/>
          <a:lstStyle/>
          <a:p>
            <a:r>
              <a:rPr lang="en-US" u="sng" dirty="0" smtClean="0"/>
              <a:t>(</a:t>
            </a:r>
            <a:r>
              <a:rPr lang="en-US" u="sng" dirty="0" smtClean="0"/>
              <a:t>1845-1877)</a:t>
            </a:r>
            <a:endParaRPr lang="en-US" u="sng" dirty="0"/>
          </a:p>
        </p:txBody>
      </p:sp>
    </p:spTree>
    <p:extLst>
      <p:ext uri="{BB962C8B-B14F-4D97-AF65-F5344CB8AC3E}">
        <p14:creationId xmlns:p14="http://schemas.microsoft.com/office/powerpoint/2010/main" val="2200109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Compromise of 1850</a:t>
            </a:r>
            <a:endParaRPr lang="en-US" u="sng" dirty="0"/>
          </a:p>
        </p:txBody>
      </p:sp>
      <p:sp>
        <p:nvSpPr>
          <p:cNvPr id="3" name="Content Placeholder 2"/>
          <p:cNvSpPr>
            <a:spLocks noGrp="1"/>
          </p:cNvSpPr>
          <p:nvPr>
            <p:ph idx="1"/>
          </p:nvPr>
        </p:nvSpPr>
        <p:spPr/>
        <p:txBody>
          <a:bodyPr>
            <a:normAutofit/>
          </a:bodyPr>
          <a:lstStyle/>
          <a:p>
            <a:r>
              <a:rPr lang="en-US" dirty="0" smtClean="0"/>
              <a:t>Californians opposed slavery, so Southerners opposed Californian statehood</a:t>
            </a:r>
          </a:p>
          <a:p>
            <a:r>
              <a:rPr lang="en-US" dirty="0" smtClean="0"/>
              <a:t>Proslavery forces argued that southern California should be forced to have slaves in accordance with the Missouri Compromise boundary</a:t>
            </a:r>
          </a:p>
          <a:p>
            <a:r>
              <a:rPr lang="en-US" dirty="0" smtClean="0"/>
              <a:t>The debate was so intense that the South began openly taking about seceding/breaking away</a:t>
            </a:r>
          </a:p>
          <a:p>
            <a:r>
              <a:rPr lang="en-US" dirty="0" smtClean="0"/>
              <a:t>Democrat </a:t>
            </a:r>
            <a:r>
              <a:rPr lang="en-US" b="1" dirty="0" smtClean="0"/>
              <a:t>Stephen Douglas</a:t>
            </a:r>
            <a:r>
              <a:rPr lang="en-US" dirty="0" smtClean="0"/>
              <a:t> and Whig Henry Clay hammered out the </a:t>
            </a:r>
            <a:r>
              <a:rPr lang="en-US" b="1" dirty="0" smtClean="0"/>
              <a:t>Compromise of 1850</a:t>
            </a:r>
            <a:r>
              <a:rPr lang="en-US" dirty="0" smtClean="0"/>
              <a:t>; it was defeated in Congress as a complete package, so Douglas broke it up and passed it all separately</a:t>
            </a:r>
          </a:p>
        </p:txBody>
      </p:sp>
    </p:spTree>
    <p:extLst>
      <p:ext uri="{BB962C8B-B14F-4D97-AF65-F5344CB8AC3E}">
        <p14:creationId xmlns:p14="http://schemas.microsoft.com/office/powerpoint/2010/main" val="2021469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Stephen Douglas</a:t>
            </a:r>
            <a:endParaRPr lang="en-US" u="sng" dirty="0"/>
          </a:p>
        </p:txBody>
      </p:sp>
      <p:pic>
        <p:nvPicPr>
          <p:cNvPr id="1026" name="Picture 2" descr="http://media-1.web.britannica.com/eb-media/06/8206-004-B4F642A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9639" y="1825625"/>
            <a:ext cx="343272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96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Details of the Compromise</a:t>
            </a:r>
            <a:endParaRPr lang="en-US" u="sng" dirty="0"/>
          </a:p>
        </p:txBody>
      </p:sp>
      <p:sp>
        <p:nvSpPr>
          <p:cNvPr id="3" name="Content Placeholder 2"/>
          <p:cNvSpPr>
            <a:spLocks noGrp="1"/>
          </p:cNvSpPr>
          <p:nvPr>
            <p:ph idx="1"/>
          </p:nvPr>
        </p:nvSpPr>
        <p:spPr/>
        <p:txBody>
          <a:bodyPr>
            <a:normAutofit lnSpcReduction="10000"/>
          </a:bodyPr>
          <a:lstStyle/>
          <a:p>
            <a:r>
              <a:rPr lang="en-US" dirty="0" smtClean="0"/>
              <a:t>It admitted CA as a free state, but made a stronger </a:t>
            </a:r>
            <a:r>
              <a:rPr lang="en-US" b="1" dirty="0" smtClean="0"/>
              <a:t>fugitive slave law</a:t>
            </a:r>
            <a:endParaRPr lang="en-US" dirty="0" smtClean="0"/>
          </a:p>
          <a:p>
            <a:r>
              <a:rPr lang="en-US" dirty="0" smtClean="0"/>
              <a:t>Created territories of Utah and New Mexico, but let them decide if they wanted slaves or not (popular sovereignty)</a:t>
            </a:r>
          </a:p>
          <a:p>
            <a:r>
              <a:rPr lang="en-US" dirty="0" smtClean="0"/>
              <a:t>It abolished the slave TRADE, but not slavery itself, in Washington D.C. (immoral to buy or sell human flesh in the shadow of the nation’s capital)</a:t>
            </a:r>
          </a:p>
          <a:p>
            <a:r>
              <a:rPr lang="en-US" dirty="0" smtClean="0"/>
              <a:t>The definition of popular sovereignty was so vague that Northerners/Southerners could interpret it however they wanted</a:t>
            </a:r>
          </a:p>
          <a:p>
            <a:r>
              <a:rPr lang="en-US" dirty="0" smtClean="0"/>
              <a:t>New fugitive slave law made it easier to retrieve escaped slaves, but forced citizens of free states to cooperate it giving them back</a:t>
            </a:r>
            <a:endParaRPr lang="en-US" dirty="0"/>
          </a:p>
        </p:txBody>
      </p:sp>
    </p:spTree>
    <p:extLst>
      <p:ext uri="{BB962C8B-B14F-4D97-AF65-F5344CB8AC3E}">
        <p14:creationId xmlns:p14="http://schemas.microsoft.com/office/powerpoint/2010/main" val="63788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Uncle Tom’s Cabin</a:t>
            </a:r>
            <a:endParaRPr lang="en-US" u="sng" dirty="0"/>
          </a:p>
        </p:txBody>
      </p:sp>
      <p:sp>
        <p:nvSpPr>
          <p:cNvPr id="3" name="Content Placeholder 2"/>
          <p:cNvSpPr>
            <a:spLocks noGrp="1"/>
          </p:cNvSpPr>
          <p:nvPr>
            <p:ph idx="1"/>
          </p:nvPr>
        </p:nvSpPr>
        <p:spPr/>
        <p:txBody>
          <a:bodyPr/>
          <a:lstStyle/>
          <a:p>
            <a:r>
              <a:rPr lang="en-US" dirty="0" smtClean="0"/>
              <a:t>In 1852, </a:t>
            </a:r>
            <a:r>
              <a:rPr lang="en-US" b="1" i="1" dirty="0" smtClean="0"/>
              <a:t>Uncle Tom’s Cabin</a:t>
            </a:r>
            <a:r>
              <a:rPr lang="en-US" b="1" i="1" dirty="0"/>
              <a:t> </a:t>
            </a:r>
            <a:r>
              <a:rPr lang="en-US" dirty="0" smtClean="0"/>
              <a:t>was published by Harriet Beecher Stowe</a:t>
            </a:r>
          </a:p>
          <a:p>
            <a:r>
              <a:rPr lang="en-US" dirty="0" smtClean="0"/>
              <a:t>Stowe, a Northerner, based her damning depiction of plantation life on abolitionist propaganda</a:t>
            </a:r>
          </a:p>
          <a:p>
            <a:r>
              <a:rPr lang="en-US" dirty="0" smtClean="0"/>
              <a:t>It sold more than 1 million copies and became plays that toured Europe/America</a:t>
            </a:r>
          </a:p>
          <a:p>
            <a:r>
              <a:rPr lang="en-US" dirty="0" smtClean="0"/>
              <a:t>Like Thomas Paine’s </a:t>
            </a:r>
            <a:r>
              <a:rPr lang="en-US" i="1" dirty="0" smtClean="0"/>
              <a:t>Common Sense</a:t>
            </a:r>
            <a:r>
              <a:rPr lang="en-US" dirty="0" smtClean="0"/>
              <a:t>, it was extremely powerful and played on the emotions of the common man</a:t>
            </a:r>
            <a:endParaRPr lang="en-US" dirty="0"/>
          </a:p>
        </p:txBody>
      </p:sp>
    </p:spTree>
    <p:extLst>
      <p:ext uri="{BB962C8B-B14F-4D97-AF65-F5344CB8AC3E}">
        <p14:creationId xmlns:p14="http://schemas.microsoft.com/office/powerpoint/2010/main" val="170819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Harriet Beecher Stowe</a:t>
            </a:r>
            <a:endParaRPr lang="en-US" u="sng" dirty="0"/>
          </a:p>
        </p:txBody>
      </p:sp>
      <p:pic>
        <p:nvPicPr>
          <p:cNvPr id="2050" name="Picture 2" descr="http://cdn2.hubspot.net/hub/237126/file-993372404-jpg/harriet_beecher_stow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37691" y="1825625"/>
            <a:ext cx="351661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899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Kansas-Nebraska Act</a:t>
            </a:r>
            <a:endParaRPr lang="en-US" u="sng" dirty="0"/>
          </a:p>
        </p:txBody>
      </p:sp>
      <p:sp>
        <p:nvSpPr>
          <p:cNvPr id="3" name="Content Placeholder 2"/>
          <p:cNvSpPr>
            <a:spLocks noGrp="1"/>
          </p:cNvSpPr>
          <p:nvPr>
            <p:ph idx="1"/>
          </p:nvPr>
        </p:nvSpPr>
        <p:spPr/>
        <p:txBody>
          <a:bodyPr>
            <a:normAutofit lnSpcReduction="10000"/>
          </a:bodyPr>
          <a:lstStyle/>
          <a:p>
            <a:r>
              <a:rPr lang="en-US" dirty="0" smtClean="0"/>
              <a:t>After CA, no new states would be admitted ‘till 1858, but Kansas and Nebraska territories had no civil authority; Congress wanted to build railways, but needed some form of government there</a:t>
            </a:r>
          </a:p>
          <a:p>
            <a:r>
              <a:rPr lang="en-US" dirty="0" smtClean="0"/>
              <a:t>Stephen Douglas wrote the </a:t>
            </a:r>
            <a:r>
              <a:rPr lang="en-US" b="1" dirty="0" smtClean="0"/>
              <a:t>Kansas-Nebraska Act of 1854</a:t>
            </a:r>
          </a:p>
          <a:p>
            <a:r>
              <a:rPr lang="en-US" dirty="0" smtClean="0"/>
              <a:t>He left it up to members of the territories to determine when/how they decide if they want slaves</a:t>
            </a:r>
          </a:p>
          <a:p>
            <a:r>
              <a:rPr lang="en-US" dirty="0" smtClean="0"/>
              <a:t>It repealed the Missouri Compromise</a:t>
            </a:r>
          </a:p>
          <a:p>
            <a:r>
              <a:rPr lang="en-US" dirty="0" smtClean="0"/>
              <a:t>Northerners called it a betrayal, blamed Slave Power, passed </a:t>
            </a:r>
            <a:r>
              <a:rPr lang="en-US" b="1" dirty="0" smtClean="0"/>
              <a:t>personal liberty laws</a:t>
            </a:r>
            <a:r>
              <a:rPr lang="en-US" dirty="0" smtClean="0"/>
              <a:t> to weaken fugitive slave act (guaranteed trial by jury for all fugitives and guaranteed them a right to a lawyer)</a:t>
            </a:r>
            <a:endParaRPr lang="en-US" dirty="0"/>
          </a:p>
        </p:txBody>
      </p:sp>
    </p:spTree>
    <p:extLst>
      <p:ext uri="{BB962C8B-B14F-4D97-AF65-F5344CB8AC3E}">
        <p14:creationId xmlns:p14="http://schemas.microsoft.com/office/powerpoint/2010/main" val="2147714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Kansas-Nebraska Act (Picture)</a:t>
            </a:r>
            <a:endParaRPr lang="en-US" u="sng" dirty="0"/>
          </a:p>
        </p:txBody>
      </p:sp>
      <p:pic>
        <p:nvPicPr>
          <p:cNvPr id="3074" name="Picture 2" descr="http://www.columbia.edu/itc/history/foner/civil_war/week3-second_party/Week%203%20-%20Kansas-Nebraska%20Ac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2699" y="1365759"/>
            <a:ext cx="8038531" cy="535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81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New Party</a:t>
            </a:r>
            <a:endParaRPr lang="en-US" u="sng" dirty="0"/>
          </a:p>
        </p:txBody>
      </p:sp>
      <p:sp>
        <p:nvSpPr>
          <p:cNvPr id="3" name="Content Placeholder 2"/>
          <p:cNvSpPr>
            <a:spLocks noGrp="1"/>
          </p:cNvSpPr>
          <p:nvPr>
            <p:ph idx="1"/>
          </p:nvPr>
        </p:nvSpPr>
        <p:spPr/>
        <p:txBody>
          <a:bodyPr/>
          <a:lstStyle/>
          <a:p>
            <a:r>
              <a:rPr lang="en-US" dirty="0" smtClean="0"/>
              <a:t>Anti-slavery Whigs joined Northern Democrats and Free-</a:t>
            </a:r>
            <a:r>
              <a:rPr lang="en-US" dirty="0" err="1" smtClean="0"/>
              <a:t>Soilers</a:t>
            </a:r>
            <a:r>
              <a:rPr lang="en-US" dirty="0" smtClean="0"/>
              <a:t> to become the </a:t>
            </a:r>
            <a:r>
              <a:rPr lang="en-US" b="1" dirty="0" smtClean="0"/>
              <a:t>Republican Party</a:t>
            </a:r>
            <a:endParaRPr lang="en-US" dirty="0" smtClean="0"/>
          </a:p>
          <a:p>
            <a:r>
              <a:rPr lang="en-US" dirty="0" smtClean="0"/>
              <a:t>Republicans wanted to keep slavery out of territories</a:t>
            </a:r>
          </a:p>
          <a:p>
            <a:r>
              <a:rPr lang="en-US" dirty="0" smtClean="0"/>
              <a:t>Wanted more national roads, more land distribution in the West, increased protective tariffs</a:t>
            </a:r>
          </a:p>
          <a:p>
            <a:r>
              <a:rPr lang="en-US" dirty="0" smtClean="0"/>
              <a:t>Midwestern merchants and farmers, Western settlers, Eastern importers all agreed with Republicans</a:t>
            </a:r>
          </a:p>
          <a:p>
            <a:r>
              <a:rPr lang="en-US" dirty="0" smtClean="0"/>
              <a:t>In the North, it won a majority of Congressional seats in 1854</a:t>
            </a:r>
          </a:p>
          <a:p>
            <a:r>
              <a:rPr lang="en-US" dirty="0" smtClean="0"/>
              <a:t>Now, it’s Democrats v. Republicans (pro-slavery, anti-slavery)</a:t>
            </a:r>
            <a:endParaRPr lang="en-US" dirty="0"/>
          </a:p>
        </p:txBody>
      </p:sp>
    </p:spTree>
    <p:extLst>
      <p:ext uri="{BB962C8B-B14F-4D97-AF65-F5344CB8AC3E}">
        <p14:creationId xmlns:p14="http://schemas.microsoft.com/office/powerpoint/2010/main" val="1486931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Know-Nothings</a:t>
            </a:r>
            <a:endParaRPr lang="en-US" u="sng" dirty="0"/>
          </a:p>
        </p:txBody>
      </p:sp>
      <p:sp>
        <p:nvSpPr>
          <p:cNvPr id="3" name="Content Placeholder 2"/>
          <p:cNvSpPr>
            <a:spLocks noGrp="1"/>
          </p:cNvSpPr>
          <p:nvPr>
            <p:ph idx="1"/>
          </p:nvPr>
        </p:nvSpPr>
        <p:spPr/>
        <p:txBody>
          <a:bodyPr/>
          <a:lstStyle/>
          <a:p>
            <a:r>
              <a:rPr lang="en-US" dirty="0" smtClean="0"/>
              <a:t>The </a:t>
            </a:r>
            <a:r>
              <a:rPr lang="en-US" b="1" dirty="0" smtClean="0"/>
              <a:t>American </a:t>
            </a:r>
            <a:r>
              <a:rPr lang="en-US" dirty="0" smtClean="0"/>
              <a:t>party, aka the </a:t>
            </a:r>
            <a:r>
              <a:rPr lang="en-US" b="1" dirty="0" smtClean="0"/>
              <a:t>Know-Nothing</a:t>
            </a:r>
            <a:r>
              <a:rPr lang="en-US" dirty="0" smtClean="0"/>
              <a:t> party, met privately and remained secretive, rallied around hating foreigners (</a:t>
            </a:r>
            <a:r>
              <a:rPr lang="en-US" b="1" dirty="0" smtClean="0"/>
              <a:t>nativism</a:t>
            </a:r>
            <a:r>
              <a:rPr lang="en-US" dirty="0" smtClean="0"/>
              <a:t>)</a:t>
            </a:r>
          </a:p>
          <a:p>
            <a:r>
              <a:rPr lang="en-US" dirty="0" smtClean="0"/>
              <a:t>They grew quickly, spread anti-Irish, anti-German, anti-Catholic propaganda</a:t>
            </a:r>
          </a:p>
          <a:p>
            <a:r>
              <a:rPr lang="en-US" dirty="0" smtClean="0"/>
              <a:t>It seemed like it would be the Democrats’ chief competition, but it imploded because its Northern and Southern wings disagreed about slavery</a:t>
            </a:r>
            <a:endParaRPr lang="en-US" dirty="0"/>
          </a:p>
        </p:txBody>
      </p:sp>
    </p:spTree>
    <p:extLst>
      <p:ext uri="{BB962C8B-B14F-4D97-AF65-F5344CB8AC3E}">
        <p14:creationId xmlns:p14="http://schemas.microsoft.com/office/powerpoint/2010/main" val="2018951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Millard Fillmore</a:t>
            </a:r>
            <a:endParaRPr lang="en-US" u="sng" dirty="0"/>
          </a:p>
        </p:txBody>
      </p:sp>
      <p:pic>
        <p:nvPicPr>
          <p:cNvPr id="2050" name="Picture 2" descr="http://upload.wikimedia.org/wikipedia/commons/2/22/Millard_Fillmore._Waist_length,_seated_-_NARA_-_53049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29518" y="1825625"/>
            <a:ext cx="313296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090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Political/Judicial Activity Before the War</a:t>
            </a:r>
            <a:endParaRPr lang="en-US" u="sng" dirty="0"/>
          </a:p>
        </p:txBody>
      </p:sp>
      <p:sp>
        <p:nvSpPr>
          <p:cNvPr id="3" name="Content Placeholder 2"/>
          <p:cNvSpPr>
            <a:spLocks noGrp="1"/>
          </p:cNvSpPr>
          <p:nvPr>
            <p:ph idx="1"/>
          </p:nvPr>
        </p:nvSpPr>
        <p:spPr/>
        <p:txBody>
          <a:bodyPr/>
          <a:lstStyle/>
          <a:p>
            <a:r>
              <a:rPr lang="en-US" dirty="0" smtClean="0"/>
              <a:t>Election of 1844: </a:t>
            </a:r>
            <a:r>
              <a:rPr lang="en-US" b="1" dirty="0" smtClean="0"/>
              <a:t>James Polk</a:t>
            </a:r>
            <a:r>
              <a:rPr lang="en-US" dirty="0" smtClean="0"/>
              <a:t> versus Whig leader Henry Clay</a:t>
            </a:r>
          </a:p>
          <a:p>
            <a:r>
              <a:rPr lang="en-US" dirty="0" smtClean="0"/>
              <a:t>Whigs wanted </a:t>
            </a:r>
            <a:r>
              <a:rPr lang="en-US" b="1" dirty="0" smtClean="0"/>
              <a:t>internal improvements</a:t>
            </a:r>
            <a:r>
              <a:rPr lang="en-US" dirty="0" smtClean="0"/>
              <a:t> (bridges, harbors, canals)</a:t>
            </a:r>
          </a:p>
          <a:p>
            <a:r>
              <a:rPr lang="en-US" dirty="0" smtClean="0"/>
              <a:t>Democrats are expansionists (borders)</a:t>
            </a:r>
          </a:p>
          <a:p>
            <a:pPr lvl="1"/>
            <a:r>
              <a:rPr lang="en-US" dirty="0" smtClean="0"/>
              <a:t>Government should let private entities fix private lands</a:t>
            </a:r>
          </a:p>
          <a:p>
            <a:r>
              <a:rPr lang="en-US" dirty="0" smtClean="0"/>
              <a:t>Whig-dominated New England (towns and factories) versus Democratic South (isolated plantations)</a:t>
            </a:r>
          </a:p>
          <a:p>
            <a:r>
              <a:rPr lang="en-US" dirty="0" smtClean="0"/>
              <a:t>Election was close, Polk won</a:t>
            </a:r>
          </a:p>
          <a:p>
            <a:endParaRPr lang="en-US" dirty="0" smtClean="0"/>
          </a:p>
          <a:p>
            <a:endParaRPr lang="en-US" dirty="0"/>
          </a:p>
        </p:txBody>
      </p:sp>
    </p:spTree>
    <p:extLst>
      <p:ext uri="{BB962C8B-B14F-4D97-AF65-F5344CB8AC3E}">
        <p14:creationId xmlns:p14="http://schemas.microsoft.com/office/powerpoint/2010/main" val="1696088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Violence</a:t>
            </a:r>
            <a:endParaRPr lang="en-US" u="sng" dirty="0"/>
          </a:p>
        </p:txBody>
      </p:sp>
      <p:sp>
        <p:nvSpPr>
          <p:cNvPr id="3" name="Content Placeholder 2"/>
          <p:cNvSpPr>
            <a:spLocks noGrp="1"/>
          </p:cNvSpPr>
          <p:nvPr>
            <p:ph idx="1"/>
          </p:nvPr>
        </p:nvSpPr>
        <p:spPr/>
        <p:txBody>
          <a:bodyPr>
            <a:normAutofit lnSpcReduction="10000"/>
          </a:bodyPr>
          <a:lstStyle/>
          <a:p>
            <a:r>
              <a:rPr lang="en-US" dirty="0" smtClean="0"/>
              <a:t>Kansas-Nebraska Act provoked violence in territories</a:t>
            </a:r>
          </a:p>
          <a:p>
            <a:r>
              <a:rPr lang="en-US" dirty="0" smtClean="0"/>
              <a:t>Both abolitionists and pro-slavery groups rushed in, wanting to form </a:t>
            </a:r>
            <a:r>
              <a:rPr lang="en-US" dirty="0" err="1" smtClean="0"/>
              <a:t>gvts</a:t>
            </a:r>
            <a:r>
              <a:rPr lang="en-US" dirty="0" smtClean="0"/>
              <a:t> quickly</a:t>
            </a:r>
          </a:p>
          <a:p>
            <a:r>
              <a:rPr lang="en-US" dirty="0" smtClean="0"/>
              <a:t>Thousands of proslavery Missourians (aka </a:t>
            </a:r>
            <a:r>
              <a:rPr lang="en-US" b="1" dirty="0" smtClean="0"/>
              <a:t>Border Ruffians</a:t>
            </a:r>
            <a:r>
              <a:rPr lang="en-US" dirty="0" smtClean="0"/>
              <a:t>) temporarily moved to Kansas to vote in slavery</a:t>
            </a:r>
          </a:p>
          <a:p>
            <a:r>
              <a:rPr lang="en-US" dirty="0" smtClean="0"/>
              <a:t>President Franklin Pierce, a “doughface” (Northerner who supported the South), recognized the proslavery movement and made Kansas a slave territory</a:t>
            </a:r>
          </a:p>
          <a:p>
            <a:r>
              <a:rPr lang="en-US" dirty="0" smtClean="0"/>
              <a:t>Proslavery forces then destroyed the free-soil city of Lawrence, Kansas</a:t>
            </a:r>
            <a:endParaRPr lang="en-US" dirty="0"/>
          </a:p>
        </p:txBody>
      </p:sp>
    </p:spTree>
    <p:extLst>
      <p:ext uri="{BB962C8B-B14F-4D97-AF65-F5344CB8AC3E}">
        <p14:creationId xmlns:p14="http://schemas.microsoft.com/office/powerpoint/2010/main" val="3352519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Franklin Pierce</a:t>
            </a:r>
            <a:endParaRPr lang="en-US" u="sng" dirty="0"/>
          </a:p>
        </p:txBody>
      </p:sp>
      <p:pic>
        <p:nvPicPr>
          <p:cNvPr id="4098" name="Picture 2" descr="http://cdn.history.com/sites/2/2013/11/pierce-color-P.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122" y="1825625"/>
            <a:ext cx="83797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58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Bleeding Kansas</a:t>
            </a:r>
            <a:endParaRPr lang="en-US" u="sng" dirty="0"/>
          </a:p>
        </p:txBody>
      </p:sp>
      <p:sp>
        <p:nvSpPr>
          <p:cNvPr id="3" name="Content Placeholder 2"/>
          <p:cNvSpPr>
            <a:spLocks noGrp="1"/>
          </p:cNvSpPr>
          <p:nvPr>
            <p:ph idx="1"/>
          </p:nvPr>
        </p:nvSpPr>
        <p:spPr/>
        <p:txBody>
          <a:bodyPr/>
          <a:lstStyle/>
          <a:p>
            <a:r>
              <a:rPr lang="en-US" dirty="0" smtClean="0"/>
              <a:t>Radical abolitionist </a:t>
            </a:r>
            <a:r>
              <a:rPr lang="en-US" b="1" dirty="0" smtClean="0"/>
              <a:t>John Brown</a:t>
            </a:r>
            <a:r>
              <a:rPr lang="en-US" dirty="0" smtClean="0"/>
              <a:t> led a raid on a proslavery camp, murdering five</a:t>
            </a:r>
          </a:p>
          <a:p>
            <a:r>
              <a:rPr lang="en-US" dirty="0" smtClean="0"/>
              <a:t>Then, gangs from both sides roamed Kansas and killed each other</a:t>
            </a:r>
          </a:p>
          <a:p>
            <a:r>
              <a:rPr lang="en-US" dirty="0" smtClean="0"/>
              <a:t>200 died in the conflict, so Kansas was called </a:t>
            </a:r>
            <a:r>
              <a:rPr lang="en-US" b="1" dirty="0" smtClean="0"/>
              <a:t>Bleeding/Bloody Kansas</a:t>
            </a:r>
            <a:r>
              <a:rPr lang="en-US" dirty="0" smtClean="0"/>
              <a:t> during this time</a:t>
            </a:r>
            <a:endParaRPr lang="en-US" dirty="0"/>
          </a:p>
        </p:txBody>
      </p:sp>
    </p:spTree>
    <p:extLst>
      <p:ext uri="{BB962C8B-B14F-4D97-AF65-F5344CB8AC3E}">
        <p14:creationId xmlns:p14="http://schemas.microsoft.com/office/powerpoint/2010/main" val="1583522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John Brown</a:t>
            </a:r>
            <a:endParaRPr lang="en-US" u="sng" dirty="0"/>
          </a:p>
        </p:txBody>
      </p:sp>
      <p:pic>
        <p:nvPicPr>
          <p:cNvPr id="5122" name="Picture 2" descr="http://www.kshs.org/places/johnbrown/graphics/brown_john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3245" y="1825625"/>
            <a:ext cx="348551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23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More Violence</a:t>
            </a:r>
            <a:endParaRPr lang="en-US" u="sng" dirty="0"/>
          </a:p>
        </p:txBody>
      </p:sp>
      <p:sp>
        <p:nvSpPr>
          <p:cNvPr id="3" name="Content Placeholder 2"/>
          <p:cNvSpPr>
            <a:spLocks noGrp="1"/>
          </p:cNvSpPr>
          <p:nvPr>
            <p:ph idx="1"/>
          </p:nvPr>
        </p:nvSpPr>
        <p:spPr/>
        <p:txBody>
          <a:bodyPr/>
          <a:lstStyle/>
          <a:p>
            <a:r>
              <a:rPr lang="en-US" dirty="0" smtClean="0"/>
              <a:t>In Congress, Preston Brooks beat abolitionist Charles Sumner on the head with a cane when Sumner attacked the South and Butler using sexual metaphors about slavery</a:t>
            </a:r>
          </a:p>
          <a:p>
            <a:r>
              <a:rPr lang="en-US" dirty="0" smtClean="0"/>
              <a:t>The crisis destroyed Pierce’s political career, so Democrats switched to </a:t>
            </a:r>
            <a:r>
              <a:rPr lang="en-US" b="1" dirty="0" smtClean="0"/>
              <a:t>James Buchanan</a:t>
            </a:r>
            <a:r>
              <a:rPr lang="en-US" dirty="0" smtClean="0"/>
              <a:t> as their 1856 candidate</a:t>
            </a:r>
          </a:p>
          <a:p>
            <a:r>
              <a:rPr lang="en-US" dirty="0" smtClean="0"/>
              <a:t>Buchanan’s best asset was that he was out of the country for the last four years, so couldn’t be blamed for Kansas-Nebraska Act</a:t>
            </a:r>
          </a:p>
          <a:p>
            <a:r>
              <a:rPr lang="en-US" dirty="0" smtClean="0"/>
              <a:t>Buchanan won the South, while the North split between Buchanan and Republican John Fremont; the Know-Nothings ran Millard Fillmore, who got 20% of the vote, and then broke up</a:t>
            </a:r>
            <a:endParaRPr lang="en-US" dirty="0"/>
          </a:p>
        </p:txBody>
      </p:sp>
    </p:spTree>
    <p:extLst>
      <p:ext uri="{BB962C8B-B14F-4D97-AF65-F5344CB8AC3E}">
        <p14:creationId xmlns:p14="http://schemas.microsoft.com/office/powerpoint/2010/main" val="610449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Brooks-Sumner Caning</a:t>
            </a:r>
            <a:endParaRPr lang="en-US" u="sng" dirty="0"/>
          </a:p>
        </p:txBody>
      </p:sp>
      <p:pic>
        <p:nvPicPr>
          <p:cNvPr id="6146" name="Picture 2" descr="http://www.freemaninstitute.com/Sumner,%20HitByBrook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8808" y="1825625"/>
            <a:ext cx="579438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55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James Buchanan</a:t>
            </a:r>
            <a:endParaRPr lang="en-US" u="sng" dirty="0"/>
          </a:p>
        </p:txBody>
      </p:sp>
      <p:pic>
        <p:nvPicPr>
          <p:cNvPr id="7170" name="Picture 2" descr="http://a1.files.biography.com/image/upload/c_fill,dpr_1.0,g_face,h_300,q_80,w_300/MTE5NTU2MzE2MTY4MjI2Mz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2096294"/>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892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Buchanan’s Presidency</a:t>
            </a:r>
            <a:endParaRPr lang="en-US" u="sng" dirty="0"/>
          </a:p>
        </p:txBody>
      </p:sp>
      <p:sp>
        <p:nvSpPr>
          <p:cNvPr id="3" name="Content Placeholder 2"/>
          <p:cNvSpPr>
            <a:spLocks noGrp="1"/>
          </p:cNvSpPr>
          <p:nvPr>
            <p:ph idx="1"/>
          </p:nvPr>
        </p:nvSpPr>
        <p:spPr/>
        <p:txBody>
          <a:bodyPr/>
          <a:lstStyle/>
          <a:p>
            <a:r>
              <a:rPr lang="en-US" dirty="0" smtClean="0"/>
              <a:t>As president, Buchanan tried to keep things the same</a:t>
            </a:r>
          </a:p>
          <a:p>
            <a:r>
              <a:rPr lang="en-US" dirty="0" smtClean="0"/>
              <a:t>Enforced fugitive slave act, opposed abolitionists in South/West</a:t>
            </a:r>
          </a:p>
          <a:p>
            <a:r>
              <a:rPr lang="en-US" dirty="0" smtClean="0"/>
              <a:t>Didn’t know what to do about slavery</a:t>
            </a:r>
          </a:p>
          <a:p>
            <a:r>
              <a:rPr lang="en-US" dirty="0" smtClean="0"/>
              <a:t>Two days after Buchanan took office, Supreme Court ruled in </a:t>
            </a:r>
            <a:r>
              <a:rPr lang="en-US" b="1" i="1" dirty="0" smtClean="0"/>
              <a:t>Dred Scott v. </a:t>
            </a:r>
            <a:r>
              <a:rPr lang="en-US" b="1" i="1" dirty="0" err="1" smtClean="0"/>
              <a:t>Sandford</a:t>
            </a:r>
            <a:endParaRPr lang="en-US" i="1" dirty="0" smtClean="0"/>
          </a:p>
          <a:p>
            <a:r>
              <a:rPr lang="en-US" dirty="0" smtClean="0"/>
              <a:t>Scott was a slave whose master had taken him to territories where slavery was illegal; declared himself free and sued</a:t>
            </a:r>
          </a:p>
          <a:p>
            <a:r>
              <a:rPr lang="en-US" dirty="0" smtClean="0"/>
              <a:t>Scott won the case, lost the appeal, went to Supreme Court…they ruled he was a slave</a:t>
            </a:r>
          </a:p>
        </p:txBody>
      </p:sp>
    </p:spTree>
    <p:extLst>
      <p:ext uri="{BB962C8B-B14F-4D97-AF65-F5344CB8AC3E}">
        <p14:creationId xmlns:p14="http://schemas.microsoft.com/office/powerpoint/2010/main" val="178665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Dred Scott</a:t>
            </a:r>
            <a:endParaRPr lang="en-US" u="sng" dirty="0"/>
          </a:p>
        </p:txBody>
      </p:sp>
      <p:pic>
        <p:nvPicPr>
          <p:cNvPr id="8194" name="Picture 2" descr="http://img.timeinc.net/time/daily/2012/1206/spc_dred_06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335" y="1835389"/>
            <a:ext cx="6583679" cy="428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374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Dred Scott Details</a:t>
            </a:r>
            <a:endParaRPr lang="en-US" u="sng" dirty="0"/>
          </a:p>
        </p:txBody>
      </p:sp>
      <p:sp>
        <p:nvSpPr>
          <p:cNvPr id="3" name="Content Placeholder 2"/>
          <p:cNvSpPr>
            <a:spLocks noGrp="1"/>
          </p:cNvSpPr>
          <p:nvPr>
            <p:ph idx="1"/>
          </p:nvPr>
        </p:nvSpPr>
        <p:spPr/>
        <p:txBody>
          <a:bodyPr/>
          <a:lstStyle/>
          <a:p>
            <a:r>
              <a:rPr lang="en-US" dirty="0" smtClean="0"/>
              <a:t>Chief Justice Roger Taney said that slaves were property, not people, and that no blacks could ever be a citizen of the US, so they couldn’t sue in courts</a:t>
            </a:r>
          </a:p>
          <a:p>
            <a:r>
              <a:rPr lang="en-US" dirty="0" smtClean="0"/>
              <a:t>Said that Congress could not regulate slavery in territories (as it had done in passing the Northwest Ordinance in 1787 under the Articles of Confederation government and again in 1820 with the Missouri Compromise)</a:t>
            </a:r>
          </a:p>
          <a:p>
            <a:r>
              <a:rPr lang="en-US" dirty="0" smtClean="0"/>
              <a:t>This nullified Missouri Compromise, Kansas-Nebraska Act, and Wilmot Proviso</a:t>
            </a:r>
            <a:endParaRPr lang="en-US" dirty="0"/>
          </a:p>
        </p:txBody>
      </p:sp>
    </p:spTree>
    <p:extLst>
      <p:ext uri="{BB962C8B-B14F-4D97-AF65-F5344CB8AC3E}">
        <p14:creationId xmlns:p14="http://schemas.microsoft.com/office/powerpoint/2010/main" val="3225219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Polk Presidency</a:t>
            </a:r>
            <a:endParaRPr lang="en-US" u="sng" dirty="0"/>
          </a:p>
        </p:txBody>
      </p:sp>
      <p:sp>
        <p:nvSpPr>
          <p:cNvPr id="3" name="Content Placeholder 2"/>
          <p:cNvSpPr>
            <a:spLocks noGrp="1"/>
          </p:cNvSpPr>
          <p:nvPr>
            <p:ph idx="1"/>
          </p:nvPr>
        </p:nvSpPr>
        <p:spPr/>
        <p:txBody>
          <a:bodyPr/>
          <a:lstStyle/>
          <a:p>
            <a:r>
              <a:rPr lang="en-US" dirty="0" smtClean="0"/>
              <a:t>Polk had four goals, wanted to complete them in one term</a:t>
            </a:r>
          </a:p>
          <a:p>
            <a:r>
              <a:rPr lang="en-US" dirty="0" smtClean="0"/>
              <a:t>1, Restore practice of keeping government money in the Treasury</a:t>
            </a:r>
          </a:p>
          <a:p>
            <a:pPr lvl="1"/>
            <a:r>
              <a:rPr lang="en-US" dirty="0" smtClean="0"/>
              <a:t>Jackson had kept them in </a:t>
            </a:r>
            <a:r>
              <a:rPr lang="en-US" b="1" dirty="0" smtClean="0"/>
              <a:t>pet banks</a:t>
            </a:r>
            <a:endParaRPr lang="en-US" dirty="0" smtClean="0"/>
          </a:p>
          <a:p>
            <a:r>
              <a:rPr lang="en-US" dirty="0" smtClean="0"/>
              <a:t>2, Reduce tariffs (taxes)</a:t>
            </a:r>
          </a:p>
          <a:p>
            <a:r>
              <a:rPr lang="en-US" dirty="0" smtClean="0"/>
              <a:t>1 and 2 were done by 1846</a:t>
            </a:r>
          </a:p>
          <a:p>
            <a:r>
              <a:rPr lang="en-US" dirty="0" smtClean="0"/>
              <a:t>Last days of Tyler administration, Tyler wanted to annex Texas</a:t>
            </a:r>
          </a:p>
          <a:p>
            <a:r>
              <a:rPr lang="en-US" dirty="0" smtClean="0"/>
              <a:t>Northern Congressmen were scared, since it was so big, it would tip the slave/free state balance (Missouri Compromise)</a:t>
            </a:r>
          </a:p>
        </p:txBody>
      </p:sp>
    </p:spTree>
    <p:extLst>
      <p:ext uri="{BB962C8B-B14F-4D97-AF65-F5344CB8AC3E}">
        <p14:creationId xmlns:p14="http://schemas.microsoft.com/office/powerpoint/2010/main" val="1105473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Decade of Crisis</a:t>
            </a:r>
            <a:endParaRPr lang="en-US" u="sng" dirty="0"/>
          </a:p>
        </p:txBody>
      </p:sp>
      <p:sp>
        <p:nvSpPr>
          <p:cNvPr id="3" name="Content Placeholder 2"/>
          <p:cNvSpPr>
            <a:spLocks noGrp="1"/>
          </p:cNvSpPr>
          <p:nvPr>
            <p:ph idx="1"/>
          </p:nvPr>
        </p:nvSpPr>
        <p:spPr/>
        <p:txBody>
          <a:bodyPr/>
          <a:lstStyle/>
          <a:p>
            <a:r>
              <a:rPr lang="en-US" dirty="0" smtClean="0"/>
              <a:t>In exercising judicial review, Taney was saying that slavery could go anywhere</a:t>
            </a:r>
          </a:p>
          <a:p>
            <a:r>
              <a:rPr lang="en-US" dirty="0" smtClean="0"/>
              <a:t>The Republicans’ goal of preventing the spread of slavery into the new territories was destroyed</a:t>
            </a:r>
          </a:p>
          <a:p>
            <a:r>
              <a:rPr lang="en-US" dirty="0" smtClean="0"/>
              <a:t>This was a major victory for Southerners</a:t>
            </a:r>
          </a:p>
          <a:p>
            <a:r>
              <a:rPr lang="en-US" dirty="0" smtClean="0"/>
              <a:t>In the North, the Court’s decision as denounced; the press called it Slave Power that would soon dominate the whole country</a:t>
            </a:r>
          </a:p>
          <a:p>
            <a:r>
              <a:rPr lang="en-US" dirty="0" smtClean="0"/>
              <a:t>The Democrats were dividing under regional lines, raising the possibility that Republicans could control the </a:t>
            </a:r>
            <a:r>
              <a:rPr lang="en-US" dirty="0" err="1" smtClean="0"/>
              <a:t>gvt</a:t>
            </a:r>
            <a:endParaRPr lang="en-US" dirty="0"/>
          </a:p>
        </p:txBody>
      </p:sp>
    </p:spTree>
    <p:extLst>
      <p:ext uri="{BB962C8B-B14F-4D97-AF65-F5344CB8AC3E}">
        <p14:creationId xmlns:p14="http://schemas.microsoft.com/office/powerpoint/2010/main" val="3259321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1858</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In 1858, Stephen Douglas ran for Illinois Senate against Abraham Lincoln, a rising Republican star</a:t>
            </a:r>
          </a:p>
          <a:p>
            <a:r>
              <a:rPr lang="en-US" dirty="0" smtClean="0"/>
              <a:t>The race of Illinois’ Senate seat got national attention because of railroad and telegraph</a:t>
            </a:r>
          </a:p>
          <a:p>
            <a:r>
              <a:rPr lang="en-US" dirty="0" smtClean="0"/>
              <a:t>Stephen Douglas was seen as the leading Democrat, while Lincoln gained his reputation as a Whig opposed to the Mexican War and Kansas-Nebraska Act</a:t>
            </a:r>
          </a:p>
          <a:p>
            <a:r>
              <a:rPr lang="en-US" dirty="0" smtClean="0"/>
              <a:t>Lincoln-Douglas Debates gave voice to issues; Lincoln said that we were a “House Divided” and “this nation cannot exist permanently half slave and half free”</a:t>
            </a:r>
          </a:p>
          <a:p>
            <a:r>
              <a:rPr lang="en-US" dirty="0" smtClean="0"/>
              <a:t>Douglas destroyed his political career in his attempt to defend popular sovereignty in his </a:t>
            </a:r>
            <a:r>
              <a:rPr lang="en-US" b="1" dirty="0" smtClean="0"/>
              <a:t>Freeport Doctrine</a:t>
            </a:r>
            <a:endParaRPr lang="en-US" dirty="0"/>
          </a:p>
        </p:txBody>
      </p:sp>
    </p:spTree>
    <p:extLst>
      <p:ext uri="{BB962C8B-B14F-4D97-AF65-F5344CB8AC3E}">
        <p14:creationId xmlns:p14="http://schemas.microsoft.com/office/powerpoint/2010/main" val="1273650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Lincoln-Douglas Debates</a:t>
            </a:r>
            <a:endParaRPr lang="en-US" u="sng" dirty="0"/>
          </a:p>
        </p:txBody>
      </p:sp>
      <p:sp>
        <p:nvSpPr>
          <p:cNvPr id="3" name="Content Placeholder 2"/>
          <p:cNvSpPr>
            <a:spLocks noGrp="1"/>
          </p:cNvSpPr>
          <p:nvPr>
            <p:ph idx="1"/>
          </p:nvPr>
        </p:nvSpPr>
        <p:spPr/>
        <p:txBody>
          <a:bodyPr/>
          <a:lstStyle/>
          <a:p>
            <a:r>
              <a:rPr lang="en-US" dirty="0" smtClean="0"/>
              <a:t>Lincoln skillfully backed Douglas into a corner where he pushed him to reconcile popular sovereignty with </a:t>
            </a:r>
            <a:r>
              <a:rPr lang="en-US" i="1" dirty="0" smtClean="0"/>
              <a:t>Dred Scott</a:t>
            </a:r>
            <a:endParaRPr lang="en-US" b="1" i="1" dirty="0" smtClean="0"/>
          </a:p>
          <a:p>
            <a:r>
              <a:rPr lang="en-US" dirty="0" smtClean="0"/>
              <a:t>Douglas suggested that slavery couldn’t exist without local laws to protect it</a:t>
            </a:r>
          </a:p>
          <a:p>
            <a:r>
              <a:rPr lang="en-US" dirty="0" smtClean="0"/>
              <a:t>He contended voters of a territory could exclude slavery by not protecting a man’s property</a:t>
            </a:r>
          </a:p>
          <a:p>
            <a:r>
              <a:rPr lang="en-US" dirty="0" smtClean="0"/>
              <a:t>Douglas alienated Northern/Southern voters with his ambiguous stance and destroyed nay chance for winning the presidency in 1860</a:t>
            </a:r>
          </a:p>
          <a:p>
            <a:r>
              <a:rPr lang="en-US" dirty="0" smtClean="0"/>
              <a:t>Douglas: “the little giant”; Lincoln: “the giant killer”</a:t>
            </a:r>
            <a:endParaRPr lang="en-US" dirty="0"/>
          </a:p>
        </p:txBody>
      </p:sp>
    </p:spTree>
    <p:extLst>
      <p:ext uri="{BB962C8B-B14F-4D97-AF65-F5344CB8AC3E}">
        <p14:creationId xmlns:p14="http://schemas.microsoft.com/office/powerpoint/2010/main" val="1664173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John Brown’s Raid</a:t>
            </a:r>
            <a:endParaRPr lang="en-US" u="sng" dirty="0"/>
          </a:p>
        </p:txBody>
      </p:sp>
      <p:sp>
        <p:nvSpPr>
          <p:cNvPr id="3" name="Content Placeholder 2"/>
          <p:cNvSpPr>
            <a:spLocks noGrp="1"/>
          </p:cNvSpPr>
          <p:nvPr>
            <p:ph idx="1"/>
          </p:nvPr>
        </p:nvSpPr>
        <p:spPr/>
        <p:txBody>
          <a:bodyPr/>
          <a:lstStyle/>
          <a:p>
            <a:r>
              <a:rPr lang="en-US" dirty="0" smtClean="0"/>
              <a:t>In 1859, John Brown raided </a:t>
            </a:r>
            <a:r>
              <a:rPr lang="en-US" b="1" dirty="0" smtClean="0"/>
              <a:t>Harper’s Ferry</a:t>
            </a:r>
            <a:endParaRPr lang="en-US" dirty="0" smtClean="0"/>
          </a:p>
          <a:p>
            <a:r>
              <a:rPr lang="en-US" dirty="0" smtClean="0"/>
              <a:t>Brown hoped to spark a slave revolt, but it failed</a:t>
            </a:r>
          </a:p>
          <a:p>
            <a:r>
              <a:rPr lang="en-US" dirty="0" smtClean="0"/>
              <a:t>After his execution, news spread that Brown had received financial backing from Northern abolitionists</a:t>
            </a:r>
          </a:p>
          <a:p>
            <a:r>
              <a:rPr lang="en-US" dirty="0" smtClean="0"/>
              <a:t>Brown became a martyr, celebrated in the North</a:t>
            </a:r>
            <a:endParaRPr lang="en-US" dirty="0"/>
          </a:p>
        </p:txBody>
      </p:sp>
    </p:spTree>
    <p:extLst>
      <p:ext uri="{BB962C8B-B14F-4D97-AF65-F5344CB8AC3E}">
        <p14:creationId xmlns:p14="http://schemas.microsoft.com/office/powerpoint/2010/main" val="3108867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John Brown</a:t>
            </a:r>
            <a:endParaRPr lang="en-US" u="sng" dirty="0"/>
          </a:p>
        </p:txBody>
      </p:sp>
      <p:pic>
        <p:nvPicPr>
          <p:cNvPr id="9218" name="Picture 2" descr="http://www.lva.virginia.gov/public/guides/civil-war/img/JohnBrow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0982" y="1825625"/>
            <a:ext cx="597003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0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Democrats in 1860</a:t>
            </a:r>
            <a:endParaRPr lang="en-US" u="sng" dirty="0"/>
          </a:p>
        </p:txBody>
      </p:sp>
      <p:sp>
        <p:nvSpPr>
          <p:cNvPr id="3" name="Content Placeholder 2"/>
          <p:cNvSpPr>
            <a:spLocks noGrp="1"/>
          </p:cNvSpPr>
          <p:nvPr>
            <p:ph idx="1"/>
          </p:nvPr>
        </p:nvSpPr>
        <p:spPr/>
        <p:txBody>
          <a:bodyPr/>
          <a:lstStyle/>
          <a:p>
            <a:r>
              <a:rPr lang="en-US" dirty="0" smtClean="0"/>
              <a:t>Northern Democrats still backed Stephen Douglas, Southerners backed John Breckinridge</a:t>
            </a:r>
          </a:p>
          <a:p>
            <a:r>
              <a:rPr lang="en-US" dirty="0" smtClean="0"/>
              <a:t>The election showed that the nation was on the brink of fracture</a:t>
            </a:r>
          </a:p>
          <a:p>
            <a:r>
              <a:rPr lang="en-US" dirty="0" smtClean="0"/>
              <a:t>In the North, it was between Douglas and Lincoln; in the South, Breckinridge was against independent John Bell.  Lincoln didn’t even appear on their ballots</a:t>
            </a:r>
          </a:p>
          <a:p>
            <a:r>
              <a:rPr lang="en-US" dirty="0" smtClean="0"/>
              <a:t>The North had the majority of electoral votes, and Lincoln had a clean sweep, so he won the election</a:t>
            </a:r>
          </a:p>
          <a:p>
            <a:r>
              <a:rPr lang="en-US" dirty="0" smtClean="0"/>
              <a:t>The South responded by formally proposing secession</a:t>
            </a:r>
            <a:endParaRPr lang="en-US" dirty="0"/>
          </a:p>
        </p:txBody>
      </p:sp>
    </p:spTree>
    <p:extLst>
      <p:ext uri="{BB962C8B-B14F-4D97-AF65-F5344CB8AC3E}">
        <p14:creationId xmlns:p14="http://schemas.microsoft.com/office/powerpoint/2010/main" val="3902087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Breaking Up</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Immediately after the election, Southerner leaders who wanted to maintain Union came up with Crittendon Compromise</a:t>
            </a:r>
          </a:p>
          <a:p>
            <a:r>
              <a:rPr lang="en-US" dirty="0" smtClean="0"/>
              <a:t>Lincoln refused to soften the Republican demand that slavery not be extended to territories</a:t>
            </a:r>
          </a:p>
          <a:p>
            <a:r>
              <a:rPr lang="en-US" dirty="0" smtClean="0"/>
              <a:t>Lincoln wouldn’t abandon principles of his supporters, and was banking on the hope that the South was bluffing</a:t>
            </a:r>
          </a:p>
          <a:p>
            <a:r>
              <a:rPr lang="en-US" dirty="0" smtClean="0"/>
              <a:t>In December of 1860, three months before Lincoln’s inauguration, South Carolina seceded</a:t>
            </a:r>
          </a:p>
          <a:p>
            <a:r>
              <a:rPr lang="en-US" dirty="0" smtClean="0"/>
              <a:t>Within months, six other states joined them and became the </a:t>
            </a:r>
            <a:r>
              <a:rPr lang="en-US" b="1" dirty="0" smtClean="0"/>
              <a:t>Confederate States of America</a:t>
            </a:r>
            <a:r>
              <a:rPr lang="en-US" dirty="0" smtClean="0"/>
              <a:t>, chose </a:t>
            </a:r>
            <a:r>
              <a:rPr lang="en-US" b="1" dirty="0" smtClean="0"/>
              <a:t>Jefferson Davis</a:t>
            </a:r>
            <a:r>
              <a:rPr lang="en-US" dirty="0" smtClean="0"/>
              <a:t> to lead them</a:t>
            </a:r>
          </a:p>
          <a:p>
            <a:r>
              <a:rPr lang="en-US" dirty="0" smtClean="0"/>
              <a:t>On April 12, 1861, the South attacked and captured </a:t>
            </a:r>
            <a:r>
              <a:rPr lang="en-US" b="1" dirty="0" smtClean="0"/>
              <a:t>Fort Sumter</a:t>
            </a:r>
            <a:r>
              <a:rPr lang="en-US" dirty="0" smtClean="0"/>
              <a:t>; no one died in the first battle of the </a:t>
            </a:r>
            <a:r>
              <a:rPr lang="en-US" b="1" dirty="0" smtClean="0"/>
              <a:t>Civil War</a:t>
            </a:r>
            <a:endParaRPr lang="en-US" dirty="0"/>
          </a:p>
        </p:txBody>
      </p:sp>
    </p:spTree>
    <p:extLst>
      <p:ext uri="{BB962C8B-B14F-4D97-AF65-F5344CB8AC3E}">
        <p14:creationId xmlns:p14="http://schemas.microsoft.com/office/powerpoint/2010/main" val="3095813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Jefferson Davis</a:t>
            </a:r>
            <a:endParaRPr lang="en-US" u="sng" dirty="0"/>
          </a:p>
        </p:txBody>
      </p:sp>
      <p:pic>
        <p:nvPicPr>
          <p:cNvPr id="10248" name="Picture 8" descr="http://www.nndb.com/people/336/000050186/davi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9800" y="2178844"/>
            <a:ext cx="2692400"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00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Was It About</a:t>
            </a:r>
            <a:endParaRPr lang="en-US" u="sng" dirty="0"/>
          </a:p>
        </p:txBody>
      </p:sp>
      <p:sp>
        <p:nvSpPr>
          <p:cNvPr id="3" name="Content Placeholder 2"/>
          <p:cNvSpPr>
            <a:spLocks noGrp="1"/>
          </p:cNvSpPr>
          <p:nvPr>
            <p:ph idx="1"/>
          </p:nvPr>
        </p:nvSpPr>
        <p:spPr/>
        <p:txBody>
          <a:bodyPr>
            <a:normAutofit lnSpcReduction="10000"/>
          </a:bodyPr>
          <a:lstStyle/>
          <a:p>
            <a:r>
              <a:rPr lang="en-US" dirty="0" smtClean="0"/>
              <a:t>Civil War wasn’t just about slavery</a:t>
            </a:r>
          </a:p>
          <a:p>
            <a:r>
              <a:rPr lang="en-US" dirty="0" smtClean="0"/>
              <a:t>Missouri, Kentucky, Maryland, and Delaware, the </a:t>
            </a:r>
            <a:r>
              <a:rPr lang="en-US" b="1" dirty="0" smtClean="0"/>
              <a:t>Border States</a:t>
            </a:r>
            <a:r>
              <a:rPr lang="en-US" dirty="0" smtClean="0"/>
              <a:t>, were slave states that fought for the Union</a:t>
            </a:r>
          </a:p>
          <a:p>
            <a:r>
              <a:rPr lang="en-US" dirty="0" smtClean="0"/>
              <a:t>Except for active abolitionists, most Northerners believed they were fighting the preserve the Union</a:t>
            </a:r>
          </a:p>
          <a:p>
            <a:r>
              <a:rPr lang="en-US" dirty="0" smtClean="0"/>
              <a:t>Most Southerners described their cause as fighting for </a:t>
            </a:r>
            <a:r>
              <a:rPr lang="en-US" b="1" dirty="0" smtClean="0"/>
              <a:t>states’ rights</a:t>
            </a:r>
            <a:r>
              <a:rPr lang="en-US" dirty="0" smtClean="0"/>
              <a:t> to govern themselves</a:t>
            </a:r>
          </a:p>
          <a:p>
            <a:r>
              <a:rPr lang="en-US" dirty="0" smtClean="0"/>
              <a:t>But slavery caused this argument to escalate to war</a:t>
            </a:r>
          </a:p>
          <a:p>
            <a:r>
              <a:rPr lang="en-US" dirty="0" smtClean="0"/>
              <a:t>As late as 1862, Lincoln said “If I could save the Union without freeing any slaves, I would do it…I do because…it helps to save the Union”</a:t>
            </a:r>
            <a:endParaRPr lang="en-US" dirty="0"/>
          </a:p>
        </p:txBody>
      </p:sp>
    </p:spTree>
    <p:extLst>
      <p:ext uri="{BB962C8B-B14F-4D97-AF65-F5344CB8AC3E}">
        <p14:creationId xmlns:p14="http://schemas.microsoft.com/office/powerpoint/2010/main" val="1800556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Confederate Government</a:t>
            </a:r>
            <a:endParaRPr lang="en-US" u="sng" dirty="0"/>
          </a:p>
        </p:txBody>
      </p:sp>
      <p:sp>
        <p:nvSpPr>
          <p:cNvPr id="3" name="Content Placeholder 2"/>
          <p:cNvSpPr>
            <a:spLocks noGrp="1"/>
          </p:cNvSpPr>
          <p:nvPr>
            <p:ph idx="1"/>
          </p:nvPr>
        </p:nvSpPr>
        <p:spPr/>
        <p:txBody>
          <a:bodyPr/>
          <a:lstStyle/>
          <a:p>
            <a:r>
              <a:rPr lang="en-US" dirty="0" smtClean="0"/>
              <a:t>Though South fought to gain control, the Confederacy brought them under great central control</a:t>
            </a:r>
          </a:p>
          <a:p>
            <a:r>
              <a:rPr lang="en-US" dirty="0" smtClean="0"/>
              <a:t>Jefferson Davis understood the Northern advantage in population, transportation, and economics</a:t>
            </a:r>
          </a:p>
          <a:p>
            <a:r>
              <a:rPr lang="en-US" dirty="0" smtClean="0"/>
              <a:t>He took control of Southern economy, imposing taxes and investing in infrastructure; he took control of railroads, and made a government bureaucracy to deal with the economy</a:t>
            </a:r>
          </a:p>
          <a:p>
            <a:r>
              <a:rPr lang="en-US" dirty="0" smtClean="0"/>
              <a:t>He forced the South to compensate for losing Northern trade</a:t>
            </a:r>
            <a:endParaRPr lang="en-US" dirty="0"/>
          </a:p>
        </p:txBody>
      </p:sp>
    </p:spTree>
    <p:extLst>
      <p:ext uri="{BB962C8B-B14F-4D97-AF65-F5344CB8AC3E}">
        <p14:creationId xmlns:p14="http://schemas.microsoft.com/office/powerpoint/2010/main" val="1657870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Texas Resolution</a:t>
            </a:r>
            <a:endParaRPr lang="en-US" u="sng" dirty="0"/>
          </a:p>
        </p:txBody>
      </p:sp>
      <p:sp>
        <p:nvSpPr>
          <p:cNvPr id="3" name="Content Placeholder 2"/>
          <p:cNvSpPr>
            <a:spLocks noGrp="1"/>
          </p:cNvSpPr>
          <p:nvPr>
            <p:ph idx="1"/>
          </p:nvPr>
        </p:nvSpPr>
        <p:spPr/>
        <p:txBody>
          <a:bodyPr/>
          <a:lstStyle/>
          <a:p>
            <a:r>
              <a:rPr lang="en-US" dirty="0" smtClean="0"/>
              <a:t>North demanded Polk get all of Oregon Country, which stretched from Mexican territory in CA to Russian territory in Alaska</a:t>
            </a:r>
          </a:p>
          <a:p>
            <a:r>
              <a:rPr lang="en-US" dirty="0" smtClean="0"/>
              <a:t>Polk recognized that US couldn’t fight with Mexico and Great Britain, the other claimant to Oregon Country</a:t>
            </a:r>
          </a:p>
          <a:p>
            <a:r>
              <a:rPr lang="en-US" dirty="0" smtClean="0"/>
              <a:t>He negotiated the </a:t>
            </a:r>
            <a:r>
              <a:rPr lang="en-US" b="1" dirty="0" smtClean="0"/>
              <a:t>Oregon Treaty</a:t>
            </a:r>
            <a:r>
              <a:rPr lang="en-US" dirty="0" smtClean="0"/>
              <a:t> with Britain in 1846, letting US get Oregon, Washington, Idaho, Wyoming, Montana; established our current border with Canada</a:t>
            </a:r>
          </a:p>
        </p:txBody>
      </p:sp>
    </p:spTree>
    <p:extLst>
      <p:ext uri="{BB962C8B-B14F-4D97-AF65-F5344CB8AC3E}">
        <p14:creationId xmlns:p14="http://schemas.microsoft.com/office/powerpoint/2010/main" val="2437346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Southern Response</a:t>
            </a:r>
            <a:endParaRPr lang="en-US" u="sng" dirty="0"/>
          </a:p>
        </p:txBody>
      </p:sp>
      <p:sp>
        <p:nvSpPr>
          <p:cNvPr id="3" name="Content Placeholder 2"/>
          <p:cNvSpPr>
            <a:spLocks noGrp="1"/>
          </p:cNvSpPr>
          <p:nvPr>
            <p:ph idx="1"/>
          </p:nvPr>
        </p:nvSpPr>
        <p:spPr/>
        <p:txBody>
          <a:bodyPr/>
          <a:lstStyle/>
          <a:p>
            <a:r>
              <a:rPr lang="en-US" dirty="0" smtClean="0"/>
              <a:t>South didn’t want to pay taxes, so Davis declared martial law and suspended writ of </a:t>
            </a:r>
            <a:r>
              <a:rPr lang="en-US" i="1" dirty="0" smtClean="0"/>
              <a:t>habeas corpus, </a:t>
            </a:r>
            <a:r>
              <a:rPr lang="en-US" dirty="0" smtClean="0"/>
              <a:t>which requires proper authority and a paper trail before people can be tried/imprisoned</a:t>
            </a:r>
          </a:p>
          <a:p>
            <a:r>
              <a:rPr lang="en-US" dirty="0" smtClean="0"/>
              <a:t>Lincoln was upsetting Northerners with some of the exact same steps, but use of presidential power chafed badly in the Confederacy, where they seceded to avoid things like this</a:t>
            </a:r>
          </a:p>
          <a:p>
            <a:r>
              <a:rPr lang="en-US" dirty="0" smtClean="0"/>
              <a:t>Davis modernized the South a LITTLE, but not to the Union’s extent</a:t>
            </a:r>
          </a:p>
          <a:p>
            <a:r>
              <a:rPr lang="en-US" dirty="0" smtClean="0"/>
              <a:t>Rapid economic growth brought with it rapid </a:t>
            </a:r>
            <a:r>
              <a:rPr lang="en-US" b="1" dirty="0" smtClean="0"/>
              <a:t>inflation</a:t>
            </a:r>
            <a:r>
              <a:rPr lang="en-US" dirty="0" smtClean="0"/>
              <a:t>; prices rose so quickly that paychecks and payments for crops became worthless almost as soon as they made</a:t>
            </a:r>
            <a:endParaRPr lang="en-US" dirty="0"/>
          </a:p>
        </p:txBody>
      </p:sp>
    </p:spTree>
    <p:extLst>
      <p:ext uri="{BB962C8B-B14F-4D97-AF65-F5344CB8AC3E}">
        <p14:creationId xmlns:p14="http://schemas.microsoft.com/office/powerpoint/2010/main" val="3117593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Conscription</a:t>
            </a:r>
            <a:endParaRPr lang="en-US" u="sng" dirty="0"/>
          </a:p>
        </p:txBody>
      </p:sp>
      <p:sp>
        <p:nvSpPr>
          <p:cNvPr id="3" name="Content Placeholder 2"/>
          <p:cNvSpPr>
            <a:spLocks noGrp="1"/>
          </p:cNvSpPr>
          <p:nvPr>
            <p:ph idx="1"/>
          </p:nvPr>
        </p:nvSpPr>
        <p:spPr/>
        <p:txBody>
          <a:bodyPr>
            <a:normAutofit lnSpcReduction="10000"/>
          </a:bodyPr>
          <a:lstStyle/>
          <a:p>
            <a:r>
              <a:rPr lang="en-US" dirty="0" smtClean="0"/>
              <a:t>In 1862, Davis imposed a military draft, </a:t>
            </a:r>
            <a:r>
              <a:rPr lang="en-US" b="1" dirty="0" smtClean="0"/>
              <a:t>conscription</a:t>
            </a:r>
          </a:p>
          <a:p>
            <a:r>
              <a:rPr lang="en-US" dirty="0" smtClean="0"/>
              <a:t>It required small farmers to serve in the Confederate Army</a:t>
            </a:r>
          </a:p>
          <a:p>
            <a:r>
              <a:rPr lang="en-US" dirty="0" smtClean="0"/>
              <a:t>This act caused even greater poverty in the country, as many families could not adequately tend their farms without their men</a:t>
            </a:r>
          </a:p>
          <a:p>
            <a:r>
              <a:rPr lang="en-US" dirty="0" smtClean="0"/>
              <a:t>Confederate conscription created class conflict</a:t>
            </a:r>
          </a:p>
          <a:p>
            <a:r>
              <a:rPr lang="en-US" dirty="0" smtClean="0"/>
              <a:t>The government allowed the wealthy to hire surrogates to perform military service in their place and exempted anyone with more than 20 slaves on the grounds that their plantations fed the soldiers</a:t>
            </a:r>
          </a:p>
          <a:p>
            <a:r>
              <a:rPr lang="en-US" dirty="0" smtClean="0"/>
              <a:t>So the wealthy didn’t serve, the poor had no choice, led to </a:t>
            </a:r>
            <a:r>
              <a:rPr lang="en-US" b="1" dirty="0" smtClean="0"/>
              <a:t>class tensions</a:t>
            </a:r>
            <a:r>
              <a:rPr lang="en-US" dirty="0" smtClean="0"/>
              <a:t> and desertions later on </a:t>
            </a:r>
            <a:endParaRPr lang="en-US" dirty="0"/>
          </a:p>
        </p:txBody>
      </p:sp>
    </p:spTree>
    <p:extLst>
      <p:ext uri="{BB962C8B-B14F-4D97-AF65-F5344CB8AC3E}">
        <p14:creationId xmlns:p14="http://schemas.microsoft.com/office/powerpoint/2010/main" val="3911917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Civil War in the Union</a:t>
            </a:r>
            <a:endParaRPr lang="en-US" u="sng" dirty="0"/>
          </a:p>
        </p:txBody>
      </p:sp>
      <p:sp>
        <p:nvSpPr>
          <p:cNvPr id="3" name="Content Placeholder 2"/>
          <p:cNvSpPr>
            <a:spLocks noGrp="1"/>
          </p:cNvSpPr>
          <p:nvPr>
            <p:ph idx="1"/>
          </p:nvPr>
        </p:nvSpPr>
        <p:spPr/>
        <p:txBody>
          <a:bodyPr>
            <a:normAutofit lnSpcReduction="10000"/>
          </a:bodyPr>
          <a:lstStyle/>
          <a:p>
            <a:r>
              <a:rPr lang="en-US" dirty="0" smtClean="0"/>
              <a:t>Northern economy got a boost from the war (demand for uniforms and weapons increased manufacturing)</a:t>
            </a:r>
          </a:p>
          <a:p>
            <a:r>
              <a:rPr lang="en-US" dirty="0" smtClean="0"/>
              <a:t>Loss of Southern trade was offset by this boom</a:t>
            </a:r>
          </a:p>
          <a:p>
            <a:r>
              <a:rPr lang="en-US" dirty="0" smtClean="0"/>
              <a:t>Some traders overcharged the </a:t>
            </a:r>
            <a:r>
              <a:rPr lang="en-US" dirty="0" err="1" smtClean="0"/>
              <a:t>gvt</a:t>
            </a:r>
            <a:r>
              <a:rPr lang="en-US" dirty="0" smtClean="0"/>
              <a:t>. for war supplies (</a:t>
            </a:r>
            <a:r>
              <a:rPr lang="en-US" b="1" dirty="0" smtClean="0"/>
              <a:t>war profiteering</a:t>
            </a:r>
            <a:r>
              <a:rPr lang="en-US" dirty="0" smtClean="0"/>
              <a:t>)</a:t>
            </a:r>
          </a:p>
          <a:p>
            <a:r>
              <a:rPr lang="en-US" dirty="0" smtClean="0"/>
              <a:t>Some sold the Union </a:t>
            </a:r>
            <a:r>
              <a:rPr lang="en-US" dirty="0" err="1" smtClean="0"/>
              <a:t>gvt</a:t>
            </a:r>
            <a:r>
              <a:rPr lang="en-US" dirty="0" smtClean="0"/>
              <a:t>. bad food and clothes while </a:t>
            </a:r>
            <a:r>
              <a:rPr lang="en-US" dirty="0" err="1" smtClean="0"/>
              <a:t>gvt</a:t>
            </a:r>
            <a:r>
              <a:rPr lang="en-US" dirty="0" smtClean="0"/>
              <a:t>. bureaucrats were bribed into silence</a:t>
            </a:r>
          </a:p>
          <a:p>
            <a:r>
              <a:rPr lang="en-US" dirty="0" smtClean="0"/>
              <a:t>Corruption eventually prompted a yearlong congressional investigation</a:t>
            </a:r>
          </a:p>
          <a:p>
            <a:r>
              <a:rPr lang="en-US" dirty="0" smtClean="0"/>
              <a:t>North experienced accelerated inflation, but not as much as the South (North had 10-20% price raise, South had over 300%/year)</a:t>
            </a:r>
            <a:endParaRPr lang="en-US" dirty="0"/>
          </a:p>
        </p:txBody>
      </p:sp>
    </p:spTree>
    <p:extLst>
      <p:ext uri="{BB962C8B-B14F-4D97-AF65-F5344CB8AC3E}">
        <p14:creationId xmlns:p14="http://schemas.microsoft.com/office/powerpoint/2010/main" val="27973504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Jobs in the War</a:t>
            </a:r>
            <a:endParaRPr lang="en-US" u="sng" dirty="0"/>
          </a:p>
        </p:txBody>
      </p:sp>
      <p:sp>
        <p:nvSpPr>
          <p:cNvPr id="3" name="Content Placeholder 2"/>
          <p:cNvSpPr>
            <a:spLocks noGrp="1"/>
          </p:cNvSpPr>
          <p:nvPr>
            <p:ph idx="1"/>
          </p:nvPr>
        </p:nvSpPr>
        <p:spPr/>
        <p:txBody>
          <a:bodyPr>
            <a:normAutofit lnSpcReduction="10000"/>
          </a:bodyPr>
          <a:lstStyle/>
          <a:p>
            <a:r>
              <a:rPr lang="en-US" dirty="0" smtClean="0"/>
              <a:t>Workers formed </a:t>
            </a:r>
            <a:r>
              <a:rPr lang="en-US" b="1" dirty="0" smtClean="0"/>
              <a:t>unions</a:t>
            </a:r>
            <a:r>
              <a:rPr lang="en-US" dirty="0" smtClean="0"/>
              <a:t>, businesses blacklisted union members, forced new employees to sign non-union contracts, used violence to break strikes</a:t>
            </a:r>
          </a:p>
          <a:p>
            <a:r>
              <a:rPr lang="en-US" dirty="0" smtClean="0"/>
              <a:t>Republican Party believed that </a:t>
            </a:r>
            <a:r>
              <a:rPr lang="en-US" dirty="0" err="1" smtClean="0"/>
              <a:t>gvt</a:t>
            </a:r>
            <a:r>
              <a:rPr lang="en-US" dirty="0" smtClean="0"/>
              <a:t> should help business, but regulate them as little as possible, so supported anti-union rules</a:t>
            </a:r>
          </a:p>
          <a:p>
            <a:r>
              <a:rPr lang="en-US" dirty="0" smtClean="0"/>
              <a:t>Lincoln increased power of central </a:t>
            </a:r>
            <a:r>
              <a:rPr lang="en-US" dirty="0" err="1" smtClean="0"/>
              <a:t>gvt</a:t>
            </a:r>
            <a:r>
              <a:rPr lang="en-US" dirty="0" smtClean="0"/>
              <a:t>, like Davis; made economic development programs without waiting for Congress, made </a:t>
            </a:r>
            <a:r>
              <a:rPr lang="en-US" dirty="0" err="1" smtClean="0"/>
              <a:t>gvt</a:t>
            </a:r>
            <a:r>
              <a:rPr lang="en-US" dirty="0" smtClean="0"/>
              <a:t> loans/grants to businesses, raised taxes, suspended writ of </a:t>
            </a:r>
            <a:r>
              <a:rPr lang="en-US" i="1" dirty="0" smtClean="0"/>
              <a:t>habeas corpus</a:t>
            </a:r>
            <a:r>
              <a:rPr lang="en-US" dirty="0" smtClean="0"/>
              <a:t> in border states to easily arrest secessionists, printed </a:t>
            </a:r>
            <a:r>
              <a:rPr lang="en-US" b="1" dirty="0" smtClean="0"/>
              <a:t>national currency</a:t>
            </a:r>
            <a:r>
              <a:rPr lang="en-US" dirty="0" smtClean="0"/>
              <a:t> (his treasury secretary, Salmon P. Chase, printed </a:t>
            </a:r>
            <a:r>
              <a:rPr lang="en-US" b="1" dirty="0" smtClean="0"/>
              <a:t>greenbacks</a:t>
            </a:r>
            <a:r>
              <a:rPr lang="en-US" dirty="0" smtClean="0"/>
              <a:t>, </a:t>
            </a:r>
            <a:r>
              <a:rPr lang="en-US" dirty="0" err="1" smtClean="0"/>
              <a:t>gvt</a:t>
            </a:r>
            <a:r>
              <a:rPr lang="en-US" dirty="0" smtClean="0"/>
              <a:t>-issued paper money that led to modern currency)</a:t>
            </a:r>
            <a:endParaRPr lang="en-US" dirty="0"/>
          </a:p>
        </p:txBody>
      </p:sp>
    </p:spTree>
    <p:extLst>
      <p:ext uri="{BB962C8B-B14F-4D97-AF65-F5344CB8AC3E}">
        <p14:creationId xmlns:p14="http://schemas.microsoft.com/office/powerpoint/2010/main" val="1812993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Salmon P. Chase</a:t>
            </a:r>
            <a:endParaRPr lang="en-US" u="sng" dirty="0"/>
          </a:p>
        </p:txBody>
      </p:sp>
      <p:pic>
        <p:nvPicPr>
          <p:cNvPr id="1026" name="Picture 2" descr="http://upload.wikimedia.org/wikipedia/commons/1/18/Mathew_Brady,_Portrait_of_Secretary_of_the_Treasury_Salmon_P._Chase,_officer_of_the_United_States_government_(1860%E2%80%93186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85146" y="1359640"/>
            <a:ext cx="4135272" cy="517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747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Emancipation of Slaves</a:t>
            </a:r>
            <a:endParaRPr lang="en-US" u="sng" dirty="0"/>
          </a:p>
        </p:txBody>
      </p:sp>
      <p:sp>
        <p:nvSpPr>
          <p:cNvPr id="3" name="Content Placeholder 2"/>
          <p:cNvSpPr>
            <a:spLocks noGrp="1"/>
          </p:cNvSpPr>
          <p:nvPr>
            <p:ph idx="1"/>
          </p:nvPr>
        </p:nvSpPr>
        <p:spPr/>
        <p:txBody>
          <a:bodyPr>
            <a:normAutofit lnSpcReduction="10000"/>
          </a:bodyPr>
          <a:lstStyle/>
          <a:p>
            <a:r>
              <a:rPr lang="en-US" dirty="0" smtClean="0"/>
              <a:t>Lincoln argued for gradual emancipation, compensating slaveholders, and colonizing free slaves in Africa (as a candidate)</a:t>
            </a:r>
          </a:p>
          <a:p>
            <a:r>
              <a:rPr lang="en-US" dirty="0" smtClean="0"/>
              <a:t>When the Union dissolved and the South left, Congress was very liberal</a:t>
            </a:r>
          </a:p>
          <a:p>
            <a:r>
              <a:rPr lang="en-US" dirty="0" smtClean="0"/>
              <a:t>The </a:t>
            </a:r>
            <a:r>
              <a:rPr lang="en-US" b="1" dirty="0" smtClean="0"/>
              <a:t>Radical Republicans</a:t>
            </a:r>
            <a:r>
              <a:rPr lang="en-US" dirty="0" smtClean="0"/>
              <a:t> wanted immediate emancipation, and introduce the </a:t>
            </a:r>
            <a:r>
              <a:rPr lang="en-US" b="1" dirty="0" smtClean="0"/>
              <a:t>confiscation acts</a:t>
            </a:r>
            <a:endParaRPr lang="en-US" dirty="0" smtClean="0"/>
          </a:p>
          <a:p>
            <a:r>
              <a:rPr lang="en-US" dirty="0" smtClean="0"/>
              <a:t>The first (1861) gave the </a:t>
            </a:r>
            <a:r>
              <a:rPr lang="en-US" dirty="0" err="1" smtClean="0"/>
              <a:t>gvt</a:t>
            </a:r>
            <a:r>
              <a:rPr lang="en-US" dirty="0" smtClean="0"/>
              <a:t> the right to seize any slave used for “insurrectionary purposes”</a:t>
            </a:r>
          </a:p>
          <a:p>
            <a:r>
              <a:rPr lang="en-US" dirty="0" smtClean="0"/>
              <a:t>The second (1862) let the government liberate any slave owned by anyone who supported the rebellion</a:t>
            </a:r>
            <a:endParaRPr lang="en-US" dirty="0"/>
          </a:p>
        </p:txBody>
      </p:sp>
    </p:spTree>
    <p:extLst>
      <p:ext uri="{BB962C8B-B14F-4D97-AF65-F5344CB8AC3E}">
        <p14:creationId xmlns:p14="http://schemas.microsoft.com/office/powerpoint/2010/main" val="3968929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Slavery, Continued</a:t>
            </a:r>
            <a:endParaRPr lang="en-US" u="sng" dirty="0"/>
          </a:p>
        </p:txBody>
      </p:sp>
      <p:sp>
        <p:nvSpPr>
          <p:cNvPr id="3" name="Content Placeholder 2"/>
          <p:cNvSpPr>
            <a:spLocks noGrp="1"/>
          </p:cNvSpPr>
          <p:nvPr>
            <p:ph idx="1"/>
          </p:nvPr>
        </p:nvSpPr>
        <p:spPr/>
        <p:txBody>
          <a:bodyPr>
            <a:normAutofit lnSpcReduction="10000"/>
          </a:bodyPr>
          <a:lstStyle/>
          <a:p>
            <a:r>
              <a:rPr lang="en-US" dirty="0" smtClean="0"/>
              <a:t>Lincoln refused to enforce the second confiscation act</a:t>
            </a:r>
          </a:p>
          <a:p>
            <a:r>
              <a:rPr lang="en-US" dirty="0" smtClean="0"/>
              <a:t>He wanted to emancipate because slaves indirectly supported the Southern war effort, grew crops and cooked meals</a:t>
            </a:r>
          </a:p>
          <a:p>
            <a:r>
              <a:rPr lang="en-US" dirty="0" smtClean="0"/>
              <a:t>After they were captured/taken by the </a:t>
            </a:r>
            <a:r>
              <a:rPr lang="en-US" dirty="0" err="1" smtClean="0"/>
              <a:t>gvt</a:t>
            </a:r>
            <a:r>
              <a:rPr lang="en-US" dirty="0" smtClean="0"/>
              <a:t>, they had to be freed, or the Union </a:t>
            </a:r>
            <a:r>
              <a:rPr lang="en-US" dirty="0" err="1" smtClean="0"/>
              <a:t>gvt</a:t>
            </a:r>
            <a:r>
              <a:rPr lang="en-US" dirty="0" smtClean="0"/>
              <a:t> would be the world’s biggest slaveholder</a:t>
            </a:r>
          </a:p>
          <a:p>
            <a:r>
              <a:rPr lang="en-US" dirty="0" smtClean="0"/>
              <a:t>Making the freedom of slaves important also kept Britain and France out of the war</a:t>
            </a:r>
          </a:p>
          <a:p>
            <a:r>
              <a:rPr lang="en-US" dirty="0" smtClean="0"/>
              <a:t>Jefferson Davis hoped Europe would support the South because they wanted Southern cotton, but when Lincoln talked about freeing slaves, Europe didn’t want to come over and be killed by slave rebels</a:t>
            </a:r>
            <a:endParaRPr lang="en-US" dirty="0"/>
          </a:p>
        </p:txBody>
      </p:sp>
    </p:spTree>
    <p:extLst>
      <p:ext uri="{BB962C8B-B14F-4D97-AF65-F5344CB8AC3E}">
        <p14:creationId xmlns:p14="http://schemas.microsoft.com/office/powerpoint/2010/main" val="4248098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Slavery, etc.</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Emancipation also provided more soldiers to the Union side—but he didn’t want to make the move until the North won a big victory, or it would seem desperate</a:t>
            </a:r>
          </a:p>
          <a:p>
            <a:r>
              <a:rPr lang="en-US" dirty="0" smtClean="0"/>
              <a:t>In 9/1862, the Union won at Antietam, so Lincoln issued the </a:t>
            </a:r>
            <a:r>
              <a:rPr lang="en-US" b="1" dirty="0" smtClean="0"/>
              <a:t>Emancipation Proclamation</a:t>
            </a:r>
            <a:endParaRPr lang="en-US" dirty="0" smtClean="0"/>
          </a:p>
          <a:p>
            <a:r>
              <a:rPr lang="en-US" dirty="0" smtClean="0"/>
              <a:t>It actually freed no slaves, but said that on 1/1/1863, the </a:t>
            </a:r>
            <a:r>
              <a:rPr lang="en-US" dirty="0" err="1" smtClean="0"/>
              <a:t>gvt</a:t>
            </a:r>
            <a:r>
              <a:rPr lang="en-US" dirty="0" smtClean="0"/>
              <a:t> would liberate all slaves residing in rebel states</a:t>
            </a:r>
          </a:p>
          <a:p>
            <a:r>
              <a:rPr lang="en-US" dirty="0" smtClean="0"/>
              <a:t>Throughout the war, Lincoln never acknowledged secession, and always referred to the Confederacy as “states in rebellion”</a:t>
            </a:r>
          </a:p>
          <a:p>
            <a:r>
              <a:rPr lang="en-US" dirty="0" smtClean="0"/>
              <a:t>Proclamation didn’t liberate slaves in border states, or in Southern states where the North had already won</a:t>
            </a:r>
            <a:endParaRPr lang="en-US" dirty="0"/>
          </a:p>
        </p:txBody>
      </p:sp>
    </p:spTree>
    <p:extLst>
      <p:ext uri="{BB962C8B-B14F-4D97-AF65-F5344CB8AC3E}">
        <p14:creationId xmlns:p14="http://schemas.microsoft.com/office/powerpoint/2010/main" val="39263199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Civil War Map</a:t>
            </a:r>
            <a:endParaRPr lang="en-US" u="sng" dirty="0"/>
          </a:p>
        </p:txBody>
      </p:sp>
      <p:pic>
        <p:nvPicPr>
          <p:cNvPr id="3074" name="Picture 2" descr="CIVIL WAR MAP, HARPER'S 1861. U.S. STATES LIGHT BLUE, CONFEDERATE STATES, GRAY, U.S. TERRITORIES, DARK BLU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7892" y="2334418"/>
            <a:ext cx="7991326" cy="437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586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Emancipation Proclamation</a:t>
            </a:r>
            <a:endParaRPr lang="en-US" u="sng" dirty="0"/>
          </a:p>
        </p:txBody>
      </p:sp>
      <p:sp>
        <p:nvSpPr>
          <p:cNvPr id="3" name="Content Placeholder 2"/>
          <p:cNvSpPr>
            <a:spLocks noGrp="1"/>
          </p:cNvSpPr>
          <p:nvPr>
            <p:ph idx="1"/>
          </p:nvPr>
        </p:nvSpPr>
        <p:spPr/>
        <p:txBody>
          <a:bodyPr/>
          <a:lstStyle/>
          <a:p>
            <a:r>
              <a:rPr lang="en-US" dirty="0" smtClean="0"/>
              <a:t>Lincoln had no legal power to end slavery in the areas governed by the U.S. Constitution</a:t>
            </a:r>
          </a:p>
          <a:p>
            <a:r>
              <a:rPr lang="en-US" dirty="0" smtClean="0"/>
              <a:t>Abolitionists complained that Lincoln banned slavery where he had no legal right to do so and kept slavery where he could have liberated them</a:t>
            </a:r>
          </a:p>
          <a:p>
            <a:r>
              <a:rPr lang="en-US" dirty="0" smtClean="0"/>
              <a:t>The Proclamation also gave southerners the chance to rejoin the Union and keep slavery</a:t>
            </a:r>
          </a:p>
          <a:p>
            <a:r>
              <a:rPr lang="en-US" dirty="0" smtClean="0"/>
              <a:t>But it did declare that the war was a war AGAINST slavery</a:t>
            </a:r>
            <a:endParaRPr lang="en-US" dirty="0"/>
          </a:p>
        </p:txBody>
      </p:sp>
    </p:spTree>
    <p:extLst>
      <p:ext uri="{BB962C8B-B14F-4D97-AF65-F5344CB8AC3E}">
        <p14:creationId xmlns:p14="http://schemas.microsoft.com/office/powerpoint/2010/main" val="236436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Mexican-American War</a:t>
            </a:r>
            <a:endParaRPr lang="en-US" u="sng" dirty="0"/>
          </a:p>
        </p:txBody>
      </p:sp>
      <p:sp>
        <p:nvSpPr>
          <p:cNvPr id="3" name="Content Placeholder 2"/>
          <p:cNvSpPr>
            <a:spLocks noGrp="1"/>
          </p:cNvSpPr>
          <p:nvPr>
            <p:ph idx="1"/>
          </p:nvPr>
        </p:nvSpPr>
        <p:spPr/>
        <p:txBody>
          <a:bodyPr/>
          <a:lstStyle/>
          <a:p>
            <a:r>
              <a:rPr lang="en-US" dirty="0" smtClean="0"/>
              <a:t>Polk tried to buy Southwest from Mexico</a:t>
            </a:r>
          </a:p>
          <a:p>
            <a:r>
              <a:rPr lang="en-US" dirty="0" smtClean="0"/>
              <a:t>Failed, so he provoked Mexico into attacking American troops on the border</a:t>
            </a:r>
          </a:p>
          <a:p>
            <a:r>
              <a:rPr lang="en-US" dirty="0" smtClean="0"/>
              <a:t>Mexico was already angry about Texas, so they attacked</a:t>
            </a:r>
          </a:p>
          <a:p>
            <a:r>
              <a:rPr lang="en-US" dirty="0" smtClean="0"/>
              <a:t>Polk used it to get a declaration of war; </a:t>
            </a:r>
            <a:r>
              <a:rPr lang="en-US" b="1" dirty="0" smtClean="0"/>
              <a:t>Mexican-American War</a:t>
            </a:r>
            <a:r>
              <a:rPr lang="en-US" dirty="0" smtClean="0"/>
              <a:t> began in 1846</a:t>
            </a:r>
          </a:p>
          <a:p>
            <a:r>
              <a:rPr lang="en-US" dirty="0" smtClean="0"/>
              <a:t>Whigs, such as Abraham Lincoln, questioned that Mexico fired first</a:t>
            </a:r>
            <a:endParaRPr lang="en-US" dirty="0"/>
          </a:p>
        </p:txBody>
      </p:sp>
    </p:spTree>
    <p:extLst>
      <p:ext uri="{BB962C8B-B14F-4D97-AF65-F5344CB8AC3E}">
        <p14:creationId xmlns:p14="http://schemas.microsoft.com/office/powerpoint/2010/main" val="3921191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Complete Emancipation</a:t>
            </a:r>
            <a:endParaRPr lang="en-US" u="sng" dirty="0"/>
          </a:p>
        </p:txBody>
      </p:sp>
      <p:sp>
        <p:nvSpPr>
          <p:cNvPr id="3" name="Content Placeholder 2"/>
          <p:cNvSpPr>
            <a:spLocks noGrp="1"/>
          </p:cNvSpPr>
          <p:nvPr>
            <p:ph idx="1"/>
          </p:nvPr>
        </p:nvSpPr>
        <p:spPr/>
        <p:txBody>
          <a:bodyPr>
            <a:normAutofit lnSpcReduction="10000"/>
          </a:bodyPr>
          <a:lstStyle/>
          <a:p>
            <a:r>
              <a:rPr lang="en-US" dirty="0" smtClean="0"/>
              <a:t>When Lincoln ran for reelection, he supported complete emancipation (two years later)</a:t>
            </a:r>
          </a:p>
          <a:p>
            <a:r>
              <a:rPr lang="en-US" dirty="0" smtClean="0"/>
              <a:t>He lobbied for a constitutional amendment prohibiting slavery (</a:t>
            </a:r>
            <a:r>
              <a:rPr lang="en-US" b="1" dirty="0" smtClean="0"/>
              <a:t>the thirteenth amendment</a:t>
            </a:r>
            <a:r>
              <a:rPr lang="en-US" dirty="0" smtClean="0"/>
              <a:t>)</a:t>
            </a:r>
          </a:p>
          <a:p>
            <a:r>
              <a:rPr lang="en-US" dirty="0" smtClean="0"/>
              <a:t>After his reelection, he considered letting defeated Southern slates vote on the 13</a:t>
            </a:r>
            <a:r>
              <a:rPr lang="en-US" baseline="30000" dirty="0" smtClean="0"/>
              <a:t>th</a:t>
            </a:r>
            <a:r>
              <a:rPr lang="en-US" dirty="0" smtClean="0"/>
              <a:t> </a:t>
            </a:r>
          </a:p>
          <a:p>
            <a:r>
              <a:rPr lang="en-US" dirty="0" smtClean="0"/>
              <a:t>Tried to negotiate a settlement with Southern leaders at the </a:t>
            </a:r>
            <a:r>
              <a:rPr lang="en-US" b="1" dirty="0" smtClean="0"/>
              <a:t>Hampton Roads Conference</a:t>
            </a:r>
            <a:r>
              <a:rPr lang="en-US" dirty="0" smtClean="0"/>
              <a:t>, and offered a five-year delay on implementing the amendment, AND $400 million to slave-owners</a:t>
            </a:r>
          </a:p>
          <a:p>
            <a:r>
              <a:rPr lang="en-US" dirty="0" smtClean="0"/>
              <a:t>Jefferson Davis wanted complete independence, so it failed</a:t>
            </a:r>
            <a:endParaRPr lang="en-US" dirty="0"/>
          </a:p>
        </p:txBody>
      </p:sp>
    </p:spTree>
    <p:extLst>
      <p:ext uri="{BB962C8B-B14F-4D97-AF65-F5344CB8AC3E}">
        <p14:creationId xmlns:p14="http://schemas.microsoft.com/office/powerpoint/2010/main" val="3673240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Election of 1864</a:t>
            </a:r>
            <a:endParaRPr lang="en-US" u="sng" dirty="0"/>
          </a:p>
        </p:txBody>
      </p:sp>
      <p:sp>
        <p:nvSpPr>
          <p:cNvPr id="3" name="Content Placeholder 2"/>
          <p:cNvSpPr>
            <a:spLocks noGrp="1"/>
          </p:cNvSpPr>
          <p:nvPr>
            <p:ph idx="1"/>
          </p:nvPr>
        </p:nvSpPr>
        <p:spPr/>
        <p:txBody>
          <a:bodyPr/>
          <a:lstStyle/>
          <a:p>
            <a:r>
              <a:rPr lang="en-US" dirty="0" smtClean="0"/>
              <a:t>Both North and South wanted the war to end</a:t>
            </a:r>
          </a:p>
          <a:p>
            <a:r>
              <a:rPr lang="en-US" dirty="0" smtClean="0"/>
              <a:t>Lincoln’s opponent, General George McClellan campaigned on a peace platform; in the South, citizens ignored Davis</a:t>
            </a:r>
          </a:p>
          <a:p>
            <a:r>
              <a:rPr lang="en-US" dirty="0" smtClean="0"/>
              <a:t>As the war dragged on, small non-slave holding farmers resented the Confederacy and the war, and started blaming Slave Power</a:t>
            </a:r>
          </a:p>
          <a:p>
            <a:r>
              <a:rPr lang="en-US" dirty="0" smtClean="0"/>
              <a:t>Some “War Democrats” in the North admitted that the war was necessary to preserve the Union</a:t>
            </a:r>
          </a:p>
          <a:p>
            <a:r>
              <a:rPr lang="en-US" dirty="0" smtClean="0"/>
              <a:t>The </a:t>
            </a:r>
            <a:r>
              <a:rPr lang="en-US" b="1" dirty="0" smtClean="0"/>
              <a:t>Copperheads</a:t>
            </a:r>
            <a:r>
              <a:rPr lang="en-US" dirty="0" smtClean="0"/>
              <a:t> accused Lincoln of instigating a national social revolution and criticized his policies as trying to destroy the South</a:t>
            </a:r>
            <a:endParaRPr lang="en-US" dirty="0"/>
          </a:p>
        </p:txBody>
      </p:sp>
    </p:spTree>
    <p:extLst>
      <p:ext uri="{BB962C8B-B14F-4D97-AF65-F5344CB8AC3E}">
        <p14:creationId xmlns:p14="http://schemas.microsoft.com/office/powerpoint/2010/main" val="2999529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New York City </a:t>
            </a:r>
            <a:endParaRPr lang="en-US" u="sng" dirty="0"/>
          </a:p>
        </p:txBody>
      </p:sp>
      <p:sp>
        <p:nvSpPr>
          <p:cNvPr id="3" name="Content Placeholder 2"/>
          <p:cNvSpPr>
            <a:spLocks noGrp="1"/>
          </p:cNvSpPr>
          <p:nvPr>
            <p:ph idx="1"/>
          </p:nvPr>
        </p:nvSpPr>
        <p:spPr/>
        <p:txBody>
          <a:bodyPr/>
          <a:lstStyle/>
          <a:p>
            <a:r>
              <a:rPr lang="en-US" dirty="0" smtClean="0"/>
              <a:t>New Yorkers hated the war, there were draft riots in New York City in 1863</a:t>
            </a:r>
          </a:p>
          <a:p>
            <a:r>
              <a:rPr lang="en-US" dirty="0" smtClean="0"/>
              <a:t>Irish immigrants were already victims of </a:t>
            </a:r>
            <a:r>
              <a:rPr lang="en-US" b="1" dirty="0" smtClean="0"/>
              <a:t>nativism</a:t>
            </a:r>
            <a:r>
              <a:rPr lang="en-US" dirty="0" smtClean="0"/>
              <a:t>, and resented being drafted into a war being fought to end slavery</a:t>
            </a:r>
          </a:p>
          <a:p>
            <a:r>
              <a:rPr lang="en-US" dirty="0" smtClean="0"/>
              <a:t>Many immigrants feared that once freed, former slaves would migrate into Northern cities and compete with them for low-paying labor jobs</a:t>
            </a:r>
            <a:endParaRPr lang="en-US" dirty="0"/>
          </a:p>
        </p:txBody>
      </p:sp>
    </p:spTree>
    <p:extLst>
      <p:ext uri="{BB962C8B-B14F-4D97-AF65-F5344CB8AC3E}">
        <p14:creationId xmlns:p14="http://schemas.microsoft.com/office/powerpoint/2010/main" val="41522453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End of War</a:t>
            </a:r>
            <a:endParaRPr lang="en-US" u="sng" dirty="0"/>
          </a:p>
        </p:txBody>
      </p:sp>
      <p:sp>
        <p:nvSpPr>
          <p:cNvPr id="3" name="Content Placeholder 2"/>
          <p:cNvSpPr>
            <a:spLocks noGrp="1"/>
          </p:cNvSpPr>
          <p:nvPr>
            <p:ph idx="1"/>
          </p:nvPr>
        </p:nvSpPr>
        <p:spPr/>
        <p:txBody>
          <a:bodyPr>
            <a:normAutofit lnSpcReduction="10000"/>
          </a:bodyPr>
          <a:lstStyle/>
          <a:p>
            <a:r>
              <a:rPr lang="en-US" dirty="0" smtClean="0"/>
              <a:t>Just when a stalemate might have forced an end to the war, things began improving for the North</a:t>
            </a:r>
          </a:p>
          <a:p>
            <a:r>
              <a:rPr lang="en-US" dirty="0" smtClean="0"/>
              <a:t>Victories throughout the summer of 1863 helped Lincoln gain reelection</a:t>
            </a:r>
          </a:p>
          <a:p>
            <a:r>
              <a:rPr lang="en-US" dirty="0" smtClean="0"/>
              <a:t>By spring of 1865, Union victory was assured, </a:t>
            </a:r>
            <a:r>
              <a:rPr lang="en-US" dirty="0" err="1" smtClean="0"/>
              <a:t>gvt</a:t>
            </a:r>
            <a:r>
              <a:rPr lang="en-US" dirty="0" smtClean="0"/>
              <a:t> established </a:t>
            </a:r>
            <a:r>
              <a:rPr lang="en-US" b="1" dirty="0" smtClean="0"/>
              <a:t>Freedman’s Bureau </a:t>
            </a:r>
            <a:r>
              <a:rPr lang="en-US" dirty="0" smtClean="0"/>
              <a:t>to help liberated blacks get food, housing, and schools</a:t>
            </a:r>
          </a:p>
          <a:p>
            <a:r>
              <a:rPr lang="en-US" dirty="0" smtClean="0"/>
              <a:t>It might be the first social welfare program in the US</a:t>
            </a:r>
          </a:p>
          <a:p>
            <a:r>
              <a:rPr lang="en-US" dirty="0" smtClean="0"/>
              <a:t>In 4/1865, Confederate leaders surrendered; days later, actor John Wilkes Booth killed Lincoln</a:t>
            </a:r>
            <a:endParaRPr lang="en-US" dirty="0"/>
          </a:p>
        </p:txBody>
      </p:sp>
    </p:spTree>
    <p:extLst>
      <p:ext uri="{BB962C8B-B14F-4D97-AF65-F5344CB8AC3E}">
        <p14:creationId xmlns:p14="http://schemas.microsoft.com/office/powerpoint/2010/main" val="21203920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John Wilkes Booth</a:t>
            </a:r>
            <a:endParaRPr lang="en-US" u="sng" dirty="0"/>
          </a:p>
        </p:txBody>
      </p:sp>
      <p:pic>
        <p:nvPicPr>
          <p:cNvPr id="4098" name="Picture 2" descr="http://www.cbn.com/CBNNews_Files/images11/generics/JohnWilkesBooth_L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9551" y="1476457"/>
            <a:ext cx="6456607" cy="484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953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Cost of War</a:t>
            </a:r>
            <a:endParaRPr lang="en-US" u="sng" dirty="0"/>
          </a:p>
        </p:txBody>
      </p:sp>
      <p:sp>
        <p:nvSpPr>
          <p:cNvPr id="3" name="Content Placeholder 2"/>
          <p:cNvSpPr>
            <a:spLocks noGrp="1"/>
          </p:cNvSpPr>
          <p:nvPr>
            <p:ph idx="1"/>
          </p:nvPr>
        </p:nvSpPr>
        <p:spPr/>
        <p:txBody>
          <a:bodyPr/>
          <a:lstStyle/>
          <a:p>
            <a:r>
              <a:rPr lang="en-US" dirty="0" smtClean="0"/>
              <a:t>More than 3 million men fought, more than 500,000 died, at least the same number seriously wounded</a:t>
            </a:r>
          </a:p>
          <a:p>
            <a:r>
              <a:rPr lang="en-US" dirty="0" smtClean="0"/>
              <a:t>During Union General </a:t>
            </a:r>
            <a:r>
              <a:rPr lang="en-US" b="1" dirty="0" smtClean="0"/>
              <a:t>Sherman’s march</a:t>
            </a:r>
            <a:r>
              <a:rPr lang="en-US" dirty="0" smtClean="0"/>
              <a:t> from Atlanta to the sea in the fall of 1864, the Union Army burned everything to destroy Confederate morale and deplete resources (scorched earth policy)</a:t>
            </a:r>
          </a:p>
          <a:p>
            <a:r>
              <a:rPr lang="en-US" dirty="0" smtClean="0"/>
              <a:t>Southern Robert E. Lee surrendered to Ulysses S. Grant at Appomattox Courthouse in 1865</a:t>
            </a:r>
          </a:p>
          <a:p>
            <a:r>
              <a:rPr lang="en-US" dirty="0" smtClean="0"/>
              <a:t>From a political perspective, war permanently expanded the role of government</a:t>
            </a:r>
            <a:endParaRPr lang="en-US" dirty="0"/>
          </a:p>
        </p:txBody>
      </p:sp>
    </p:spTree>
    <p:extLst>
      <p:ext uri="{BB962C8B-B14F-4D97-AF65-F5344CB8AC3E}">
        <p14:creationId xmlns:p14="http://schemas.microsoft.com/office/powerpoint/2010/main" val="39168350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Reconstruction</a:t>
            </a:r>
            <a:endParaRPr lang="en-US" u="sng" dirty="0"/>
          </a:p>
        </p:txBody>
      </p:sp>
      <p:sp>
        <p:nvSpPr>
          <p:cNvPr id="3" name="Content Placeholder 2"/>
          <p:cNvSpPr>
            <a:spLocks noGrp="1"/>
          </p:cNvSpPr>
          <p:nvPr>
            <p:ph idx="1"/>
          </p:nvPr>
        </p:nvSpPr>
        <p:spPr/>
        <p:txBody>
          <a:bodyPr/>
          <a:lstStyle/>
          <a:p>
            <a:r>
              <a:rPr lang="en-US" dirty="0" smtClean="0"/>
              <a:t>At war’s end, three questions: what conditions it take for the Southern states to be readmitted?</a:t>
            </a:r>
            <a:r>
              <a:rPr lang="en-US" dirty="0"/>
              <a:t> </a:t>
            </a:r>
            <a:r>
              <a:rPr lang="en-US" dirty="0" smtClean="0"/>
              <a:t> What would the status of blacks be?  What should be done with rebels?</a:t>
            </a:r>
          </a:p>
          <a:p>
            <a:r>
              <a:rPr lang="en-US" dirty="0" smtClean="0"/>
              <a:t>Reconstruction refers to 1865 to 1877—the end of civil to when the Union army withdrew from the South</a:t>
            </a:r>
          </a:p>
          <a:p>
            <a:r>
              <a:rPr lang="en-US" dirty="0" smtClean="0"/>
              <a:t>Process of reconstruction involved getting the Southern states back, physically rebuilding the South, and integrating free blacks into America</a:t>
            </a:r>
          </a:p>
          <a:p>
            <a:r>
              <a:rPr lang="en-US" dirty="0" smtClean="0"/>
              <a:t>Lincoln didn’t want to punish the South, and wanted them to be reunited</a:t>
            </a:r>
          </a:p>
        </p:txBody>
      </p:sp>
    </p:spTree>
    <p:extLst>
      <p:ext uri="{BB962C8B-B14F-4D97-AF65-F5344CB8AC3E}">
        <p14:creationId xmlns:p14="http://schemas.microsoft.com/office/powerpoint/2010/main" val="29915274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Lincoln’s Plans</a:t>
            </a:r>
            <a:endParaRPr lang="en-US" u="sng" dirty="0"/>
          </a:p>
        </p:txBody>
      </p:sp>
      <p:sp>
        <p:nvSpPr>
          <p:cNvPr id="3" name="Content Placeholder 2"/>
          <p:cNvSpPr>
            <a:spLocks noGrp="1"/>
          </p:cNvSpPr>
          <p:nvPr>
            <p:ph idx="1"/>
          </p:nvPr>
        </p:nvSpPr>
        <p:spPr/>
        <p:txBody>
          <a:bodyPr>
            <a:normAutofit fontScale="92500"/>
          </a:bodyPr>
          <a:lstStyle/>
          <a:p>
            <a:r>
              <a:rPr lang="en-US" dirty="0" smtClean="0"/>
              <a:t>Lincoln’s </a:t>
            </a:r>
            <a:r>
              <a:rPr lang="en-US" b="1" dirty="0" smtClean="0"/>
              <a:t>10 Percent Plan</a:t>
            </a:r>
            <a:r>
              <a:rPr lang="en-US" dirty="0" smtClean="0"/>
              <a:t> required that 10% of the voters who voted in 1860 swear an oath of allegiance to the Union and accept Emancipation under the 13</a:t>
            </a:r>
            <a:r>
              <a:rPr lang="en-US" baseline="30000" dirty="0" smtClean="0"/>
              <a:t>th</a:t>
            </a:r>
            <a:r>
              <a:rPr lang="en-US" dirty="0" smtClean="0"/>
              <a:t> Amendment; these men would reorganize their state government and reapply for admission into the Union</a:t>
            </a:r>
          </a:p>
          <a:p>
            <a:r>
              <a:rPr lang="en-US" dirty="0" smtClean="0"/>
              <a:t>Congress viewed Southern states as “conquered territory,” Radical Republicans said they were under the jurisdiction of Congress, not the President</a:t>
            </a:r>
          </a:p>
          <a:p>
            <a:r>
              <a:rPr lang="en-US" dirty="0" smtClean="0"/>
              <a:t>Republicans enacted the </a:t>
            </a:r>
            <a:r>
              <a:rPr lang="en-US" b="1" dirty="0" smtClean="0"/>
              <a:t>Wade-Davis Bill </a:t>
            </a:r>
            <a:r>
              <a:rPr lang="en-US" dirty="0" smtClean="0"/>
              <a:t>in 1864, said that former Confederate states be ruled by a military governor, required 50% of the electorate to swear an oath of allegiance, THEN a state convention would be organized to repeal their secession statement and abolish slavery</a:t>
            </a:r>
          </a:p>
          <a:p>
            <a:endParaRPr lang="en-US" dirty="0"/>
          </a:p>
        </p:txBody>
      </p:sp>
    </p:spTree>
    <p:extLst>
      <p:ext uri="{BB962C8B-B14F-4D97-AF65-F5344CB8AC3E}">
        <p14:creationId xmlns:p14="http://schemas.microsoft.com/office/powerpoint/2010/main" val="7710653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Black Suffrage</a:t>
            </a:r>
            <a:endParaRPr lang="en-US" u="sng" dirty="0"/>
          </a:p>
        </p:txBody>
      </p:sp>
      <p:sp>
        <p:nvSpPr>
          <p:cNvPr id="3" name="Content Placeholder 2"/>
          <p:cNvSpPr>
            <a:spLocks noGrp="1"/>
          </p:cNvSpPr>
          <p:nvPr>
            <p:ph idx="1"/>
          </p:nvPr>
        </p:nvSpPr>
        <p:spPr/>
        <p:txBody>
          <a:bodyPr/>
          <a:lstStyle/>
          <a:p>
            <a:r>
              <a:rPr lang="en-US" dirty="0" smtClean="0"/>
              <a:t>Neither the 10% Plan nor the Wade-Davis Bill mentioned blacks voting</a:t>
            </a:r>
          </a:p>
          <a:p>
            <a:r>
              <a:rPr lang="en-US" dirty="0" smtClean="0"/>
              <a:t>Lincoln pocket-vetoed the Wade-Davis Bill (if a president doesn’t sign a bill within 10 days, and Congress adjourns at the end of the 10 days, the bill dies and must be reintroduced later; they wait it out)</a:t>
            </a:r>
          </a:p>
          <a:p>
            <a:r>
              <a:rPr lang="en-US" dirty="0" smtClean="0"/>
              <a:t>Then, Lincoln was assassinated by Booth</a:t>
            </a:r>
          </a:p>
          <a:p>
            <a:r>
              <a:rPr lang="en-US" dirty="0" smtClean="0"/>
              <a:t>Vice President </a:t>
            </a:r>
            <a:r>
              <a:rPr lang="en-US" b="1" dirty="0" smtClean="0"/>
              <a:t>Andrew Johnson</a:t>
            </a:r>
            <a:r>
              <a:rPr lang="en-US" dirty="0" smtClean="0"/>
              <a:t>, a Southern Democrat who always supported Lincoln, became president; when he did, Congress was in recess, so Johnson was totally in charge</a:t>
            </a:r>
            <a:endParaRPr lang="en-US" dirty="0"/>
          </a:p>
        </p:txBody>
      </p:sp>
    </p:spTree>
    <p:extLst>
      <p:ext uri="{BB962C8B-B14F-4D97-AF65-F5344CB8AC3E}">
        <p14:creationId xmlns:p14="http://schemas.microsoft.com/office/powerpoint/2010/main" val="37669162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Andrew Johnson</a:t>
            </a:r>
            <a:endParaRPr lang="en-US" u="sng" dirty="0"/>
          </a:p>
        </p:txBody>
      </p:sp>
      <p:pic>
        <p:nvPicPr>
          <p:cNvPr id="1026" name="Picture 2" descr="http://cp91279.biography.com/Andrew-Johnson_Purchase-of-Alaska_HD_768x432-16x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943894"/>
            <a:ext cx="7315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51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Public’s Reaction to War</a:t>
            </a:r>
            <a:endParaRPr lang="en-US" u="sng" dirty="0"/>
          </a:p>
        </p:txBody>
      </p:sp>
      <p:sp>
        <p:nvSpPr>
          <p:cNvPr id="3" name="Content Placeholder 2"/>
          <p:cNvSpPr>
            <a:spLocks noGrp="1"/>
          </p:cNvSpPr>
          <p:nvPr>
            <p:ph idx="1"/>
          </p:nvPr>
        </p:nvSpPr>
        <p:spPr/>
        <p:txBody>
          <a:bodyPr/>
          <a:lstStyle/>
          <a:p>
            <a:r>
              <a:rPr lang="en-US" dirty="0" smtClean="0"/>
              <a:t>Northerners feared that new states in West would become slave states</a:t>
            </a:r>
          </a:p>
          <a:p>
            <a:r>
              <a:rPr lang="en-US" dirty="0" smtClean="0"/>
              <a:t>Opponents argued that Polk provoked Mexico at the request of slaveholders</a:t>
            </a:r>
          </a:p>
          <a:p>
            <a:r>
              <a:rPr lang="en-US" dirty="0" smtClean="0"/>
              <a:t>The rich Southerners who were “pulling the strings” were called </a:t>
            </a:r>
            <a:r>
              <a:rPr lang="en-US" b="1" dirty="0" smtClean="0"/>
              <a:t>Slave Power</a:t>
            </a:r>
            <a:r>
              <a:rPr lang="en-US" dirty="0" smtClean="0"/>
              <a:t> by Northerners</a:t>
            </a:r>
          </a:p>
          <a:p>
            <a:r>
              <a:rPr lang="en-US" dirty="0" smtClean="0"/>
              <a:t>The </a:t>
            </a:r>
            <a:r>
              <a:rPr lang="en-US" b="1" dirty="0" smtClean="0"/>
              <a:t>gag rule</a:t>
            </a:r>
            <a:r>
              <a:rPr lang="en-US" dirty="0" smtClean="0"/>
              <a:t> in 1836 raised more suspicions of a Slave Power</a:t>
            </a:r>
          </a:p>
          <a:p>
            <a:r>
              <a:rPr lang="en-US" dirty="0" smtClean="0"/>
              <a:t>The defeat of the </a:t>
            </a:r>
            <a:r>
              <a:rPr lang="en-US" b="1" dirty="0" smtClean="0"/>
              <a:t>Wilmot Proviso</a:t>
            </a:r>
            <a:r>
              <a:rPr lang="en-US" dirty="0" smtClean="0"/>
              <a:t>, a congressional bill stopping extension of slavery in new Mexico territory, reinforced it</a:t>
            </a:r>
            <a:endParaRPr lang="en-US" dirty="0"/>
          </a:p>
        </p:txBody>
      </p:sp>
    </p:spTree>
    <p:extLst>
      <p:ext uri="{BB962C8B-B14F-4D97-AF65-F5344CB8AC3E}">
        <p14:creationId xmlns:p14="http://schemas.microsoft.com/office/powerpoint/2010/main" val="1831900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Johnson’s Plan</a:t>
            </a:r>
            <a:endParaRPr lang="en-US" u="sng" dirty="0"/>
          </a:p>
        </p:txBody>
      </p:sp>
      <p:sp>
        <p:nvSpPr>
          <p:cNvPr id="3" name="Content Placeholder 2"/>
          <p:cNvSpPr>
            <a:spLocks noGrp="1"/>
          </p:cNvSpPr>
          <p:nvPr>
            <p:ph idx="1"/>
          </p:nvPr>
        </p:nvSpPr>
        <p:spPr/>
        <p:txBody>
          <a:bodyPr/>
          <a:lstStyle/>
          <a:p>
            <a:r>
              <a:rPr lang="en-US" dirty="0" smtClean="0"/>
              <a:t>Johnson’s </a:t>
            </a:r>
            <a:r>
              <a:rPr lang="en-US" b="1" dirty="0" smtClean="0"/>
              <a:t>Reconstruction Plan</a:t>
            </a:r>
            <a:r>
              <a:rPr lang="en-US" dirty="0" smtClean="0"/>
              <a:t> called for the creation of provisional military governments to run the states until they were readmitted</a:t>
            </a:r>
          </a:p>
          <a:p>
            <a:r>
              <a:rPr lang="en-US" dirty="0" smtClean="0"/>
              <a:t>It required ALL Southern citizens to swear a </a:t>
            </a:r>
            <a:r>
              <a:rPr lang="en-US" b="1" dirty="0" smtClean="0"/>
              <a:t>loyalty oath</a:t>
            </a:r>
            <a:r>
              <a:rPr lang="en-US" dirty="0" smtClean="0"/>
              <a:t> before being readmitted</a:t>
            </a:r>
          </a:p>
          <a:p>
            <a:r>
              <a:rPr lang="en-US" dirty="0" smtClean="0"/>
              <a:t>It barred many of the former Southern elite from taking the vow, prohibiting their readmission</a:t>
            </a:r>
          </a:p>
          <a:p>
            <a:r>
              <a:rPr lang="en-US" dirty="0" smtClean="0"/>
              <a:t>The provisional governments would hold state constitutional conventions to write up new constitutions, eliminating slavery; he didn’t require that blacks be given the right to vote</a:t>
            </a:r>
            <a:endParaRPr lang="en-US" dirty="0"/>
          </a:p>
        </p:txBody>
      </p:sp>
    </p:spTree>
    <p:extLst>
      <p:ext uri="{BB962C8B-B14F-4D97-AF65-F5344CB8AC3E}">
        <p14:creationId xmlns:p14="http://schemas.microsoft.com/office/powerpoint/2010/main" val="16445622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Did It Work?</a:t>
            </a:r>
            <a:endParaRPr lang="en-US" u="sng" dirty="0"/>
          </a:p>
        </p:txBody>
      </p:sp>
      <p:sp>
        <p:nvSpPr>
          <p:cNvPr id="3" name="Content Placeholder 2"/>
          <p:cNvSpPr>
            <a:spLocks noGrp="1"/>
          </p:cNvSpPr>
          <p:nvPr>
            <p:ph idx="1"/>
          </p:nvPr>
        </p:nvSpPr>
        <p:spPr/>
        <p:txBody>
          <a:bodyPr>
            <a:normAutofit fontScale="92500"/>
          </a:bodyPr>
          <a:lstStyle/>
          <a:p>
            <a:r>
              <a:rPr lang="en-US" dirty="0" smtClean="0"/>
              <a:t>The plan failed, since Johnson </a:t>
            </a:r>
            <a:r>
              <a:rPr lang="en-US" b="1" dirty="0" smtClean="0"/>
              <a:t>pardoned</a:t>
            </a:r>
            <a:r>
              <a:rPr lang="en-US" dirty="0"/>
              <a:t> </a:t>
            </a:r>
            <a:r>
              <a:rPr lang="en-US" dirty="0" smtClean="0"/>
              <a:t>many of the Southern elite who were supposed to have been excluded from the process</a:t>
            </a:r>
          </a:p>
          <a:p>
            <a:r>
              <a:rPr lang="en-US" dirty="0" smtClean="0"/>
              <a:t>After the states drafted new constitutions and elected new governments, former Confederate leaders were in power again</a:t>
            </a:r>
          </a:p>
          <a:p>
            <a:r>
              <a:rPr lang="en-US" dirty="0" smtClean="0"/>
              <a:t>Many new constitutions barely changed the old ones</a:t>
            </a:r>
          </a:p>
          <a:p>
            <a:r>
              <a:rPr lang="en-US" dirty="0" smtClean="0"/>
              <a:t>They passed new black codes limiting free blacks’ rights to assemble and travel, making curfews, and requiring blacks to carry passes</a:t>
            </a:r>
          </a:p>
          <a:p>
            <a:r>
              <a:rPr lang="en-US" dirty="0" smtClean="0"/>
              <a:t>Some state legislatures just replaced the word “slaves” with “freedmen”</a:t>
            </a:r>
          </a:p>
          <a:p>
            <a:r>
              <a:rPr lang="en-US" dirty="0" smtClean="0"/>
              <a:t>When Congress reconvened in 12/1865, they voted not to seat the new Southern delegation (it included Confederate leaders)</a:t>
            </a:r>
            <a:endParaRPr lang="en-US" dirty="0"/>
          </a:p>
        </p:txBody>
      </p:sp>
    </p:spTree>
    <p:extLst>
      <p:ext uri="{BB962C8B-B14F-4D97-AF65-F5344CB8AC3E}">
        <p14:creationId xmlns:p14="http://schemas.microsoft.com/office/powerpoint/2010/main" val="484626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Analyzing Johnson’s Plan</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Congress was divided by conservative Republicans (agreed with Johnson), moderate Republicans, and Radical Republicans (wanted more Democracy in the South)</a:t>
            </a:r>
          </a:p>
          <a:p>
            <a:r>
              <a:rPr lang="en-US" dirty="0" smtClean="0"/>
              <a:t>Following the Civil War, most political positions were held by appointees (not directly elected)</a:t>
            </a:r>
          </a:p>
          <a:p>
            <a:r>
              <a:rPr lang="en-US" dirty="0" smtClean="0"/>
              <a:t>Most radical wanted a reconstruction program that punished the South</a:t>
            </a:r>
          </a:p>
          <a:p>
            <a:r>
              <a:rPr lang="en-US" dirty="0" smtClean="0"/>
              <a:t>Historians suggested that revenge was the real motivation behind the passage of the Thirteenth Amendment</a:t>
            </a:r>
          </a:p>
          <a:p>
            <a:r>
              <a:rPr lang="en-US" dirty="0" smtClean="0"/>
              <a:t>Under General “Scorched Earth” Sherman’s </a:t>
            </a:r>
            <a:r>
              <a:rPr lang="en-US" b="1" dirty="0" smtClean="0"/>
              <a:t>Special Field Order #15, </a:t>
            </a:r>
            <a:r>
              <a:rPr lang="en-US" dirty="0" smtClean="0"/>
              <a:t>land seized from Confederates would be given to blacks, but Johnson rescinded it, so freedmen were never given </a:t>
            </a:r>
            <a:r>
              <a:rPr lang="en-US" b="1" dirty="0" smtClean="0"/>
              <a:t>40 acres and a mule</a:t>
            </a:r>
            <a:endParaRPr lang="en-US" b="1" dirty="0"/>
          </a:p>
        </p:txBody>
      </p:sp>
    </p:spTree>
    <p:extLst>
      <p:ext uri="{BB962C8B-B14F-4D97-AF65-F5344CB8AC3E}">
        <p14:creationId xmlns:p14="http://schemas.microsoft.com/office/powerpoint/2010/main" val="38125092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William Tecumseh Sherman</a:t>
            </a:r>
            <a:endParaRPr lang="en-US" u="sng" dirty="0"/>
          </a:p>
        </p:txBody>
      </p:sp>
      <p:pic>
        <p:nvPicPr>
          <p:cNvPr id="2050" name="Picture 2" descr="http://upload.wikimedia.org/wikipedia/commons/1/19/William-Tecumseh-Sherma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81573" y="1825625"/>
            <a:ext cx="342885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558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Compromise</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Johnson refused to compromise with modifying Reconstruction, and declared it over and done with, vetoing a compromise package</a:t>
            </a:r>
          </a:p>
          <a:p>
            <a:r>
              <a:rPr lang="en-US" dirty="0" smtClean="0"/>
              <a:t>Congress overrode the vetoes, increasing tension</a:t>
            </a:r>
          </a:p>
          <a:p>
            <a:r>
              <a:rPr lang="en-US" dirty="0" smtClean="0"/>
              <a:t>Radicals drew up the plan that came to be known as </a:t>
            </a:r>
            <a:r>
              <a:rPr lang="en-US" b="1" dirty="0" smtClean="0"/>
              <a:t>Congressional Reconstruction</a:t>
            </a:r>
            <a:r>
              <a:rPr lang="en-US" dirty="0" smtClean="0"/>
              <a:t>; its first part was the </a:t>
            </a:r>
            <a:r>
              <a:rPr lang="en-US" b="1" dirty="0" smtClean="0"/>
              <a:t>Fourteenth Amendment</a:t>
            </a:r>
            <a:r>
              <a:rPr lang="en-US" dirty="0" smtClean="0"/>
              <a:t> to the Constitution</a:t>
            </a:r>
          </a:p>
          <a:p>
            <a:r>
              <a:rPr lang="en-US" dirty="0" smtClean="0"/>
              <a:t>It said 1) if you are born in the United States, you are a citizen of the United States and you are a citizen of the state where you reside, 2) prohibited states from depriving any citizen of “life/liberty/property without due process of law”, 3) prevented states from denying citizens “equal protection”, 4) gave states choice to give freedmen the right to vote OR stop counting them among voting population, 5) barred prominent Confederates from political office, 6) excused the Confederacy’s war debt</a:t>
            </a:r>
            <a:endParaRPr lang="en-US" dirty="0"/>
          </a:p>
        </p:txBody>
      </p:sp>
    </p:spTree>
    <p:extLst>
      <p:ext uri="{BB962C8B-B14F-4D97-AF65-F5344CB8AC3E}">
        <p14:creationId xmlns:p14="http://schemas.microsoft.com/office/powerpoint/2010/main" val="2549218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Fourteenth Amendment</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First three points are most significant; part of a lot of modern civil rights lawsuits</a:t>
            </a:r>
          </a:p>
          <a:p>
            <a:r>
              <a:rPr lang="en-US" dirty="0" smtClean="0"/>
              <a:t>The Bill of Rights protects individuals from the federal </a:t>
            </a:r>
            <a:r>
              <a:rPr lang="en-US" dirty="0" err="1" smtClean="0"/>
              <a:t>gvt</a:t>
            </a:r>
            <a:r>
              <a:rPr lang="en-US" dirty="0" smtClean="0"/>
              <a:t>, the 14</a:t>
            </a:r>
            <a:r>
              <a:rPr lang="en-US" baseline="30000" dirty="0" smtClean="0"/>
              <a:t>th</a:t>
            </a:r>
            <a:r>
              <a:rPr lang="en-US" dirty="0" smtClean="0"/>
              <a:t> Amendment protects individuals from the state government</a:t>
            </a:r>
          </a:p>
          <a:p>
            <a:r>
              <a:rPr lang="en-US" dirty="0" smtClean="0"/>
              <a:t>It was intended to clarify issues with newly freed slaves, address the issue of citizenship after the Dred Scott decision, and limited the effects of the black codes</a:t>
            </a:r>
          </a:p>
          <a:p>
            <a:r>
              <a:rPr lang="en-US" dirty="0" smtClean="0"/>
              <a:t>Radicals hoped to force states to extend suffrage to blacks or lose power in Congress</a:t>
            </a:r>
          </a:p>
          <a:p>
            <a:r>
              <a:rPr lang="en-US" dirty="0" smtClean="0"/>
              <a:t>In his </a:t>
            </a:r>
            <a:r>
              <a:rPr lang="en-US" b="1" dirty="0" smtClean="0"/>
              <a:t>Swing Around the Circle</a:t>
            </a:r>
            <a:r>
              <a:rPr lang="en-US" dirty="0" smtClean="0"/>
              <a:t> speaking tour, Johnson campaigned against the amendment and lost; in the congressional election of 1866, the North voted for a Congress weighted toward the radical group</a:t>
            </a:r>
            <a:endParaRPr lang="en-US" dirty="0"/>
          </a:p>
        </p:txBody>
      </p:sp>
    </p:spTree>
    <p:extLst>
      <p:ext uri="{BB962C8B-B14F-4D97-AF65-F5344CB8AC3E}">
        <p14:creationId xmlns:p14="http://schemas.microsoft.com/office/powerpoint/2010/main" val="6873031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Military Reconstruction</a:t>
            </a:r>
            <a:endParaRPr lang="en-US" u="sng" dirty="0"/>
          </a:p>
        </p:txBody>
      </p:sp>
      <p:sp>
        <p:nvSpPr>
          <p:cNvPr id="3" name="Content Placeholder 2"/>
          <p:cNvSpPr>
            <a:spLocks noGrp="1"/>
          </p:cNvSpPr>
          <p:nvPr>
            <p:ph idx="1"/>
          </p:nvPr>
        </p:nvSpPr>
        <p:spPr/>
        <p:txBody>
          <a:bodyPr>
            <a:normAutofit lnSpcReduction="10000"/>
          </a:bodyPr>
          <a:lstStyle/>
          <a:p>
            <a:r>
              <a:rPr lang="en-US" dirty="0" smtClean="0"/>
              <a:t>Congress quickly passed the </a:t>
            </a:r>
            <a:r>
              <a:rPr lang="en-US" b="1" dirty="0" smtClean="0"/>
              <a:t>Military Reconstruction Act of 1867, </a:t>
            </a:r>
            <a:r>
              <a:rPr lang="en-US" dirty="0" smtClean="0"/>
              <a:t>it imposed martial law on the South, called for new state constitutional conventions, forced states to let blacks vote</a:t>
            </a:r>
          </a:p>
          <a:p>
            <a:r>
              <a:rPr lang="en-US" dirty="0" smtClean="0"/>
              <a:t>The act required each state to ratify the 14</a:t>
            </a:r>
            <a:r>
              <a:rPr lang="en-US" baseline="30000" dirty="0" smtClean="0"/>
              <a:t>th</a:t>
            </a:r>
            <a:r>
              <a:rPr lang="en-US" dirty="0" smtClean="0"/>
              <a:t> Amendment and send its new constitution to Congress for approval</a:t>
            </a:r>
          </a:p>
          <a:p>
            <a:r>
              <a:rPr lang="en-US" dirty="0" smtClean="0"/>
              <a:t>Congress then passed laws to limit the president’s power</a:t>
            </a:r>
          </a:p>
          <a:p>
            <a:r>
              <a:rPr lang="en-US" dirty="0" smtClean="0"/>
              <a:t>The House Judiciary Committee initiated </a:t>
            </a:r>
            <a:r>
              <a:rPr lang="en-US" b="1" dirty="0" smtClean="0"/>
              <a:t>impeachment proceedings</a:t>
            </a:r>
            <a:r>
              <a:rPr lang="en-US" dirty="0" smtClean="0"/>
              <a:t> against Johnson for violating the Tenure of Office Act (which stated that the president had to get the consent of the Senate before removing his appointees once they’d be approved—he fired his Secretary of War)</a:t>
            </a:r>
            <a:endParaRPr lang="en-US" dirty="0"/>
          </a:p>
        </p:txBody>
      </p:sp>
    </p:spTree>
    <p:extLst>
      <p:ext uri="{BB962C8B-B14F-4D97-AF65-F5344CB8AC3E}">
        <p14:creationId xmlns:p14="http://schemas.microsoft.com/office/powerpoint/2010/main" val="172594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Aftermath</a:t>
            </a:r>
            <a:endParaRPr lang="en-US" u="sng" dirty="0"/>
          </a:p>
        </p:txBody>
      </p:sp>
      <p:sp>
        <p:nvSpPr>
          <p:cNvPr id="3" name="Content Placeholder 2"/>
          <p:cNvSpPr>
            <a:spLocks noGrp="1"/>
          </p:cNvSpPr>
          <p:nvPr>
            <p:ph idx="1"/>
          </p:nvPr>
        </p:nvSpPr>
        <p:spPr/>
        <p:txBody>
          <a:bodyPr/>
          <a:lstStyle/>
          <a:p>
            <a:r>
              <a:rPr lang="en-US" dirty="0" smtClean="0"/>
              <a:t>Johnson was impeached because he got in the way of Reconstruction</a:t>
            </a:r>
          </a:p>
          <a:p>
            <a:r>
              <a:rPr lang="en-US" dirty="0" smtClean="0"/>
              <a:t>He was acquitted by one vote in the Senate, but it made it politically impotent and had no hope of reelection</a:t>
            </a:r>
          </a:p>
          <a:p>
            <a:r>
              <a:rPr lang="en-US" dirty="0" smtClean="0"/>
              <a:t>Next, war hero </a:t>
            </a:r>
            <a:r>
              <a:rPr lang="en-US" b="1" dirty="0" smtClean="0"/>
              <a:t>Ulysses S. Grant</a:t>
            </a:r>
            <a:r>
              <a:rPr lang="en-US" dirty="0" smtClean="0"/>
              <a:t> was elected</a:t>
            </a:r>
          </a:p>
          <a:p>
            <a:r>
              <a:rPr lang="en-US" dirty="0" smtClean="0"/>
              <a:t>The </a:t>
            </a:r>
            <a:r>
              <a:rPr lang="en-US" b="1" dirty="0" smtClean="0"/>
              <a:t>Fifteenth Amendment</a:t>
            </a:r>
            <a:r>
              <a:rPr lang="en-US" dirty="0" smtClean="0"/>
              <a:t>, proposed in 1869, finally required states to enfranchise black men (Women’s suffrage would have to wait another half-century)</a:t>
            </a:r>
          </a:p>
          <a:p>
            <a:r>
              <a:rPr lang="en-US" dirty="0" smtClean="0"/>
              <a:t>The Fifteenth Amendment passed because Southern states HAD to ratify it to get back in; a lot of the North voted against it. </a:t>
            </a:r>
            <a:endParaRPr lang="en-US" dirty="0"/>
          </a:p>
        </p:txBody>
      </p:sp>
    </p:spTree>
    <p:extLst>
      <p:ext uri="{BB962C8B-B14F-4D97-AF65-F5344CB8AC3E}">
        <p14:creationId xmlns:p14="http://schemas.microsoft.com/office/powerpoint/2010/main" val="40130636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Ulysses S. Grant</a:t>
            </a:r>
            <a:endParaRPr lang="en-US" u="sng" dirty="0"/>
          </a:p>
        </p:txBody>
      </p:sp>
      <p:pic>
        <p:nvPicPr>
          <p:cNvPr id="1026" name="Picture 2" descr="http://www.history.com/images/media/slideshow/ulysses-s-grant/ulysses-s-grant-closeu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1146" y="1825625"/>
            <a:ext cx="63897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0960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Failure of Reconstruction</a:t>
            </a:r>
            <a:endParaRPr lang="en-US" u="sng" dirty="0"/>
          </a:p>
        </p:txBody>
      </p:sp>
      <p:sp>
        <p:nvSpPr>
          <p:cNvPr id="3" name="Content Placeholder 2"/>
          <p:cNvSpPr>
            <a:spLocks noGrp="1"/>
          </p:cNvSpPr>
          <p:nvPr>
            <p:ph idx="1"/>
          </p:nvPr>
        </p:nvSpPr>
        <p:spPr/>
        <p:txBody>
          <a:bodyPr/>
          <a:lstStyle/>
          <a:p>
            <a:r>
              <a:rPr lang="en-US" dirty="0" smtClean="0"/>
              <a:t>It worked when the North was in the South, keeping watch</a:t>
            </a:r>
          </a:p>
          <a:p>
            <a:r>
              <a:rPr lang="en-US" dirty="0" smtClean="0"/>
              <a:t>New state constitutions allowed all Southern men to vote (not just those with property) and replaced appointed governors with elected ones</a:t>
            </a:r>
          </a:p>
          <a:p>
            <a:r>
              <a:rPr lang="en-US" dirty="0" smtClean="0"/>
              <a:t>New governments stimulated industrial/rail development in the South through loans/grants/tax exemptions</a:t>
            </a:r>
          </a:p>
          <a:p>
            <a:r>
              <a:rPr lang="en-US" dirty="0" smtClean="0"/>
              <a:t>Blacks served in Southern governments for a time</a:t>
            </a:r>
          </a:p>
          <a:p>
            <a:r>
              <a:rPr lang="en-US" dirty="0" smtClean="0"/>
              <a:t>But these new economic plans cost a lot of money; high taxes turned public opinion hostile</a:t>
            </a:r>
            <a:endParaRPr lang="en-US" dirty="0"/>
          </a:p>
        </p:txBody>
      </p:sp>
    </p:spTree>
    <p:extLst>
      <p:ext uri="{BB962C8B-B14F-4D97-AF65-F5344CB8AC3E}">
        <p14:creationId xmlns:p14="http://schemas.microsoft.com/office/powerpoint/2010/main" val="259414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Wilmot Proviso</a:t>
            </a:r>
            <a:endParaRPr lang="en-US" u="sng" dirty="0"/>
          </a:p>
        </p:txBody>
      </p:sp>
      <p:sp>
        <p:nvSpPr>
          <p:cNvPr id="3" name="Content Placeholder 2"/>
          <p:cNvSpPr>
            <a:spLocks noGrp="1"/>
          </p:cNvSpPr>
          <p:nvPr>
            <p:ph idx="1"/>
          </p:nvPr>
        </p:nvSpPr>
        <p:spPr/>
        <p:txBody>
          <a:bodyPr/>
          <a:lstStyle/>
          <a:p>
            <a:r>
              <a:rPr lang="en-US" dirty="0" smtClean="0"/>
              <a:t>The Wilmot Proviso House of Representatives vote was split between sectional lines, not party ones (Northern Whigs AND Dems voted for it; Southern Whigs AND Dems voted against it)</a:t>
            </a:r>
          </a:p>
          <a:p>
            <a:r>
              <a:rPr lang="en-US" dirty="0" smtClean="0"/>
              <a:t>In the 1840s, Dems become even more South-dominated, while Whigs split between anti-slavery Northern “conscience” Whigs and pro-slavery Southern “cotton” Whigs</a:t>
            </a:r>
          </a:p>
          <a:p>
            <a:r>
              <a:rPr lang="en-US" dirty="0" smtClean="0"/>
              <a:t>Soon, it becomes extinct; replaced by </a:t>
            </a:r>
            <a:r>
              <a:rPr lang="en-US" b="1" dirty="0" smtClean="0"/>
              <a:t>Free-Soil Party</a:t>
            </a:r>
            <a:r>
              <a:rPr lang="en-US" dirty="0" smtClean="0"/>
              <a:t>, a regional, single-issue party devoted to passing the Wilmot Proviso</a:t>
            </a:r>
            <a:endParaRPr lang="en-US" dirty="0"/>
          </a:p>
        </p:txBody>
      </p:sp>
    </p:spTree>
    <p:extLst>
      <p:ext uri="{BB962C8B-B14F-4D97-AF65-F5344CB8AC3E}">
        <p14:creationId xmlns:p14="http://schemas.microsoft.com/office/powerpoint/2010/main" val="29659551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Propaganda War</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Opponents of Reconstruction called Southerners in favor of it </a:t>
            </a:r>
            <a:r>
              <a:rPr lang="en-US" b="1" dirty="0" smtClean="0"/>
              <a:t>scalawags</a:t>
            </a:r>
            <a:r>
              <a:rPr lang="en-US" dirty="0" smtClean="0"/>
              <a:t> and Northerners in favor of it </a:t>
            </a:r>
            <a:r>
              <a:rPr lang="en-US" b="1" dirty="0" smtClean="0"/>
              <a:t>carpetbaggers </a:t>
            </a:r>
            <a:r>
              <a:rPr lang="en-US" dirty="0" smtClean="0"/>
              <a:t>(the name came from the suitcases they carried, implying they came to the South to stuff their bags with tax money); Many who participated were corrupt, selling votes for money</a:t>
            </a:r>
          </a:p>
          <a:p>
            <a:r>
              <a:rPr lang="en-US" dirty="0" smtClean="0"/>
              <a:t>The period after the Civil War was called the </a:t>
            </a:r>
            <a:r>
              <a:rPr lang="en-US" b="1" dirty="0" smtClean="0"/>
              <a:t>Gilded Age</a:t>
            </a:r>
            <a:r>
              <a:rPr lang="en-US" dirty="0" smtClean="0"/>
              <a:t>, not the “Gold Age,” because the shine was just surface-deep</a:t>
            </a:r>
          </a:p>
          <a:p>
            <a:r>
              <a:rPr lang="en-US" dirty="0" smtClean="0"/>
              <a:t>Grant’s administration was wracked with scandal; Grant, who wasn’t a politician, was oblivious and innocent...just elected ‘cause he was a war hero</a:t>
            </a:r>
          </a:p>
          <a:p>
            <a:r>
              <a:rPr lang="en-US" dirty="0" smtClean="0"/>
              <a:t>Grant appointed his friends to office, like Jackson</a:t>
            </a:r>
            <a:endParaRPr lang="en-US" dirty="0"/>
          </a:p>
        </p:txBody>
      </p:sp>
    </p:spTree>
    <p:extLst>
      <p:ext uri="{BB962C8B-B14F-4D97-AF65-F5344CB8AC3E}">
        <p14:creationId xmlns:p14="http://schemas.microsoft.com/office/powerpoint/2010/main" val="15049825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Grant’s Scandals</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Black Friday, 1869</a:t>
            </a:r>
          </a:p>
          <a:p>
            <a:r>
              <a:rPr lang="en-US" dirty="0" smtClean="0"/>
              <a:t>Credit </a:t>
            </a:r>
            <a:r>
              <a:rPr lang="en-US" dirty="0" err="1" smtClean="0"/>
              <a:t>Mobilier</a:t>
            </a:r>
            <a:r>
              <a:rPr lang="en-US" dirty="0" smtClean="0"/>
              <a:t> scandal, 1872</a:t>
            </a:r>
          </a:p>
          <a:p>
            <a:r>
              <a:rPr lang="en-US" dirty="0" smtClean="0"/>
              <a:t>New York Custom House ring, 1872</a:t>
            </a:r>
          </a:p>
          <a:p>
            <a:r>
              <a:rPr lang="en-US" dirty="0" smtClean="0"/>
              <a:t>Star Route frauds, 1872-1876</a:t>
            </a:r>
          </a:p>
          <a:p>
            <a:r>
              <a:rPr lang="en-US" dirty="0" smtClean="0"/>
              <a:t>Sanborn incident, 1874</a:t>
            </a:r>
          </a:p>
          <a:p>
            <a:r>
              <a:rPr lang="en-US" dirty="0" smtClean="0"/>
              <a:t>Whiskey Ring, 1875</a:t>
            </a:r>
          </a:p>
          <a:p>
            <a:r>
              <a:rPr lang="en-US" dirty="0" smtClean="0"/>
              <a:t>Delano Affair, 1875</a:t>
            </a:r>
          </a:p>
          <a:p>
            <a:r>
              <a:rPr lang="en-US" dirty="0" smtClean="0"/>
              <a:t>Trading post scandal, 1876</a:t>
            </a:r>
          </a:p>
          <a:p>
            <a:r>
              <a:rPr lang="en-US" dirty="0" smtClean="0"/>
              <a:t>Alexander Cattell &amp; Co. scandal, 1876</a:t>
            </a:r>
          </a:p>
          <a:p>
            <a:r>
              <a:rPr lang="en-US" dirty="0" smtClean="0"/>
              <a:t>Safe burglary, 1876</a:t>
            </a:r>
            <a:endParaRPr lang="en-US" dirty="0"/>
          </a:p>
        </p:txBody>
      </p:sp>
    </p:spTree>
    <p:extLst>
      <p:ext uri="{BB962C8B-B14F-4D97-AF65-F5344CB8AC3E}">
        <p14:creationId xmlns:p14="http://schemas.microsoft.com/office/powerpoint/2010/main" val="4695287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Racist Groups</a:t>
            </a:r>
            <a:endParaRPr lang="en-US" u="sng" dirty="0"/>
          </a:p>
        </p:txBody>
      </p:sp>
      <p:sp>
        <p:nvSpPr>
          <p:cNvPr id="3" name="Content Placeholder 2"/>
          <p:cNvSpPr>
            <a:spLocks noGrp="1"/>
          </p:cNvSpPr>
          <p:nvPr>
            <p:ph idx="1"/>
          </p:nvPr>
        </p:nvSpPr>
        <p:spPr/>
        <p:txBody>
          <a:bodyPr>
            <a:normAutofit lnSpcReduction="10000"/>
          </a:bodyPr>
          <a:lstStyle/>
          <a:p>
            <a:r>
              <a:rPr lang="en-US" dirty="0" smtClean="0"/>
              <a:t>A new war of intimidation began, spearheaded by insurgent groups ranging from terrorists like the </a:t>
            </a:r>
            <a:r>
              <a:rPr lang="en-US" b="1" dirty="0" smtClean="0"/>
              <a:t>Ku Klux Klan</a:t>
            </a:r>
            <a:r>
              <a:rPr lang="en-US" dirty="0" smtClean="0"/>
              <a:t>, who murdered black freedmen, to openly operating para-military forces like the </a:t>
            </a:r>
            <a:r>
              <a:rPr lang="en-US" b="1" dirty="0" smtClean="0"/>
              <a:t>White League</a:t>
            </a:r>
            <a:r>
              <a:rPr lang="en-US" dirty="0" smtClean="0"/>
              <a:t>, who tried to murder Republicans</a:t>
            </a:r>
          </a:p>
          <a:p>
            <a:r>
              <a:rPr lang="en-US" dirty="0" smtClean="0"/>
              <a:t>In the Carolinas, local judges tended to be members of the KKK, so they were tough to stop</a:t>
            </a:r>
          </a:p>
          <a:p>
            <a:r>
              <a:rPr lang="en-US" dirty="0" smtClean="0"/>
              <a:t>In some towns, the whole adult white male population fought against Reconstruction</a:t>
            </a:r>
          </a:p>
          <a:p>
            <a:r>
              <a:rPr lang="en-US" dirty="0" smtClean="0"/>
              <a:t>Southern officials explained that they couldn’t help blacks/Republicans...because if they jailed every insurgent, there’d be no more workforce</a:t>
            </a:r>
            <a:endParaRPr lang="en-US" dirty="0"/>
          </a:p>
        </p:txBody>
      </p:sp>
    </p:spTree>
    <p:extLst>
      <p:ext uri="{BB962C8B-B14F-4D97-AF65-F5344CB8AC3E}">
        <p14:creationId xmlns:p14="http://schemas.microsoft.com/office/powerpoint/2010/main" val="33340449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Ku Klux Klan</a:t>
            </a:r>
            <a:endParaRPr lang="en-US" u="sng" dirty="0"/>
          </a:p>
        </p:txBody>
      </p:sp>
      <p:pic>
        <p:nvPicPr>
          <p:cNvPr id="2050" name="Picture 2" descr="http://upload.wikimedia.org/wikipedia/commons/d/dc/Burning-cross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463" y="1705202"/>
            <a:ext cx="6141491" cy="499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5617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Power Distribution</a:t>
            </a:r>
            <a:endParaRPr lang="en-US" u="sng" dirty="0"/>
          </a:p>
        </p:txBody>
      </p:sp>
      <p:sp>
        <p:nvSpPr>
          <p:cNvPr id="3" name="Content Placeholder 2"/>
          <p:cNvSpPr>
            <a:spLocks noGrp="1"/>
          </p:cNvSpPr>
          <p:nvPr>
            <p:ph idx="1"/>
          </p:nvPr>
        </p:nvSpPr>
        <p:spPr/>
        <p:txBody>
          <a:bodyPr/>
          <a:lstStyle/>
          <a:p>
            <a:r>
              <a:rPr lang="en-US" dirty="0" smtClean="0"/>
              <a:t>Reconstruction did nothing to redistribute South’s wealth or guarantee that freedmen would own property, so it didn’t change the power structure of the South</a:t>
            </a:r>
          </a:p>
          <a:p>
            <a:r>
              <a:rPr lang="en-US" dirty="0" smtClean="0"/>
              <a:t>The Southerners knew that, when Northerners left, things would go back to what they were like before Reconstruction</a:t>
            </a:r>
          </a:p>
          <a:p>
            <a:r>
              <a:rPr lang="en-US" dirty="0" smtClean="0"/>
              <a:t>In 1869, the federal </a:t>
            </a:r>
            <a:r>
              <a:rPr lang="en-US" dirty="0" err="1" smtClean="0"/>
              <a:t>gvt</a:t>
            </a:r>
            <a:r>
              <a:rPr lang="en-US" dirty="0" smtClean="0"/>
              <a:t> indicated that they were easing up; Grant didn’t really enforce the laws</a:t>
            </a:r>
          </a:p>
          <a:p>
            <a:r>
              <a:rPr lang="en-US" dirty="0" smtClean="0"/>
              <a:t>During the 60s and 70s, the </a:t>
            </a:r>
            <a:r>
              <a:rPr lang="en-US" dirty="0" err="1" smtClean="0"/>
              <a:t>gvt</a:t>
            </a:r>
            <a:r>
              <a:rPr lang="en-US" dirty="0" smtClean="0"/>
              <a:t> restricted the Fourteenth/Fifteenth Amendments</a:t>
            </a:r>
            <a:endParaRPr lang="en-US" dirty="0"/>
          </a:p>
        </p:txBody>
      </p:sp>
    </p:spTree>
    <p:extLst>
      <p:ext uri="{BB962C8B-B14F-4D97-AF65-F5344CB8AC3E}">
        <p14:creationId xmlns:p14="http://schemas.microsoft.com/office/powerpoint/2010/main" val="33521872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Court Decisions</a:t>
            </a:r>
            <a:endParaRPr lang="en-US" u="sng" dirty="0"/>
          </a:p>
        </p:txBody>
      </p:sp>
      <p:sp>
        <p:nvSpPr>
          <p:cNvPr id="3" name="Content Placeholder 2"/>
          <p:cNvSpPr>
            <a:spLocks noGrp="1"/>
          </p:cNvSpPr>
          <p:nvPr>
            <p:ph idx="1"/>
          </p:nvPr>
        </p:nvSpPr>
        <p:spPr/>
        <p:txBody>
          <a:bodyPr/>
          <a:lstStyle/>
          <a:p>
            <a:r>
              <a:rPr lang="en-US" dirty="0" smtClean="0"/>
              <a:t>In the </a:t>
            </a:r>
            <a:r>
              <a:rPr lang="en-US" i="1" dirty="0" smtClean="0"/>
              <a:t>Slaughter-House </a:t>
            </a:r>
            <a:r>
              <a:rPr lang="en-US" dirty="0" smtClean="0"/>
              <a:t>cases, the court ruled that the Fourteenth Amendment only applied to the Federal government, not the state governments, and backed that up in </a:t>
            </a:r>
            <a:r>
              <a:rPr lang="en-US" i="1" dirty="0" smtClean="0"/>
              <a:t>United States v. Cruikshank</a:t>
            </a:r>
          </a:p>
          <a:p>
            <a:r>
              <a:rPr lang="en-US" dirty="0" smtClean="0"/>
              <a:t>In </a:t>
            </a:r>
            <a:r>
              <a:rPr lang="en-US" i="1" dirty="0" smtClean="0"/>
              <a:t>United States v. Reese</a:t>
            </a:r>
            <a:r>
              <a:rPr lang="en-US" dirty="0" smtClean="0"/>
              <a:t>, the court cleaned the way for “grandfather clauses,” poll taxes, literary tests, property requirements, and other restrictions on voting privileges</a:t>
            </a:r>
          </a:p>
          <a:p>
            <a:r>
              <a:rPr lang="en-US" dirty="0" smtClean="0"/>
              <a:t>Soon, nearly all Southern states had restrictive laws that effectively prevented blacks from voting</a:t>
            </a:r>
          </a:p>
          <a:p>
            <a:r>
              <a:rPr lang="en-US" dirty="0" smtClean="0"/>
              <a:t>Because Grant’s administration was so corrupt, Reconstruction was tainted even further</a:t>
            </a:r>
          </a:p>
        </p:txBody>
      </p:sp>
    </p:spTree>
    <p:extLst>
      <p:ext uri="{BB962C8B-B14F-4D97-AF65-F5344CB8AC3E}">
        <p14:creationId xmlns:p14="http://schemas.microsoft.com/office/powerpoint/2010/main" val="34429133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Election of 1872</a:t>
            </a:r>
            <a:endParaRPr lang="en-US" u="sng" dirty="0"/>
          </a:p>
        </p:txBody>
      </p:sp>
      <p:sp>
        <p:nvSpPr>
          <p:cNvPr id="3" name="Content Placeholder 2"/>
          <p:cNvSpPr>
            <a:spLocks noGrp="1"/>
          </p:cNvSpPr>
          <p:nvPr>
            <p:ph idx="1"/>
          </p:nvPr>
        </p:nvSpPr>
        <p:spPr/>
        <p:txBody>
          <a:bodyPr>
            <a:normAutofit lnSpcReduction="10000"/>
          </a:bodyPr>
          <a:lstStyle/>
          <a:p>
            <a:r>
              <a:rPr lang="en-US" dirty="0" smtClean="0"/>
              <a:t>Moderates called themselves Liberal Republicans and abandoned the coalition that supported Reconstruction</a:t>
            </a:r>
          </a:p>
          <a:p>
            <a:r>
              <a:rPr lang="en-US" dirty="0" smtClean="0"/>
              <a:t>Angered by widespread corruption, the group hoped to end federal control of the South</a:t>
            </a:r>
          </a:p>
          <a:p>
            <a:r>
              <a:rPr lang="en-US" dirty="0" smtClean="0"/>
              <a:t>Their candidate, Horace Greeley, did not defeat Grant, but they made gains in congressional/state elections</a:t>
            </a:r>
          </a:p>
          <a:p>
            <a:r>
              <a:rPr lang="en-US" dirty="0" smtClean="0"/>
              <a:t>Grant moved further way from the radical position, closer to conciliation</a:t>
            </a:r>
          </a:p>
          <a:p>
            <a:r>
              <a:rPr lang="en-US" dirty="0" smtClean="0"/>
              <a:t>Several Congressional acts, among them the Amnesty Act of 1872, pardoned most of the rebels</a:t>
            </a:r>
            <a:endParaRPr lang="en-US" dirty="0"/>
          </a:p>
        </p:txBody>
      </p:sp>
    </p:spTree>
    <p:extLst>
      <p:ext uri="{BB962C8B-B14F-4D97-AF65-F5344CB8AC3E}">
        <p14:creationId xmlns:p14="http://schemas.microsoft.com/office/powerpoint/2010/main" val="26946975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Other Crises</a:t>
            </a:r>
            <a:endParaRPr lang="en-US" u="sng" dirty="0"/>
          </a:p>
        </p:txBody>
      </p:sp>
      <p:sp>
        <p:nvSpPr>
          <p:cNvPr id="3" name="Content Placeholder 2"/>
          <p:cNvSpPr>
            <a:spLocks noGrp="1"/>
          </p:cNvSpPr>
          <p:nvPr>
            <p:ph idx="1"/>
          </p:nvPr>
        </p:nvSpPr>
        <p:spPr/>
        <p:txBody>
          <a:bodyPr/>
          <a:lstStyle/>
          <a:p>
            <a:r>
              <a:rPr lang="en-US" dirty="0" smtClean="0"/>
              <a:t>The financial Panic of 1873 drew the nation’s attention away from Reconstruction</a:t>
            </a:r>
          </a:p>
          <a:p>
            <a:r>
              <a:rPr lang="en-US" dirty="0" smtClean="0"/>
              <a:t>By 1876, Southern Democrats had regained control of most of the region’s state legislatures</a:t>
            </a:r>
          </a:p>
          <a:p>
            <a:r>
              <a:rPr lang="en-US" dirty="0" smtClean="0"/>
              <a:t>They called themselves </a:t>
            </a:r>
            <a:r>
              <a:rPr lang="en-US" b="1" dirty="0" smtClean="0"/>
              <a:t>Redeemers</a:t>
            </a:r>
            <a:r>
              <a:rPr lang="en-US" dirty="0" smtClean="0"/>
              <a:t>, and the use of the word “redemption” suggested they wanted to reverse Republican policies and redeem the South</a:t>
            </a:r>
          </a:p>
        </p:txBody>
      </p:sp>
    </p:spTree>
    <p:extLst>
      <p:ext uri="{BB962C8B-B14F-4D97-AF65-F5344CB8AC3E}">
        <p14:creationId xmlns:p14="http://schemas.microsoft.com/office/powerpoint/2010/main" val="33342317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Election of 1876</a:t>
            </a:r>
            <a:endParaRPr lang="en-US" u="sng" dirty="0"/>
          </a:p>
        </p:txBody>
      </p:sp>
      <p:sp>
        <p:nvSpPr>
          <p:cNvPr id="3" name="Content Placeholder 2"/>
          <p:cNvSpPr>
            <a:spLocks noGrp="1"/>
          </p:cNvSpPr>
          <p:nvPr>
            <p:ph idx="1"/>
          </p:nvPr>
        </p:nvSpPr>
        <p:spPr/>
        <p:txBody>
          <a:bodyPr/>
          <a:lstStyle/>
          <a:p>
            <a:r>
              <a:rPr lang="en-US" dirty="0" smtClean="0"/>
              <a:t>This election had both parties accuse each other of fraud</a:t>
            </a:r>
          </a:p>
          <a:p>
            <a:r>
              <a:rPr lang="en-US" dirty="0" smtClean="0"/>
              <a:t>Samuel J. Tilden, governor of New York, had gone after </a:t>
            </a:r>
            <a:r>
              <a:rPr lang="en-US" b="1" dirty="0" smtClean="0"/>
              <a:t>“Boss” Tweed</a:t>
            </a:r>
            <a:r>
              <a:rPr lang="en-US" dirty="0" smtClean="0"/>
              <a:t>, a notorious political corrupt boss</a:t>
            </a:r>
          </a:p>
          <a:p>
            <a:r>
              <a:rPr lang="en-US" dirty="0" smtClean="0"/>
              <a:t>He won the popular vote by a little, but needed to win the electoral vote</a:t>
            </a:r>
          </a:p>
          <a:p>
            <a:r>
              <a:rPr lang="en-US" dirty="0" smtClean="0"/>
              <a:t>Republicans challenged the election results that favored him in South Carolina, Louisiana, and Florida</a:t>
            </a:r>
          </a:p>
          <a:p>
            <a:r>
              <a:rPr lang="en-US" dirty="0" smtClean="0"/>
              <a:t>Congress created a special electoral commission to investigate</a:t>
            </a:r>
          </a:p>
          <a:p>
            <a:r>
              <a:rPr lang="en-US" dirty="0" smtClean="0"/>
              <a:t>They created the </a:t>
            </a:r>
            <a:r>
              <a:rPr lang="en-US" b="1" dirty="0" smtClean="0"/>
              <a:t>Compromise of 1877</a:t>
            </a:r>
            <a:endParaRPr lang="en-US" dirty="0"/>
          </a:p>
        </p:txBody>
      </p:sp>
    </p:spTree>
    <p:extLst>
      <p:ext uri="{BB962C8B-B14F-4D97-AF65-F5344CB8AC3E}">
        <p14:creationId xmlns:p14="http://schemas.microsoft.com/office/powerpoint/2010/main" val="32589987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Samuel Tilden</a:t>
            </a:r>
            <a:endParaRPr lang="en-US" u="sng" dirty="0"/>
          </a:p>
        </p:txBody>
      </p:sp>
      <p:pic>
        <p:nvPicPr>
          <p:cNvPr id="3074" name="Picture 2" descr="http://upload.wikimedia.org/wikipedia/commons/thumb/6/60/SamuelJonesTilden.png/220px-SamuelJonesTilde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7725" y="1690688"/>
            <a:ext cx="3022126" cy="391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6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Mexican War</a:t>
            </a:r>
            <a:endParaRPr lang="en-US" u="sng" dirty="0"/>
          </a:p>
        </p:txBody>
      </p:sp>
      <p:sp>
        <p:nvSpPr>
          <p:cNvPr id="3" name="Content Placeholder 2"/>
          <p:cNvSpPr>
            <a:spLocks noGrp="1"/>
          </p:cNvSpPr>
          <p:nvPr>
            <p:ph idx="1"/>
          </p:nvPr>
        </p:nvSpPr>
        <p:spPr/>
        <p:txBody>
          <a:bodyPr/>
          <a:lstStyle/>
          <a:p>
            <a:r>
              <a:rPr lang="en-US" dirty="0" smtClean="0"/>
              <a:t>US won in Texas, so Polk sent the army to Mexico, and sacked Mexico City</a:t>
            </a:r>
          </a:p>
          <a:p>
            <a:r>
              <a:rPr lang="en-US" dirty="0" smtClean="0"/>
              <a:t>In the </a:t>
            </a:r>
            <a:r>
              <a:rPr lang="en-US" b="1" dirty="0" smtClean="0"/>
              <a:t>Treaty of Guadalupe Hidalgo </a:t>
            </a:r>
            <a:r>
              <a:rPr lang="en-US" dirty="0" smtClean="0"/>
              <a:t>(1848), Mexico handed over almost all of the modern Southwest: Arizona, New Mexico, California, Nevada, and Utah</a:t>
            </a:r>
          </a:p>
          <a:p>
            <a:r>
              <a:rPr lang="en-US" dirty="0" smtClean="0"/>
              <a:t>This is known as the </a:t>
            </a:r>
            <a:r>
              <a:rPr lang="en-US" b="1" dirty="0" smtClean="0"/>
              <a:t>Mexican Cession</a:t>
            </a:r>
            <a:endParaRPr lang="en-US" dirty="0" smtClean="0"/>
          </a:p>
          <a:p>
            <a:r>
              <a:rPr lang="en-US" dirty="0" smtClean="0"/>
              <a:t>The US paid $15 million for it all</a:t>
            </a:r>
          </a:p>
          <a:p>
            <a:r>
              <a:rPr lang="en-US" dirty="0" smtClean="0"/>
              <a:t>Increased nation’s wealth; gold was found at Sutter’s Mill during the year that the treaty was signed</a:t>
            </a:r>
            <a:endParaRPr lang="en-US" dirty="0"/>
          </a:p>
        </p:txBody>
      </p:sp>
    </p:spTree>
    <p:extLst>
      <p:ext uri="{BB962C8B-B14F-4D97-AF65-F5344CB8AC3E}">
        <p14:creationId xmlns:p14="http://schemas.microsoft.com/office/powerpoint/2010/main" val="12663471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“Boss” Tweed</a:t>
            </a:r>
            <a:endParaRPr lang="en-US" u="sng" dirty="0"/>
          </a:p>
        </p:txBody>
      </p:sp>
      <p:pic>
        <p:nvPicPr>
          <p:cNvPr id="4098" name="Picture 2" descr="http://upload.wikimedia.org/wikipedia/commons/5/5e/William_Magear_%22Boss%22_Tweed_(187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53385" y="1430451"/>
            <a:ext cx="3592523" cy="45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160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Compromise of 1877</a:t>
            </a:r>
            <a:endParaRPr lang="en-US" u="sng" dirty="0"/>
          </a:p>
        </p:txBody>
      </p:sp>
      <p:sp>
        <p:nvSpPr>
          <p:cNvPr id="3" name="Content Placeholder 2"/>
          <p:cNvSpPr>
            <a:spLocks noGrp="1"/>
          </p:cNvSpPr>
          <p:nvPr>
            <p:ph idx="1"/>
          </p:nvPr>
        </p:nvSpPr>
        <p:spPr/>
        <p:txBody>
          <a:bodyPr/>
          <a:lstStyle/>
          <a:p>
            <a:r>
              <a:rPr lang="en-US" dirty="0" smtClean="0"/>
              <a:t>It was agreed that if </a:t>
            </a:r>
            <a:r>
              <a:rPr lang="en-US" b="1" dirty="0" smtClean="0"/>
              <a:t>Rutherford B. Hayes </a:t>
            </a:r>
            <a:r>
              <a:rPr lang="en-US" dirty="0" smtClean="0"/>
              <a:t>won the presidency over Tilden, he would end military reconstruction, pull troops out of South Carolina/Louisiana, let Democrats take back control</a:t>
            </a:r>
          </a:p>
          <a:p>
            <a:r>
              <a:rPr lang="en-US" dirty="0" smtClean="0"/>
              <a:t>And he won!</a:t>
            </a:r>
            <a:endParaRPr lang="en-US" dirty="0"/>
          </a:p>
        </p:txBody>
      </p:sp>
    </p:spTree>
    <p:extLst>
      <p:ext uri="{BB962C8B-B14F-4D97-AF65-F5344CB8AC3E}">
        <p14:creationId xmlns:p14="http://schemas.microsoft.com/office/powerpoint/2010/main" val="16674158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Rutherford B. Hayes</a:t>
            </a:r>
            <a:endParaRPr lang="en-US" u="sng" dirty="0"/>
          </a:p>
        </p:txBody>
      </p:sp>
      <p:pic>
        <p:nvPicPr>
          <p:cNvPr id="5122" name="Picture 2" descr="http://www.history.com/images/media/slideshow/rutherford-b-hayes/rutherford-b-hayes-phot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1146" y="1825625"/>
            <a:ext cx="63897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9891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Southern Blacks</a:t>
            </a:r>
            <a:endParaRPr lang="en-US" u="sng" dirty="0"/>
          </a:p>
        </p:txBody>
      </p:sp>
      <p:sp>
        <p:nvSpPr>
          <p:cNvPr id="3" name="Content Placeholder 2"/>
          <p:cNvSpPr>
            <a:spLocks noGrp="1"/>
          </p:cNvSpPr>
          <p:nvPr>
            <p:ph idx="1"/>
          </p:nvPr>
        </p:nvSpPr>
        <p:spPr/>
        <p:txBody>
          <a:bodyPr/>
          <a:lstStyle/>
          <a:p>
            <a:r>
              <a:rPr lang="en-US" dirty="0" smtClean="0"/>
              <a:t>At the end of the Civil War, many slaves stayed on plantations as sharecroppers (if their old masters had treated them okay), or left for the North if their masters were mean</a:t>
            </a:r>
          </a:p>
          <a:p>
            <a:r>
              <a:rPr lang="en-US" dirty="0" smtClean="0"/>
              <a:t>Many tried to find family members</a:t>
            </a:r>
          </a:p>
          <a:p>
            <a:r>
              <a:rPr lang="en-US" dirty="0" smtClean="0"/>
              <a:t>The Freedman’s Bureau helped them find new jobs and housing, gave money and food, established schools for blacks (Fisk University, Howard University)</a:t>
            </a:r>
          </a:p>
          <a:p>
            <a:r>
              <a:rPr lang="en-US" dirty="0" smtClean="0"/>
              <a:t>When Reconstruction ended, the Freedman’s Bureau had no more funding</a:t>
            </a:r>
            <a:endParaRPr lang="en-US" dirty="0"/>
          </a:p>
        </p:txBody>
      </p:sp>
    </p:spTree>
    <p:extLst>
      <p:ext uri="{BB962C8B-B14F-4D97-AF65-F5344CB8AC3E}">
        <p14:creationId xmlns:p14="http://schemas.microsoft.com/office/powerpoint/2010/main" val="26220517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Sharecropping</a:t>
            </a:r>
            <a:endParaRPr lang="en-US" u="sng" dirty="0"/>
          </a:p>
        </p:txBody>
      </p:sp>
      <p:sp>
        <p:nvSpPr>
          <p:cNvPr id="3" name="Content Placeholder 2"/>
          <p:cNvSpPr>
            <a:spLocks noGrp="1"/>
          </p:cNvSpPr>
          <p:nvPr>
            <p:ph idx="1"/>
          </p:nvPr>
        </p:nvSpPr>
        <p:spPr/>
        <p:txBody>
          <a:bodyPr/>
          <a:lstStyle/>
          <a:p>
            <a:r>
              <a:rPr lang="en-US" dirty="0" smtClean="0"/>
              <a:t>The government failed to redistribute land, Freedman’s Bureau failed at setting up a system where blacks would contract labor to whites</a:t>
            </a:r>
          </a:p>
          <a:p>
            <a:r>
              <a:rPr lang="en-US" dirty="0" smtClean="0"/>
              <a:t>Blacks preferred </a:t>
            </a:r>
            <a:r>
              <a:rPr lang="en-US" b="1" dirty="0" smtClean="0"/>
              <a:t>sharecropping</a:t>
            </a:r>
            <a:r>
              <a:rPr lang="en-US" dirty="0" smtClean="0"/>
              <a:t>, where they traded some of their crop in return for the right to work someone else’s land</a:t>
            </a:r>
          </a:p>
          <a:p>
            <a:r>
              <a:rPr lang="en-US" dirty="0" smtClean="0"/>
              <a:t>The system worked at first, but shady landowners used the system to keep poor farmers in a state of debt/near slavery</a:t>
            </a:r>
          </a:p>
          <a:p>
            <a:r>
              <a:rPr lang="en-US" dirty="0" smtClean="0"/>
              <a:t>Abuses of the system were widespread, no court would fairly try a case of a sharecropper suing a landowner</a:t>
            </a:r>
          </a:p>
          <a:p>
            <a:r>
              <a:rPr lang="en-US" dirty="0" smtClean="0"/>
              <a:t>It existed well into the 1950s, and included more whites than blacks</a:t>
            </a:r>
            <a:endParaRPr lang="en-US" dirty="0"/>
          </a:p>
        </p:txBody>
      </p:sp>
    </p:spTree>
    <p:extLst>
      <p:ext uri="{BB962C8B-B14F-4D97-AF65-F5344CB8AC3E}">
        <p14:creationId xmlns:p14="http://schemas.microsoft.com/office/powerpoint/2010/main" val="29597615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Great Migration</a:t>
            </a:r>
            <a:endParaRPr lang="en-US" u="sng" dirty="0"/>
          </a:p>
        </p:txBody>
      </p:sp>
      <p:sp>
        <p:nvSpPr>
          <p:cNvPr id="3" name="Content Placeholder 2"/>
          <p:cNvSpPr>
            <a:spLocks noGrp="1"/>
          </p:cNvSpPr>
          <p:nvPr>
            <p:ph idx="1"/>
          </p:nvPr>
        </p:nvSpPr>
        <p:spPr/>
        <p:txBody>
          <a:bodyPr/>
          <a:lstStyle/>
          <a:p>
            <a:r>
              <a:rPr lang="en-US" dirty="0" smtClean="0"/>
              <a:t>Disenchantment with white society led many freedmen to found communities as far removed from whites as possible</a:t>
            </a:r>
          </a:p>
          <a:p>
            <a:r>
              <a:rPr lang="en-US" dirty="0" smtClean="0"/>
              <a:t>Black churches continued to be a place for blacks to bond</a:t>
            </a:r>
          </a:p>
          <a:p>
            <a:r>
              <a:rPr lang="en-US" dirty="0" smtClean="0"/>
              <a:t>When Reconstruction ended, many blacks moved to the North </a:t>
            </a:r>
            <a:endParaRPr lang="en-US" dirty="0"/>
          </a:p>
          <a:p>
            <a:r>
              <a:rPr lang="en-US" dirty="0"/>
              <a:t>T</a:t>
            </a:r>
            <a:r>
              <a:rPr lang="en-US" dirty="0" smtClean="0"/>
              <a:t>he </a:t>
            </a:r>
            <a:r>
              <a:rPr lang="en-US" b="1" dirty="0" smtClean="0"/>
              <a:t>Great Migration</a:t>
            </a:r>
            <a:r>
              <a:rPr lang="en-US" dirty="0" smtClean="0"/>
              <a:t> (they went </a:t>
            </a:r>
            <a:r>
              <a:rPr lang="en-US" i="1" dirty="0" err="1" smtClean="0"/>
              <a:t>en</a:t>
            </a:r>
            <a:r>
              <a:rPr lang="en-US" i="1" dirty="0" smtClean="0"/>
              <a:t> masse </a:t>
            </a:r>
            <a:r>
              <a:rPr lang="en-US" dirty="0" smtClean="0"/>
              <a:t>to places like Chicago and Detroit) didn’t happened until the 1910s, though</a:t>
            </a:r>
            <a:endParaRPr lang="en-US" dirty="0"/>
          </a:p>
        </p:txBody>
      </p:sp>
    </p:spTree>
    <p:extLst>
      <p:ext uri="{BB962C8B-B14F-4D97-AF65-F5344CB8AC3E}">
        <p14:creationId xmlns:p14="http://schemas.microsoft.com/office/powerpoint/2010/main" val="2397699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Continued Slavery Debate</a:t>
            </a:r>
            <a:endParaRPr lang="en-US" u="sng" dirty="0"/>
          </a:p>
        </p:txBody>
      </p:sp>
      <p:sp>
        <p:nvSpPr>
          <p:cNvPr id="3" name="Content Placeholder 2"/>
          <p:cNvSpPr>
            <a:spLocks noGrp="1"/>
          </p:cNvSpPr>
          <p:nvPr>
            <p:ph idx="1"/>
          </p:nvPr>
        </p:nvSpPr>
        <p:spPr/>
        <p:txBody>
          <a:bodyPr/>
          <a:lstStyle/>
          <a:p>
            <a:r>
              <a:rPr lang="en-US" dirty="0" smtClean="0"/>
              <a:t>Southerners now saw a future in which slavery was confined not to the southern half of the country, but the southeastern quarter of the country</a:t>
            </a:r>
          </a:p>
          <a:p>
            <a:r>
              <a:rPr lang="en-US" dirty="0" smtClean="0"/>
              <a:t>They thought they might be outvoted, so they decided they should ignore the Missouri Compromise and introduce </a:t>
            </a:r>
            <a:r>
              <a:rPr lang="en-US" b="1" dirty="0" smtClean="0"/>
              <a:t>popular sovereignty</a:t>
            </a:r>
            <a:endParaRPr lang="en-US" dirty="0" smtClean="0"/>
          </a:p>
          <a:p>
            <a:pPr lvl="1"/>
            <a:r>
              <a:rPr lang="en-US" dirty="0" smtClean="0"/>
              <a:t>This meant that the new territories themselves would vote on if they wanted slavery or not</a:t>
            </a:r>
          </a:p>
          <a:p>
            <a:r>
              <a:rPr lang="en-US" dirty="0" smtClean="0"/>
              <a:t>Abolitionists had very little political power; the primary opposition came from white farmers who didn’t care about slaves’ health, but didn’t want to compete with black labor</a:t>
            </a:r>
            <a:endParaRPr lang="en-US" dirty="0"/>
          </a:p>
        </p:txBody>
      </p:sp>
    </p:spTree>
    <p:extLst>
      <p:ext uri="{BB962C8B-B14F-4D97-AF65-F5344CB8AC3E}">
        <p14:creationId xmlns:p14="http://schemas.microsoft.com/office/powerpoint/2010/main" val="2827462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5479</Words>
  <Application>Microsoft Office PowerPoint</Application>
  <PresentationFormat>Widescreen</PresentationFormat>
  <Paragraphs>376</Paragraphs>
  <Slides>85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Calibri Light</vt:lpstr>
      <vt:lpstr>Office Theme</vt:lpstr>
      <vt:lpstr>Chapter Five: Towards the Civil War and Reconstruction</vt:lpstr>
      <vt:lpstr>Political/Judicial Activity Before the War</vt:lpstr>
      <vt:lpstr>The Polk Presidency</vt:lpstr>
      <vt:lpstr>Texas Resolution</vt:lpstr>
      <vt:lpstr>Mexican-American War</vt:lpstr>
      <vt:lpstr>Public’s Reaction to War</vt:lpstr>
      <vt:lpstr>Wilmot Proviso</vt:lpstr>
      <vt:lpstr>Mexican War</vt:lpstr>
      <vt:lpstr>Continued Slavery Debate</vt:lpstr>
      <vt:lpstr>The Compromise of 1850</vt:lpstr>
      <vt:lpstr>Stephen Douglas</vt:lpstr>
      <vt:lpstr>Details of the Compromise</vt:lpstr>
      <vt:lpstr>Uncle Tom’s Cabin</vt:lpstr>
      <vt:lpstr>Harriet Beecher Stowe</vt:lpstr>
      <vt:lpstr>Kansas-Nebraska Act</vt:lpstr>
      <vt:lpstr>Kansas-Nebraska Act (Picture)</vt:lpstr>
      <vt:lpstr>New Party</vt:lpstr>
      <vt:lpstr>Know-Nothings</vt:lpstr>
      <vt:lpstr>Millard Fillmore</vt:lpstr>
      <vt:lpstr>Violence</vt:lpstr>
      <vt:lpstr>Franklin Pierce</vt:lpstr>
      <vt:lpstr>Bleeding Kansas</vt:lpstr>
      <vt:lpstr>John Brown</vt:lpstr>
      <vt:lpstr>More Violence</vt:lpstr>
      <vt:lpstr>Brooks-Sumner Caning</vt:lpstr>
      <vt:lpstr>James Buchanan</vt:lpstr>
      <vt:lpstr>Buchanan’s Presidency</vt:lpstr>
      <vt:lpstr>Dred Scott</vt:lpstr>
      <vt:lpstr>Dred Scott Details</vt:lpstr>
      <vt:lpstr>Decade of Crisis</vt:lpstr>
      <vt:lpstr>1858</vt:lpstr>
      <vt:lpstr>Lincoln-Douglas Debates</vt:lpstr>
      <vt:lpstr>John Brown’s Raid</vt:lpstr>
      <vt:lpstr>John Brown</vt:lpstr>
      <vt:lpstr>Democrats in 1860</vt:lpstr>
      <vt:lpstr>Breaking Up</vt:lpstr>
      <vt:lpstr>Jefferson Davis</vt:lpstr>
      <vt:lpstr>What Was It About</vt:lpstr>
      <vt:lpstr>Confederate Government</vt:lpstr>
      <vt:lpstr>Southern Response</vt:lpstr>
      <vt:lpstr>Conscription</vt:lpstr>
      <vt:lpstr>Civil War in the Union</vt:lpstr>
      <vt:lpstr>Jobs in the War</vt:lpstr>
      <vt:lpstr>Salmon P. Chase</vt:lpstr>
      <vt:lpstr>Emancipation of Slaves</vt:lpstr>
      <vt:lpstr>Slavery, Continued</vt:lpstr>
      <vt:lpstr>Slavery, etc.</vt:lpstr>
      <vt:lpstr>Civil War Map</vt:lpstr>
      <vt:lpstr>Emancipation Proclamation</vt:lpstr>
      <vt:lpstr>Complete Emancipation</vt:lpstr>
      <vt:lpstr>Election of 1864</vt:lpstr>
      <vt:lpstr>New York City </vt:lpstr>
      <vt:lpstr>End of War</vt:lpstr>
      <vt:lpstr>John Wilkes Booth</vt:lpstr>
      <vt:lpstr>Cost of War</vt:lpstr>
      <vt:lpstr>Reconstruction</vt:lpstr>
      <vt:lpstr>Lincoln’s Plans</vt:lpstr>
      <vt:lpstr>Black Suffrage</vt:lpstr>
      <vt:lpstr>Andrew Johnson</vt:lpstr>
      <vt:lpstr>Johnson’s Plan</vt:lpstr>
      <vt:lpstr>Did It Work?</vt:lpstr>
      <vt:lpstr>Analyzing Johnson’s Plan</vt:lpstr>
      <vt:lpstr>William Tecumseh Sherman</vt:lpstr>
      <vt:lpstr>Compromise</vt:lpstr>
      <vt:lpstr>Fourteenth Amendment</vt:lpstr>
      <vt:lpstr>Military Reconstruction</vt:lpstr>
      <vt:lpstr>Aftermath</vt:lpstr>
      <vt:lpstr>Ulysses S. Grant</vt:lpstr>
      <vt:lpstr>Failure of Reconstruction</vt:lpstr>
      <vt:lpstr>Propaganda War</vt:lpstr>
      <vt:lpstr>Grant’s Scandals</vt:lpstr>
      <vt:lpstr>Racist Groups</vt:lpstr>
      <vt:lpstr>Ku Klux Klan</vt:lpstr>
      <vt:lpstr>Power Distribution</vt:lpstr>
      <vt:lpstr>Court Decisions</vt:lpstr>
      <vt:lpstr>Election of 1872</vt:lpstr>
      <vt:lpstr>Other Crises</vt:lpstr>
      <vt:lpstr>Election of 1876</vt:lpstr>
      <vt:lpstr>Samuel Tilden</vt:lpstr>
      <vt:lpstr>“Boss” Tweed</vt:lpstr>
      <vt:lpstr>Compromise of 1877</vt:lpstr>
      <vt:lpstr>Rutherford B. Hayes</vt:lpstr>
      <vt:lpstr>Southern Blacks</vt:lpstr>
      <vt:lpstr>Sharecropping</vt:lpstr>
      <vt:lpstr>Great Migration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the Civil War and Reconstruction</dc:title>
  <dc:creator>Iain Lampert</dc:creator>
  <cp:lastModifiedBy>Iain Lampert</cp:lastModifiedBy>
  <cp:revision>48</cp:revision>
  <dcterms:created xsi:type="dcterms:W3CDTF">2014-12-01T16:46:42Z</dcterms:created>
  <dcterms:modified xsi:type="dcterms:W3CDTF">2015-01-29T21:18:46Z</dcterms:modified>
</cp:coreProperties>
</file>