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5"/>
  </p:notesMasterIdLst>
  <p:sldIdLst>
    <p:sldId id="256" r:id="rId2"/>
    <p:sldId id="257" r:id="rId3"/>
    <p:sldId id="258" r:id="rId4"/>
    <p:sldId id="321" r:id="rId5"/>
    <p:sldId id="259" r:id="rId6"/>
    <p:sldId id="322" r:id="rId7"/>
    <p:sldId id="260" r:id="rId8"/>
    <p:sldId id="323" r:id="rId9"/>
    <p:sldId id="261" r:id="rId10"/>
    <p:sldId id="262" r:id="rId11"/>
    <p:sldId id="263" r:id="rId12"/>
    <p:sldId id="264" r:id="rId13"/>
    <p:sldId id="324" r:id="rId14"/>
    <p:sldId id="265" r:id="rId15"/>
    <p:sldId id="266" r:id="rId16"/>
    <p:sldId id="267" r:id="rId17"/>
    <p:sldId id="268" r:id="rId18"/>
    <p:sldId id="325" r:id="rId19"/>
    <p:sldId id="269" r:id="rId20"/>
    <p:sldId id="326" r:id="rId21"/>
    <p:sldId id="270" r:id="rId22"/>
    <p:sldId id="271" r:id="rId23"/>
    <p:sldId id="272" r:id="rId24"/>
    <p:sldId id="327" r:id="rId25"/>
    <p:sldId id="273" r:id="rId26"/>
    <p:sldId id="274" r:id="rId27"/>
    <p:sldId id="328" r:id="rId28"/>
    <p:sldId id="275" r:id="rId29"/>
    <p:sldId id="276" r:id="rId30"/>
    <p:sldId id="277" r:id="rId31"/>
    <p:sldId id="278" r:id="rId32"/>
    <p:sldId id="329" r:id="rId33"/>
    <p:sldId id="279" r:id="rId34"/>
    <p:sldId id="280" r:id="rId35"/>
    <p:sldId id="330" r:id="rId36"/>
    <p:sldId id="281" r:id="rId37"/>
    <p:sldId id="282" r:id="rId38"/>
    <p:sldId id="283" r:id="rId39"/>
    <p:sldId id="284" r:id="rId40"/>
    <p:sldId id="285" r:id="rId41"/>
    <p:sldId id="286" r:id="rId42"/>
    <p:sldId id="287" r:id="rId43"/>
    <p:sldId id="288" r:id="rId44"/>
    <p:sldId id="331" r:id="rId45"/>
    <p:sldId id="289" r:id="rId46"/>
    <p:sldId id="290" r:id="rId47"/>
    <p:sldId id="291" r:id="rId48"/>
    <p:sldId id="292" r:id="rId49"/>
    <p:sldId id="293" r:id="rId50"/>
    <p:sldId id="332" r:id="rId51"/>
    <p:sldId id="294" r:id="rId52"/>
    <p:sldId id="295" r:id="rId53"/>
    <p:sldId id="296" r:id="rId54"/>
    <p:sldId id="297" r:id="rId55"/>
    <p:sldId id="298" r:id="rId56"/>
    <p:sldId id="333" r:id="rId57"/>
    <p:sldId id="299" r:id="rId58"/>
    <p:sldId id="300" r:id="rId59"/>
    <p:sldId id="334" r:id="rId60"/>
    <p:sldId id="301" r:id="rId61"/>
    <p:sldId id="302" r:id="rId62"/>
    <p:sldId id="335" r:id="rId63"/>
    <p:sldId id="303" r:id="rId64"/>
    <p:sldId id="304" r:id="rId65"/>
    <p:sldId id="305" r:id="rId66"/>
    <p:sldId id="336" r:id="rId67"/>
    <p:sldId id="306" r:id="rId68"/>
    <p:sldId id="307" r:id="rId69"/>
    <p:sldId id="337" r:id="rId70"/>
    <p:sldId id="308" r:id="rId71"/>
    <p:sldId id="309" r:id="rId72"/>
    <p:sldId id="310" r:id="rId73"/>
    <p:sldId id="311" r:id="rId74"/>
    <p:sldId id="312" r:id="rId75"/>
    <p:sldId id="313" r:id="rId76"/>
    <p:sldId id="314" r:id="rId77"/>
    <p:sldId id="315" r:id="rId78"/>
    <p:sldId id="316" r:id="rId79"/>
    <p:sldId id="317" r:id="rId80"/>
    <p:sldId id="318" r:id="rId81"/>
    <p:sldId id="319" r:id="rId82"/>
    <p:sldId id="320" r:id="rId83"/>
    <p:sldId id="338"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49" autoAdjust="0"/>
    <p:restoredTop sz="94660"/>
  </p:normalViewPr>
  <p:slideViewPr>
    <p:cSldViewPr snapToGrid="0">
      <p:cViewPr varScale="1">
        <p:scale>
          <a:sx n="41" d="100"/>
          <a:sy n="41" d="100"/>
        </p:scale>
        <p:origin x="54"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59B264-C45C-40AE-AAEB-3640D5648AA7}" type="datetimeFigureOut">
              <a:rPr lang="en-US" smtClean="0"/>
              <a:t>2/25/2015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EB4C07-0B0C-4C74-B1C4-FCB733EB94AB}" type="slidenum">
              <a:rPr lang="en-US" smtClean="0"/>
              <a:t>‹#›</a:t>
            </a:fld>
            <a:endParaRPr lang="en-US" dirty="0"/>
          </a:p>
        </p:txBody>
      </p:sp>
    </p:spTree>
    <p:extLst>
      <p:ext uri="{BB962C8B-B14F-4D97-AF65-F5344CB8AC3E}">
        <p14:creationId xmlns:p14="http://schemas.microsoft.com/office/powerpoint/2010/main" val="3242483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EB4C07-0B0C-4C74-B1C4-FCB733EB94AB}" type="slidenum">
              <a:rPr lang="en-US" smtClean="0"/>
              <a:t>76</a:t>
            </a:fld>
            <a:endParaRPr lang="en-US" dirty="0"/>
          </a:p>
        </p:txBody>
      </p:sp>
    </p:spTree>
    <p:extLst>
      <p:ext uri="{BB962C8B-B14F-4D97-AF65-F5344CB8AC3E}">
        <p14:creationId xmlns:p14="http://schemas.microsoft.com/office/powerpoint/2010/main" val="1786480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3039298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4213518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3686948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3575883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199355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93150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3581505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1933071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335610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3631813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F35680-0E3C-47C3-89C4-4D32162A3CC2}" type="datetimeFigureOut">
              <a:rPr lang="en-US" smtClean="0"/>
              <a:t>2/25/2015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05A8C3C-94CD-48DB-95AC-A06365136BC1}" type="slidenum">
              <a:rPr lang="en-US" smtClean="0"/>
              <a:t>‹#›</a:t>
            </a:fld>
            <a:endParaRPr lang="en-US" dirty="0"/>
          </a:p>
        </p:txBody>
      </p:sp>
    </p:spTree>
    <p:extLst>
      <p:ext uri="{BB962C8B-B14F-4D97-AF65-F5344CB8AC3E}">
        <p14:creationId xmlns:p14="http://schemas.microsoft.com/office/powerpoint/2010/main" val="2165397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35680-0E3C-47C3-89C4-4D32162A3CC2}" type="datetimeFigureOut">
              <a:rPr lang="en-US" smtClean="0"/>
              <a:t>2/25/2015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5A8C3C-94CD-48DB-95AC-A06365136BC1}" type="slidenum">
              <a:rPr lang="en-US" smtClean="0"/>
              <a:t>‹#›</a:t>
            </a:fld>
            <a:endParaRPr lang="en-US" dirty="0"/>
          </a:p>
        </p:txBody>
      </p:sp>
    </p:spTree>
    <p:extLst>
      <p:ext uri="{BB962C8B-B14F-4D97-AF65-F5344CB8AC3E}">
        <p14:creationId xmlns:p14="http://schemas.microsoft.com/office/powerpoint/2010/main" val="2563355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fswi_bplViQ"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vFHYiOfBRn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PfyL4uQVJLw"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0tGd_9Tahzw"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qN7gDRjTNf4"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s6CNRlQG0mg"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v3K2N7FZSXc" TargetMode="Externa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POqn7O4XeuI"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7ffbFvKlWqE" TargetMode="Externa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VBe_guezGGc" TargetMode="Externa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F9pqmW-D14I"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ApMULefninU"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boEAKeXDl4A"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wL_PV9AbFX0" TargetMode="Externa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NxKMClanL8o"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SPqXIfDYlZ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u="sng" dirty="0" smtClean="0"/>
              <a:t>The Postwar Period and into the Twenty-First Century, Part II</a:t>
            </a:r>
            <a:endParaRPr lang="en-US" dirty="0"/>
          </a:p>
        </p:txBody>
      </p:sp>
      <p:sp>
        <p:nvSpPr>
          <p:cNvPr id="3" name="Subtitle 2"/>
          <p:cNvSpPr>
            <a:spLocks noGrp="1"/>
          </p:cNvSpPr>
          <p:nvPr>
            <p:ph type="subTitle" idx="1"/>
          </p:nvPr>
        </p:nvSpPr>
        <p:spPr/>
        <p:txBody>
          <a:bodyPr/>
          <a:lstStyle/>
          <a:p>
            <a:r>
              <a:rPr lang="en-US" dirty="0" smtClean="0"/>
              <a:t>(The 1960s to the Modern Day)</a:t>
            </a:r>
            <a:endParaRPr lang="en-US" dirty="0"/>
          </a:p>
        </p:txBody>
      </p:sp>
    </p:spTree>
    <p:extLst>
      <p:ext uri="{BB962C8B-B14F-4D97-AF65-F5344CB8AC3E}">
        <p14:creationId xmlns:p14="http://schemas.microsoft.com/office/powerpoint/2010/main" val="686488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Nixon at Home</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Nixon expanded the Great Society programs by increasing funding for </a:t>
            </a:r>
            <a:r>
              <a:rPr lang="en-US" b="1" dirty="0"/>
              <a:t>Medicare</a:t>
            </a:r>
            <a:r>
              <a:rPr lang="en-US" dirty="0"/>
              <a:t>, </a:t>
            </a:r>
            <a:r>
              <a:rPr lang="en-US" b="1" dirty="0"/>
              <a:t>Medicaid</a:t>
            </a:r>
            <a:r>
              <a:rPr lang="en-US" dirty="0"/>
              <a:t>, and </a:t>
            </a:r>
            <a:r>
              <a:rPr lang="en-US" b="1" dirty="0"/>
              <a:t>Aid to Families with Dependent Children</a:t>
            </a:r>
            <a:r>
              <a:rPr lang="en-US" dirty="0"/>
              <a:t> (AFDC).  He also created the </a:t>
            </a:r>
            <a:r>
              <a:rPr lang="en-US" b="1" dirty="0"/>
              <a:t>Supplemental Security Income</a:t>
            </a:r>
            <a:r>
              <a:rPr lang="en-US" dirty="0"/>
              <a:t> (SSI), giving benefits to the poor aged, blind, and disabled.</a:t>
            </a:r>
          </a:p>
          <a:p>
            <a:r>
              <a:rPr lang="en-US" dirty="0"/>
              <a:t>Nixon's </a:t>
            </a:r>
            <a:r>
              <a:rPr lang="en-US" b="1" dirty="0"/>
              <a:t>Philadelphia Plan of 1969</a:t>
            </a:r>
            <a:r>
              <a:rPr lang="en-US" dirty="0"/>
              <a:t> required construction-trade unions to establish quotas for hiring black employees.  This plan changed the definition of "</a:t>
            </a:r>
            <a:r>
              <a:rPr lang="en-US" b="1" dirty="0"/>
              <a:t>affirmative action</a:t>
            </a:r>
            <a:r>
              <a:rPr lang="en-US" dirty="0"/>
              <a:t>" to include preferable treatment on </a:t>
            </a:r>
            <a:r>
              <a:rPr lang="en-US" i="1" dirty="0"/>
              <a:t>groups</a:t>
            </a:r>
            <a:r>
              <a:rPr lang="en-US" dirty="0"/>
              <a:t>, not </a:t>
            </a:r>
            <a:r>
              <a:rPr lang="en-US" i="1" dirty="0"/>
              <a:t>individuals</a:t>
            </a:r>
            <a:r>
              <a:rPr lang="en-US" dirty="0"/>
              <a:t>; the Supreme Court's ruling on </a:t>
            </a:r>
            <a:r>
              <a:rPr lang="en-US" b="1" i="1" dirty="0"/>
              <a:t>Griggs v. Duke Power Co.</a:t>
            </a:r>
            <a:r>
              <a:rPr lang="en-US" dirty="0"/>
              <a:t> (</a:t>
            </a:r>
            <a:r>
              <a:rPr lang="en-US" b="1" dirty="0"/>
              <a:t>1971</a:t>
            </a:r>
            <a:r>
              <a:rPr lang="en-US" dirty="0"/>
              <a:t>) upheld this.  Whites protested this decision, calling it "reverse discrimination."</a:t>
            </a:r>
          </a:p>
          <a:p>
            <a:r>
              <a:rPr lang="en-US" dirty="0"/>
              <a:t>Nixon created the </a:t>
            </a:r>
            <a:r>
              <a:rPr lang="en-US" b="1" dirty="0"/>
              <a:t>Environmental Protection Agency</a:t>
            </a:r>
            <a:r>
              <a:rPr lang="en-US" dirty="0"/>
              <a:t> (</a:t>
            </a:r>
            <a:r>
              <a:rPr lang="en-US" b="1" dirty="0"/>
              <a:t>EPA</a:t>
            </a:r>
            <a:r>
              <a:rPr lang="en-US" dirty="0"/>
              <a:t>), the </a:t>
            </a:r>
            <a:r>
              <a:rPr lang="en-US" b="1" dirty="0"/>
              <a:t>Occupational Health and Safety Administration</a:t>
            </a:r>
            <a:r>
              <a:rPr lang="en-US" dirty="0"/>
              <a:t> (</a:t>
            </a:r>
            <a:r>
              <a:rPr lang="en-US" b="1" dirty="0"/>
              <a:t>OHSA</a:t>
            </a:r>
            <a:r>
              <a:rPr lang="en-US" dirty="0"/>
              <a:t>), and the </a:t>
            </a:r>
            <a:r>
              <a:rPr lang="en-US" b="1" dirty="0"/>
              <a:t>Consumer Product Safety Commission</a:t>
            </a:r>
            <a:r>
              <a:rPr lang="en-US" dirty="0"/>
              <a:t> (</a:t>
            </a:r>
            <a:r>
              <a:rPr lang="en-US" b="1" dirty="0"/>
              <a:t>CPSC</a:t>
            </a:r>
            <a:r>
              <a:rPr lang="en-US" dirty="0"/>
              <a:t>). These agencies gave the federal government more control over businesses</a:t>
            </a:r>
            <a:r>
              <a:rPr lang="en-US" dirty="0" smtClean="0"/>
              <a:t>.</a:t>
            </a:r>
            <a:endParaRPr lang="en-US" dirty="0"/>
          </a:p>
        </p:txBody>
      </p:sp>
    </p:spTree>
    <p:extLst>
      <p:ext uri="{BB962C8B-B14F-4D97-AF65-F5344CB8AC3E}">
        <p14:creationId xmlns:p14="http://schemas.microsoft.com/office/powerpoint/2010/main" val="2615130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Nixon the Environmentalist</a:t>
            </a:r>
            <a:endParaRPr lang="en-US" u="sng" dirty="0"/>
          </a:p>
        </p:txBody>
      </p:sp>
      <p:sp>
        <p:nvSpPr>
          <p:cNvPr id="3" name="Content Placeholder 2"/>
          <p:cNvSpPr>
            <a:spLocks noGrp="1"/>
          </p:cNvSpPr>
          <p:nvPr>
            <p:ph idx="1"/>
          </p:nvPr>
        </p:nvSpPr>
        <p:spPr>
          <a:xfrm>
            <a:off x="320040" y="1825624"/>
            <a:ext cx="11033760" cy="4849495"/>
          </a:xfrm>
        </p:spPr>
        <p:txBody>
          <a:bodyPr>
            <a:normAutofit/>
          </a:bodyPr>
          <a:lstStyle/>
          <a:p>
            <a:r>
              <a:rPr lang="en-US" dirty="0"/>
              <a:t>In </a:t>
            </a:r>
            <a:r>
              <a:rPr lang="en-US" b="1" dirty="0"/>
              <a:t>1962</a:t>
            </a:r>
            <a:r>
              <a:rPr lang="en-US" dirty="0"/>
              <a:t>, </a:t>
            </a:r>
            <a:r>
              <a:rPr lang="en-US" u="sng" dirty="0"/>
              <a:t>Rachel Carson's</a:t>
            </a:r>
            <a:r>
              <a:rPr lang="en-US" dirty="0"/>
              <a:t> book </a:t>
            </a:r>
            <a:r>
              <a:rPr lang="en-US" b="1" i="1" dirty="0"/>
              <a:t>Silent Spring</a:t>
            </a:r>
            <a:r>
              <a:rPr lang="en-US" dirty="0"/>
              <a:t> exposed the harmful effects of pesticides.</a:t>
            </a:r>
          </a:p>
          <a:p>
            <a:r>
              <a:rPr lang="en-US" dirty="0"/>
              <a:t>The </a:t>
            </a:r>
            <a:r>
              <a:rPr lang="en-US" b="1" dirty="0"/>
              <a:t>Clean Air Act of 1970</a:t>
            </a:r>
            <a:r>
              <a:rPr lang="en-US" dirty="0"/>
              <a:t> and the </a:t>
            </a:r>
            <a:r>
              <a:rPr lang="en-US" b="1" dirty="0"/>
              <a:t>Endangered Species Act of 1973</a:t>
            </a:r>
            <a:r>
              <a:rPr lang="en-US" dirty="0"/>
              <a:t> both aimed at protecting and preserving the environment.</a:t>
            </a:r>
          </a:p>
          <a:p>
            <a:r>
              <a:rPr lang="en-US" dirty="0"/>
              <a:t>Worried about </a:t>
            </a:r>
            <a:r>
              <a:rPr lang="en-US" b="1" dirty="0"/>
              <a:t>inflation</a:t>
            </a:r>
            <a:r>
              <a:rPr lang="en-US" dirty="0"/>
              <a:t>, Nixon imposed a 90-day wage freeze and then took the nation off the gold standard (devaluing the dollar). This ended the "</a:t>
            </a:r>
            <a:r>
              <a:rPr lang="en-US" b="1" dirty="0"/>
              <a:t>Bretton Woods</a:t>
            </a:r>
            <a:r>
              <a:rPr lang="en-US" dirty="0"/>
              <a:t>" system of international currency stabilization, which was the agreement that each country would tie its monetary exchange rate to gold.</a:t>
            </a:r>
          </a:p>
          <a:p>
            <a:r>
              <a:rPr lang="en-US" dirty="0"/>
              <a:t>Nixon's </a:t>
            </a:r>
            <a:r>
              <a:rPr lang="en-US" b="1" dirty="0"/>
              <a:t>southern strategy</a:t>
            </a:r>
            <a:r>
              <a:rPr lang="en-US" dirty="0"/>
              <a:t> helped him win the Southern vote. This strategy consisted of opposing civil rights for African-Americans</a:t>
            </a:r>
            <a:r>
              <a:rPr lang="en-US" dirty="0" smtClean="0"/>
              <a:t>.</a:t>
            </a:r>
            <a:endParaRPr lang="en-US" dirty="0"/>
          </a:p>
        </p:txBody>
      </p:sp>
    </p:spTree>
    <p:extLst>
      <p:ext uri="{BB962C8B-B14F-4D97-AF65-F5344CB8AC3E}">
        <p14:creationId xmlns:p14="http://schemas.microsoft.com/office/powerpoint/2010/main" val="911409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Nixon Landslide of 1972</a:t>
            </a:r>
            <a:endParaRPr lang="en-US" u="sng" dirty="0"/>
          </a:p>
        </p:txBody>
      </p:sp>
      <p:sp>
        <p:nvSpPr>
          <p:cNvPr id="3" name="Content Placeholder 2"/>
          <p:cNvSpPr>
            <a:spLocks noGrp="1"/>
          </p:cNvSpPr>
          <p:nvPr>
            <p:ph idx="1"/>
          </p:nvPr>
        </p:nvSpPr>
        <p:spPr>
          <a:xfrm>
            <a:off x="434340" y="1825624"/>
            <a:ext cx="10919460" cy="4803775"/>
          </a:xfrm>
        </p:spPr>
        <p:txBody>
          <a:bodyPr>
            <a:normAutofit lnSpcReduction="10000"/>
          </a:bodyPr>
          <a:lstStyle/>
          <a:p>
            <a:r>
              <a:rPr lang="en-US" dirty="0"/>
              <a:t>In the spring of 1972, the North Vietnamese burst through the demilitarized zone separating the two Vietnams.  Nixon ordered massive bombing attacks on strategic centers, halting the North Vietnamese offensive.</a:t>
            </a:r>
          </a:p>
          <a:p>
            <a:r>
              <a:rPr lang="en-US" dirty="0"/>
              <a:t>Senator </a:t>
            </a:r>
            <a:r>
              <a:rPr lang="en-US" u="sng" dirty="0"/>
              <a:t>George McGovern </a:t>
            </a:r>
            <a:r>
              <a:rPr lang="en-US" dirty="0"/>
              <a:t>won the 1972 Democratic nomination.  He based his campaign on pulling out of Vietnam in 90 days.  </a:t>
            </a:r>
            <a:r>
              <a:rPr lang="en-US" u="sng" dirty="0"/>
              <a:t>President Nixon</a:t>
            </a:r>
            <a:r>
              <a:rPr lang="en-US" dirty="0"/>
              <a:t>, though</a:t>
            </a:r>
            <a:r>
              <a:rPr lang="en-US" dirty="0" smtClean="0"/>
              <a:t>, </a:t>
            </a:r>
            <a:r>
              <a:rPr lang="en-US" b="1" dirty="0" smtClean="0"/>
              <a:t>won</a:t>
            </a:r>
            <a:r>
              <a:rPr lang="en-US" dirty="0"/>
              <a:t> the </a:t>
            </a:r>
            <a:r>
              <a:rPr lang="en-US" b="1" dirty="0"/>
              <a:t>election of 1972</a:t>
            </a:r>
            <a:r>
              <a:rPr lang="en-US" dirty="0"/>
              <a:t> in a landslide.</a:t>
            </a:r>
          </a:p>
          <a:p>
            <a:r>
              <a:rPr lang="en-US" dirty="0"/>
              <a:t>Nixon ordered a two-week bombing campaign of North Vietnam in an attempt to force the North Vietnamese to the peace table.</a:t>
            </a:r>
          </a:p>
          <a:p>
            <a:r>
              <a:rPr lang="en-US" dirty="0"/>
              <a:t>On </a:t>
            </a:r>
            <a:r>
              <a:rPr lang="en-US" b="1" dirty="0"/>
              <a:t>January 23, 1973</a:t>
            </a:r>
            <a:r>
              <a:rPr lang="en-US" dirty="0"/>
              <a:t>, North Vietnamese negotiators agreed to a </a:t>
            </a:r>
            <a:r>
              <a:rPr lang="en-US" b="1" dirty="0"/>
              <a:t>cease-fire agreement</a:t>
            </a:r>
            <a:r>
              <a:rPr lang="en-US" dirty="0"/>
              <a:t>.  This agreement was really just a disguised American retreat</a:t>
            </a:r>
            <a:r>
              <a:rPr lang="en-US" dirty="0" smtClean="0"/>
              <a:t>.</a:t>
            </a:r>
            <a:endParaRPr lang="en-US" dirty="0"/>
          </a:p>
        </p:txBody>
      </p:sp>
    </p:spTree>
    <p:extLst>
      <p:ext uri="{BB962C8B-B14F-4D97-AF65-F5344CB8AC3E}">
        <p14:creationId xmlns:p14="http://schemas.microsoft.com/office/powerpoint/2010/main" val="1779298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McGovern</a:t>
            </a:r>
            <a:endParaRPr lang="en-US" u="sng" dirty="0"/>
          </a:p>
        </p:txBody>
      </p:sp>
      <p:pic>
        <p:nvPicPr>
          <p:cNvPr id="4" name="fswi_bplViQ"/>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818266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Bombing of Cambodia</a:t>
            </a:r>
            <a:endParaRPr lang="en-US" u="sng" dirty="0"/>
          </a:p>
        </p:txBody>
      </p:sp>
      <p:sp>
        <p:nvSpPr>
          <p:cNvPr id="3" name="Content Placeholder 2"/>
          <p:cNvSpPr>
            <a:spLocks noGrp="1"/>
          </p:cNvSpPr>
          <p:nvPr>
            <p:ph idx="1"/>
          </p:nvPr>
        </p:nvSpPr>
        <p:spPr>
          <a:xfrm>
            <a:off x="525780" y="1825624"/>
            <a:ext cx="10828020" cy="4758055"/>
          </a:xfrm>
        </p:spPr>
        <p:txBody>
          <a:bodyPr>
            <a:normAutofit lnSpcReduction="10000"/>
          </a:bodyPr>
          <a:lstStyle/>
          <a:p>
            <a:r>
              <a:rPr lang="en-US" dirty="0"/>
              <a:t>Despite assurances to the American public that </a:t>
            </a:r>
            <a:r>
              <a:rPr lang="en-US" b="1" dirty="0"/>
              <a:t>Cambodia</a:t>
            </a:r>
            <a:r>
              <a:rPr lang="en-US" dirty="0"/>
              <a:t>'s neutrality was being respected, it was discovered that secret bombing raids on North Vietnamese forces in Cambodia had taken place since March of 1969; this caused the public to question trust of the government.  Nixon ended the bombings in June 1973.</a:t>
            </a:r>
          </a:p>
          <a:p>
            <a:r>
              <a:rPr lang="en-US" dirty="0"/>
              <a:t>Cambodia was taken over by the cruel dictator </a:t>
            </a:r>
            <a:r>
              <a:rPr lang="en-US" u="sng" dirty="0"/>
              <a:t>Pol Pot</a:t>
            </a:r>
            <a:r>
              <a:rPr lang="en-US" dirty="0"/>
              <a:t>, who later committed genocide of over 2 million people over a span of a few years.</a:t>
            </a:r>
          </a:p>
          <a:p>
            <a:r>
              <a:rPr lang="en-US" dirty="0"/>
              <a:t>In </a:t>
            </a:r>
            <a:r>
              <a:rPr lang="en-US" b="1" dirty="0"/>
              <a:t>November 1973</a:t>
            </a:r>
            <a:r>
              <a:rPr lang="en-US" dirty="0"/>
              <a:t>, Congress passed the </a:t>
            </a:r>
            <a:r>
              <a:rPr lang="en-US" b="1" dirty="0"/>
              <a:t>War Powers Act</a:t>
            </a:r>
            <a:r>
              <a:rPr lang="en-US" dirty="0"/>
              <a:t>. It required the president to tell Congress within 48 hours about all commitments of U.S. troops to foreign conflicts.  A new feeling of "</a:t>
            </a:r>
            <a:r>
              <a:rPr lang="en-US" b="1" dirty="0"/>
              <a:t>New Isolationism</a:t>
            </a:r>
            <a:r>
              <a:rPr lang="en-US" dirty="0"/>
              <a:t>" that discouraged U.S. troops from being used in other countries' wars began to take hold</a:t>
            </a:r>
            <a:r>
              <a:rPr lang="en-US" dirty="0" smtClean="0"/>
              <a:t>.</a:t>
            </a:r>
            <a:endParaRPr lang="en-US" dirty="0"/>
          </a:p>
        </p:txBody>
      </p:sp>
    </p:spTree>
    <p:extLst>
      <p:ext uri="{BB962C8B-B14F-4D97-AF65-F5344CB8AC3E}">
        <p14:creationId xmlns:p14="http://schemas.microsoft.com/office/powerpoint/2010/main" val="42087376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Energy Embargo</a:t>
            </a:r>
            <a:endParaRPr lang="en-US" u="sng" dirty="0"/>
          </a:p>
        </p:txBody>
      </p:sp>
      <p:sp>
        <p:nvSpPr>
          <p:cNvPr id="3" name="Content Placeholder 2"/>
          <p:cNvSpPr>
            <a:spLocks noGrp="1"/>
          </p:cNvSpPr>
          <p:nvPr>
            <p:ph idx="1"/>
          </p:nvPr>
        </p:nvSpPr>
        <p:spPr>
          <a:xfrm>
            <a:off x="434340" y="1690688"/>
            <a:ext cx="10888980" cy="4915852"/>
          </a:xfrm>
        </p:spPr>
        <p:txBody>
          <a:bodyPr>
            <a:normAutofit/>
          </a:bodyPr>
          <a:lstStyle/>
          <a:p>
            <a:r>
              <a:rPr lang="en-US" dirty="0"/>
              <a:t>During the </a:t>
            </a:r>
            <a:r>
              <a:rPr lang="en-US" b="1" dirty="0"/>
              <a:t>Yom Kippur War</a:t>
            </a:r>
            <a:r>
              <a:rPr lang="en-US" dirty="0"/>
              <a:t> in 1973, Syria and Egypt tried to regain the territory that they had lost to Israel during the </a:t>
            </a:r>
            <a:r>
              <a:rPr lang="en-US" b="1" dirty="0"/>
              <a:t>Six-Day War</a:t>
            </a:r>
            <a:r>
              <a:rPr lang="en-US" dirty="0"/>
              <a:t>. American support helped Israel win the war, but it caused the Arab nations (OPEC) to impose an oil embargo on the United States.  To conserve oil, a</a:t>
            </a:r>
            <a:r>
              <a:rPr lang="en-US" b="1" dirty="0"/>
              <a:t> speed limit</a:t>
            </a:r>
            <a:r>
              <a:rPr lang="en-US" dirty="0"/>
              <a:t> of 55 MPH was imposed. An </a:t>
            </a:r>
            <a:r>
              <a:rPr lang="en-US" b="1" dirty="0"/>
              <a:t>oil pipeline</a:t>
            </a:r>
            <a:r>
              <a:rPr lang="en-US" dirty="0"/>
              <a:t> in </a:t>
            </a:r>
            <a:r>
              <a:rPr lang="en-US" b="1" dirty="0"/>
              <a:t>Alaska</a:t>
            </a:r>
            <a:r>
              <a:rPr lang="en-US" dirty="0"/>
              <a:t> was approved in </a:t>
            </a:r>
            <a:r>
              <a:rPr lang="en-US" b="1" dirty="0"/>
              <a:t>1974</a:t>
            </a:r>
            <a:r>
              <a:rPr lang="en-US" dirty="0"/>
              <a:t> and other forms of energy were researched.</a:t>
            </a:r>
          </a:p>
          <a:p>
            <a:r>
              <a:rPr lang="en-US" dirty="0"/>
              <a:t>The embargo caused an economic recession in America and several other countries.</a:t>
            </a:r>
          </a:p>
          <a:p>
            <a:r>
              <a:rPr lang="en-US" b="1" dirty="0"/>
              <a:t>OPEC</a:t>
            </a:r>
            <a:r>
              <a:rPr lang="en-US" dirty="0"/>
              <a:t> (Organization of Petroleum Exporting Countries) lifted the embargo in </a:t>
            </a:r>
            <a:r>
              <a:rPr lang="en-US" b="1" dirty="0"/>
              <a:t>1974</a:t>
            </a:r>
            <a:r>
              <a:rPr lang="en-US" dirty="0"/>
              <a:t>, but it quadrupled the price of oil</a:t>
            </a:r>
            <a:r>
              <a:rPr lang="en-US" dirty="0" smtClean="0"/>
              <a:t>.</a:t>
            </a:r>
            <a:endParaRPr lang="en-US" dirty="0"/>
          </a:p>
        </p:txBody>
      </p:sp>
    </p:spTree>
    <p:extLst>
      <p:ext uri="{BB962C8B-B14F-4D97-AF65-F5344CB8AC3E}">
        <p14:creationId xmlns:p14="http://schemas.microsoft.com/office/powerpoint/2010/main" val="50124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Watergate</a:t>
            </a:r>
            <a:endParaRPr lang="en-US" u="sng" dirty="0"/>
          </a:p>
        </p:txBody>
      </p:sp>
      <p:sp>
        <p:nvSpPr>
          <p:cNvPr id="3" name="Content Placeholder 2"/>
          <p:cNvSpPr>
            <a:spLocks noGrp="1"/>
          </p:cNvSpPr>
          <p:nvPr>
            <p:ph idx="1"/>
          </p:nvPr>
        </p:nvSpPr>
        <p:spPr>
          <a:xfrm>
            <a:off x="571500" y="1825624"/>
            <a:ext cx="10782300" cy="4735195"/>
          </a:xfrm>
        </p:spPr>
        <p:txBody>
          <a:bodyPr>
            <a:normAutofit lnSpcReduction="10000"/>
          </a:bodyPr>
          <a:lstStyle/>
          <a:p>
            <a:r>
              <a:rPr lang="en-US" dirty="0"/>
              <a:t>On </a:t>
            </a:r>
            <a:r>
              <a:rPr lang="en-US" b="1" dirty="0"/>
              <a:t>June 17, 1972</a:t>
            </a:r>
            <a:r>
              <a:rPr lang="en-US" dirty="0"/>
              <a:t>, five men working for the </a:t>
            </a:r>
            <a:r>
              <a:rPr lang="en-US" b="1" dirty="0"/>
              <a:t>Republican Committee for the Re-election of the President</a:t>
            </a:r>
            <a:r>
              <a:rPr lang="en-US" dirty="0"/>
              <a:t> were caught breaking into the Watergate Hotel and bugging Democrats' rooms. After the </a:t>
            </a:r>
            <a:r>
              <a:rPr lang="en-US" b="1" dirty="0"/>
              <a:t>Watergate Scandal</a:t>
            </a:r>
            <a:r>
              <a:rPr lang="en-US" dirty="0"/>
              <a:t>, it was discovered that the Nixon administration was involved in many other cases of corruption and "dirty tricks."</a:t>
            </a:r>
          </a:p>
          <a:p>
            <a:r>
              <a:rPr lang="en-US" dirty="0"/>
              <a:t>Many prominent members of the President's administration resigned. Vice President </a:t>
            </a:r>
            <a:r>
              <a:rPr lang="en-US" u="sng" dirty="0"/>
              <a:t>Spiro Agnew</a:t>
            </a:r>
            <a:r>
              <a:rPr lang="en-US" dirty="0"/>
              <a:t> was also forced to resign for taking bribes. Congress replaced Agnew with </a:t>
            </a:r>
            <a:r>
              <a:rPr lang="en-US" u="sng" dirty="0"/>
              <a:t>Gerald Ford</a:t>
            </a:r>
            <a:r>
              <a:rPr lang="en-US" dirty="0"/>
              <a:t>.</a:t>
            </a:r>
          </a:p>
          <a:p>
            <a:r>
              <a:rPr lang="en-US" dirty="0"/>
              <a:t>A select Senate committee, headed by Senator </a:t>
            </a:r>
            <a:r>
              <a:rPr lang="en-US" u="sng" dirty="0"/>
              <a:t>Sam Erving</a:t>
            </a:r>
            <a:r>
              <a:rPr lang="en-US" dirty="0"/>
              <a:t>, led an investigation into the corruption. Nixon claimed no knowledge of the illegal activities, </a:t>
            </a:r>
            <a:r>
              <a:rPr lang="en-US" dirty="0" smtClean="0"/>
              <a:t>but John</a:t>
            </a:r>
            <a:r>
              <a:rPr lang="en-US" u="sng" dirty="0" smtClean="0"/>
              <a:t> </a:t>
            </a:r>
            <a:r>
              <a:rPr lang="en-US" u="sng" dirty="0"/>
              <a:t>Dean III</a:t>
            </a:r>
            <a:r>
              <a:rPr lang="en-US" dirty="0"/>
              <a:t>, a former White House lawyer, testified about how Nixon tried to cover up the Watergate Scandal</a:t>
            </a:r>
            <a:r>
              <a:rPr lang="en-US" dirty="0" smtClean="0"/>
              <a:t>.</a:t>
            </a:r>
            <a:endParaRPr lang="en-US" dirty="0"/>
          </a:p>
        </p:txBody>
      </p:sp>
    </p:spTree>
    <p:extLst>
      <p:ext uri="{BB962C8B-B14F-4D97-AF65-F5344CB8AC3E}">
        <p14:creationId xmlns:p14="http://schemas.microsoft.com/office/powerpoint/2010/main" val="274876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Unmaking of a President</a:t>
            </a:r>
            <a:endParaRPr lang="en-US" u="sng" dirty="0"/>
          </a:p>
        </p:txBody>
      </p:sp>
      <p:sp>
        <p:nvSpPr>
          <p:cNvPr id="3" name="Content Placeholder 2"/>
          <p:cNvSpPr>
            <a:spLocks noGrp="1"/>
          </p:cNvSpPr>
          <p:nvPr>
            <p:ph idx="1"/>
          </p:nvPr>
        </p:nvSpPr>
        <p:spPr>
          <a:xfrm>
            <a:off x="502920" y="1825624"/>
            <a:ext cx="10850880" cy="5032375"/>
          </a:xfrm>
        </p:spPr>
        <p:txBody>
          <a:bodyPr>
            <a:normAutofit lnSpcReduction="10000"/>
          </a:bodyPr>
          <a:lstStyle/>
          <a:p>
            <a:r>
              <a:rPr lang="en-US" dirty="0"/>
              <a:t>On October 20, 1973 ("</a:t>
            </a:r>
            <a:r>
              <a:rPr lang="en-US" b="1" dirty="0"/>
              <a:t>Saturday Night Massacre</a:t>
            </a:r>
            <a:r>
              <a:rPr lang="en-US" dirty="0"/>
              <a:t>"), Nixon fired </a:t>
            </a:r>
            <a:r>
              <a:rPr lang="en-US" u="sng" dirty="0"/>
              <a:t>Archibald Cox</a:t>
            </a:r>
            <a:r>
              <a:rPr lang="en-US" dirty="0"/>
              <a:t>, the prosecutor of the Watergate Scandal case who had issued a subpoena of the tapes.  The attorney general and deputy attorney general resigned because they did not want to fire Cox.</a:t>
            </a:r>
          </a:p>
          <a:p>
            <a:r>
              <a:rPr lang="en-US" dirty="0"/>
              <a:t>When conversations involving the Watergate Scandal were discovered on </a:t>
            </a:r>
            <a:r>
              <a:rPr lang="en-US" b="1" dirty="0"/>
              <a:t>tapes</a:t>
            </a:r>
            <a:r>
              <a:rPr lang="en-US" dirty="0"/>
              <a:t>, President Nixon refused to hand them over to Congress, despite denying any participation in the scandal. On </a:t>
            </a:r>
            <a:r>
              <a:rPr lang="en-US" b="1" dirty="0"/>
              <a:t>July 24, 1974</a:t>
            </a:r>
            <a:r>
              <a:rPr lang="en-US" dirty="0"/>
              <a:t>, the Supreme Court ruled that President Nixon had to submit all tapes to Congress.  On </a:t>
            </a:r>
            <a:r>
              <a:rPr lang="en-US" b="1" dirty="0"/>
              <a:t>August 5, 1974</a:t>
            </a:r>
            <a:r>
              <a:rPr lang="en-US" dirty="0"/>
              <a:t>, Nixon released the three tapes that held the most damaging information. One of the tapes (</a:t>
            </a:r>
            <a:r>
              <a:rPr lang="en-US" b="1" dirty="0"/>
              <a:t>"smoking gun" tape</a:t>
            </a:r>
            <a:r>
              <a:rPr lang="en-US" dirty="0"/>
              <a:t>) proved that Nixon had played an active part of the attempted cover-up of the Watergate Scandal.</a:t>
            </a:r>
          </a:p>
          <a:p>
            <a:r>
              <a:rPr lang="en-US" dirty="0"/>
              <a:t>On </a:t>
            </a:r>
            <a:r>
              <a:rPr lang="en-US" b="1" dirty="0"/>
              <a:t>August 8, 1974</a:t>
            </a:r>
            <a:r>
              <a:rPr lang="en-US" dirty="0"/>
              <a:t>, </a:t>
            </a:r>
            <a:r>
              <a:rPr lang="en-US" b="1" dirty="0"/>
              <a:t>Nixon</a:t>
            </a:r>
            <a:r>
              <a:rPr lang="en-US" dirty="0"/>
              <a:t> </a:t>
            </a:r>
            <a:r>
              <a:rPr lang="en-US" b="1" dirty="0"/>
              <a:t>resigned</a:t>
            </a:r>
            <a:r>
              <a:rPr lang="en-US" dirty="0"/>
              <a:t> due to pressures from his own party</a:t>
            </a:r>
            <a:r>
              <a:rPr lang="en-US" dirty="0" smtClean="0"/>
              <a:t>.</a:t>
            </a:r>
            <a:endParaRPr lang="en-US" dirty="0"/>
          </a:p>
        </p:txBody>
      </p:sp>
    </p:spTree>
    <p:extLst>
      <p:ext uri="{BB962C8B-B14F-4D97-AF65-F5344CB8AC3E}">
        <p14:creationId xmlns:p14="http://schemas.microsoft.com/office/powerpoint/2010/main" val="653897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Watergate</a:t>
            </a:r>
            <a:endParaRPr lang="en-US" u="sng" dirty="0"/>
          </a:p>
        </p:txBody>
      </p:sp>
      <p:pic>
        <p:nvPicPr>
          <p:cNvPr id="4" name="vFHYiOfBRng"/>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25312031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First Unelected President</a:t>
            </a:r>
            <a:endParaRPr lang="en-US" u="sng" dirty="0"/>
          </a:p>
        </p:txBody>
      </p:sp>
      <p:sp>
        <p:nvSpPr>
          <p:cNvPr id="3" name="Content Placeholder 2"/>
          <p:cNvSpPr>
            <a:spLocks noGrp="1"/>
          </p:cNvSpPr>
          <p:nvPr>
            <p:ph idx="1"/>
          </p:nvPr>
        </p:nvSpPr>
        <p:spPr>
          <a:xfrm>
            <a:off x="434340" y="1825624"/>
            <a:ext cx="10919460" cy="4780915"/>
          </a:xfrm>
        </p:spPr>
        <p:txBody>
          <a:bodyPr>
            <a:normAutofit fontScale="92500" lnSpcReduction="10000"/>
          </a:bodyPr>
          <a:lstStyle/>
          <a:p>
            <a:r>
              <a:rPr lang="en-US" u="sng" dirty="0"/>
              <a:t>Gerald Ford</a:t>
            </a:r>
            <a:r>
              <a:rPr lang="en-US" dirty="0"/>
              <a:t> became the first unelected president.</a:t>
            </a:r>
          </a:p>
          <a:p>
            <a:r>
              <a:rPr lang="en-US" dirty="0"/>
              <a:t>President Ford's popularity and respect sank when he issued a </a:t>
            </a:r>
            <a:r>
              <a:rPr lang="en-US" b="1" dirty="0"/>
              <a:t>full pardon of Nixon</a:t>
            </a:r>
            <a:r>
              <a:rPr lang="en-US" dirty="0"/>
              <a:t>, thus setting off accusations of a "buddy deal."</a:t>
            </a:r>
          </a:p>
          <a:p>
            <a:r>
              <a:rPr lang="en-US" dirty="0"/>
              <a:t>In </a:t>
            </a:r>
            <a:r>
              <a:rPr lang="en-US" b="1" dirty="0"/>
              <a:t>July 1975</a:t>
            </a:r>
            <a:r>
              <a:rPr lang="en-US" dirty="0"/>
              <a:t>, Ford signed the </a:t>
            </a:r>
            <a:r>
              <a:rPr lang="en-US" b="1" dirty="0"/>
              <a:t>Helsinki accords</a:t>
            </a:r>
            <a:r>
              <a:rPr lang="en-US" dirty="0"/>
              <a:t>, which recognized Soviet boundaries and helped to ease tensions between the two nations.</a:t>
            </a:r>
          </a:p>
          <a:p>
            <a:r>
              <a:rPr lang="en-US" dirty="0"/>
              <a:t>Early in </a:t>
            </a:r>
            <a:r>
              <a:rPr lang="en-US" b="1" dirty="0"/>
              <a:t>1975</a:t>
            </a:r>
            <a:r>
              <a:rPr lang="en-US" dirty="0"/>
              <a:t>, the </a:t>
            </a:r>
            <a:r>
              <a:rPr lang="en-US" b="1" dirty="0"/>
              <a:t>North Vietnamese</a:t>
            </a:r>
            <a:r>
              <a:rPr lang="en-US" dirty="0"/>
              <a:t> </a:t>
            </a:r>
            <a:r>
              <a:rPr lang="en-US" b="1" dirty="0"/>
              <a:t>invaded South Vietnam</a:t>
            </a:r>
            <a:r>
              <a:rPr lang="en-US" dirty="0"/>
              <a:t>.  President Ford request aid for South Vietnam, but was rejected by Congress.  South Vietnam quickly fell.  The last Americans were evacuated on </a:t>
            </a:r>
            <a:r>
              <a:rPr lang="en-US" b="1" dirty="0"/>
              <a:t>April 29, 1975</a:t>
            </a:r>
            <a:r>
              <a:rPr lang="en-US" dirty="0"/>
              <a:t>.</a:t>
            </a:r>
          </a:p>
          <a:p>
            <a:r>
              <a:rPr lang="en-US" dirty="0"/>
              <a:t>The estimated cost to America was $188 billion, with 56,000 dead and 300,000 wounded.  America had lost face in the eyes of foreigners, lost its own self-esteem, lost confidence in its military power, and lost much of the economic strength that had made possible its global leadership after WWII</a:t>
            </a:r>
            <a:r>
              <a:rPr lang="en-US" dirty="0" smtClean="0"/>
              <a:t>.</a:t>
            </a:r>
            <a:endParaRPr lang="en-US" dirty="0"/>
          </a:p>
        </p:txBody>
      </p:sp>
    </p:spTree>
    <p:extLst>
      <p:ext uri="{BB962C8B-B14F-4D97-AF65-F5344CB8AC3E}">
        <p14:creationId xmlns:p14="http://schemas.microsoft.com/office/powerpoint/2010/main" val="628905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Sources of Stagnation</a:t>
            </a:r>
            <a:endParaRPr lang="en-US" u="sng" dirty="0"/>
          </a:p>
        </p:txBody>
      </p:sp>
      <p:sp>
        <p:nvSpPr>
          <p:cNvPr id="3" name="Content Placeholder 2"/>
          <p:cNvSpPr>
            <a:spLocks noGrp="1"/>
          </p:cNvSpPr>
          <p:nvPr>
            <p:ph idx="1"/>
          </p:nvPr>
        </p:nvSpPr>
        <p:spPr/>
        <p:txBody>
          <a:bodyPr/>
          <a:lstStyle/>
          <a:p>
            <a:r>
              <a:rPr lang="en-US" dirty="0"/>
              <a:t>The growth of the American economy slowed down in the 1970s. More women and teens were entering the </a:t>
            </a:r>
            <a:r>
              <a:rPr lang="en-US" dirty="0" smtClean="0"/>
              <a:t>work </a:t>
            </a:r>
            <a:r>
              <a:rPr lang="en-US" dirty="0"/>
              <a:t>force; these groups typically made less money than males. Deteriorating machinery and new regulations also hindered growth. The </a:t>
            </a:r>
            <a:r>
              <a:rPr lang="en-US" b="1" dirty="0"/>
              <a:t>Vietnam War</a:t>
            </a:r>
            <a:r>
              <a:rPr lang="en-US" dirty="0"/>
              <a:t> and on the </a:t>
            </a:r>
            <a:r>
              <a:rPr lang="en-US" b="1" dirty="0"/>
              <a:t>Great Society</a:t>
            </a:r>
            <a:r>
              <a:rPr lang="en-US" dirty="0"/>
              <a:t> program also contributed to inflation.</a:t>
            </a:r>
          </a:p>
          <a:p>
            <a:r>
              <a:rPr lang="en-US" dirty="0"/>
              <a:t>Countries like Japan and Germany started to dominate industries that had traditionally been led by the Americans (steel, automobiles, and consumer electronics</a:t>
            </a:r>
            <a:r>
              <a:rPr lang="en-US" dirty="0" smtClean="0"/>
              <a:t>).</a:t>
            </a:r>
            <a:endParaRPr lang="en-US" dirty="0"/>
          </a:p>
        </p:txBody>
      </p:sp>
    </p:spTree>
    <p:extLst>
      <p:ext uri="{BB962C8B-B14F-4D97-AF65-F5344CB8AC3E}">
        <p14:creationId xmlns:p14="http://schemas.microsoft.com/office/powerpoint/2010/main" val="36884665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Picture of Gerald Ford</a:t>
            </a:r>
            <a:endParaRPr lang="en-US" u="sng" dirty="0"/>
          </a:p>
        </p:txBody>
      </p:sp>
      <p:pic>
        <p:nvPicPr>
          <p:cNvPr id="2050" name="Picture 2" descr="http://www.boston.com/bostonglobe/ideas/brainiac/gerald-ford-pictur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46197" y="1825625"/>
            <a:ext cx="4899606"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156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Feminist Victories and Defeats</a:t>
            </a:r>
            <a:endParaRPr lang="en-US" u="sng" dirty="0"/>
          </a:p>
        </p:txBody>
      </p:sp>
      <p:sp>
        <p:nvSpPr>
          <p:cNvPr id="3" name="Content Placeholder 2"/>
          <p:cNvSpPr>
            <a:spLocks noGrp="1"/>
          </p:cNvSpPr>
          <p:nvPr>
            <p:ph idx="1"/>
          </p:nvPr>
        </p:nvSpPr>
        <p:spPr/>
        <p:txBody>
          <a:bodyPr/>
          <a:lstStyle/>
          <a:p>
            <a:r>
              <a:rPr lang="en-US" dirty="0"/>
              <a:t>In 1972, Congress passed </a:t>
            </a:r>
            <a:r>
              <a:rPr lang="en-US" b="1" dirty="0"/>
              <a:t>Title IX of the Education Amendments</a:t>
            </a:r>
            <a:r>
              <a:rPr lang="en-US" dirty="0"/>
              <a:t>, prohibiting sex discrimination in any federally assisted educational program. Congress approved the </a:t>
            </a:r>
            <a:r>
              <a:rPr lang="en-US" b="1" dirty="0"/>
              <a:t>Equal Rights Amendment</a:t>
            </a:r>
            <a:r>
              <a:rPr lang="en-US" dirty="0"/>
              <a:t> (</a:t>
            </a:r>
            <a:r>
              <a:rPr lang="en-US" b="1" dirty="0"/>
              <a:t>ERA</a:t>
            </a:r>
            <a:r>
              <a:rPr lang="en-US" dirty="0"/>
              <a:t>) amendment to the Constitution, although it was never ratified by enough states. This amendment would have prohibited laws that discriminated based on sex.</a:t>
            </a:r>
          </a:p>
          <a:p>
            <a:r>
              <a:rPr lang="en-US" dirty="0"/>
              <a:t>In </a:t>
            </a:r>
            <a:r>
              <a:rPr lang="en-US" b="1" i="1" dirty="0"/>
              <a:t>Roe vs. Wade</a:t>
            </a:r>
            <a:r>
              <a:rPr lang="en-US" dirty="0"/>
              <a:t> (1973), the Supreme Court invalidated laws banning abortion</a:t>
            </a:r>
            <a:r>
              <a:rPr lang="en-US" dirty="0" smtClean="0"/>
              <a:t>.</a:t>
            </a:r>
            <a:endParaRPr lang="en-US" dirty="0"/>
          </a:p>
        </p:txBody>
      </p:sp>
    </p:spTree>
    <p:extLst>
      <p:ext uri="{BB962C8B-B14F-4D97-AF65-F5344CB8AC3E}">
        <p14:creationId xmlns:p14="http://schemas.microsoft.com/office/powerpoint/2010/main" val="2355831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Seventies in Black and White</a:t>
            </a:r>
            <a:endParaRPr lang="en-US" u="sng" dirty="0"/>
          </a:p>
        </p:txBody>
      </p:sp>
      <p:sp>
        <p:nvSpPr>
          <p:cNvPr id="3" name="Content Placeholder 2"/>
          <p:cNvSpPr>
            <a:spLocks noGrp="1"/>
          </p:cNvSpPr>
          <p:nvPr>
            <p:ph idx="1"/>
          </p:nvPr>
        </p:nvSpPr>
        <p:spPr/>
        <p:txBody>
          <a:bodyPr>
            <a:normAutofit lnSpcReduction="10000"/>
          </a:bodyPr>
          <a:lstStyle/>
          <a:p>
            <a:r>
              <a:rPr lang="en-US" dirty="0"/>
              <a:t>In </a:t>
            </a:r>
            <a:r>
              <a:rPr lang="en-US" b="1" dirty="0"/>
              <a:t>1974</a:t>
            </a:r>
            <a:r>
              <a:rPr lang="en-US" dirty="0"/>
              <a:t>, the Supreme Court ruled in </a:t>
            </a:r>
            <a:r>
              <a:rPr lang="en-US" b="1" i="1" dirty="0"/>
              <a:t>Milliken v. Bradley</a:t>
            </a:r>
            <a:r>
              <a:rPr lang="en-US" dirty="0"/>
              <a:t> that desegregation plans could not require students to move across school-district lines.  This reinforced the "</a:t>
            </a:r>
            <a:r>
              <a:rPr lang="en-US" b="1" dirty="0"/>
              <a:t>white flight</a:t>
            </a:r>
            <a:r>
              <a:rPr lang="en-US" dirty="0"/>
              <a:t>".</a:t>
            </a:r>
          </a:p>
          <a:p>
            <a:r>
              <a:rPr lang="en-US" dirty="0"/>
              <a:t>In 1978, the Supreme Court ruled in </a:t>
            </a:r>
            <a:r>
              <a:rPr lang="en-US" b="1" i="1" dirty="0"/>
              <a:t>University of California v. Bakke</a:t>
            </a:r>
            <a:r>
              <a:rPr lang="en-US" dirty="0"/>
              <a:t> that </a:t>
            </a:r>
            <a:r>
              <a:rPr lang="en-US" u="sng" dirty="0"/>
              <a:t>Allan Bakke</a:t>
            </a:r>
            <a:r>
              <a:rPr lang="en-US" dirty="0"/>
              <a:t> that universities could not favor applicants based on the quality of race. The Supreme Court's only black justice, </a:t>
            </a:r>
            <a:r>
              <a:rPr lang="en-US" u="sng" dirty="0"/>
              <a:t>Thurgood Marshall</a:t>
            </a:r>
            <a:r>
              <a:rPr lang="en-US" dirty="0"/>
              <a:t>, warned that the denial of racial preferences might erase the progress gained by the civil rights movement.</a:t>
            </a:r>
          </a:p>
          <a:p>
            <a:r>
              <a:rPr lang="en-US" dirty="0"/>
              <a:t>In </a:t>
            </a:r>
            <a:r>
              <a:rPr lang="en-US" b="1" i="1" dirty="0"/>
              <a:t>United States vs. Wheeler</a:t>
            </a:r>
            <a:r>
              <a:rPr lang="en-US" dirty="0"/>
              <a:t> (1978), the Supreme Court ruled that Native American tribes had limited sovereignty</a:t>
            </a:r>
            <a:r>
              <a:rPr lang="en-US" dirty="0" smtClean="0"/>
              <a:t>.</a:t>
            </a:r>
            <a:endParaRPr lang="en-US" dirty="0"/>
          </a:p>
        </p:txBody>
      </p:sp>
    </p:spTree>
    <p:extLst>
      <p:ext uri="{BB962C8B-B14F-4D97-AF65-F5344CB8AC3E}">
        <p14:creationId xmlns:p14="http://schemas.microsoft.com/office/powerpoint/2010/main" val="26148570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Bicentennial Campaign</a:t>
            </a:r>
            <a:endParaRPr lang="en-US" u="sng" dirty="0"/>
          </a:p>
        </p:txBody>
      </p:sp>
      <p:sp>
        <p:nvSpPr>
          <p:cNvPr id="3" name="Content Placeholder 2"/>
          <p:cNvSpPr>
            <a:spLocks noGrp="1"/>
          </p:cNvSpPr>
          <p:nvPr>
            <p:ph idx="1"/>
          </p:nvPr>
        </p:nvSpPr>
        <p:spPr>
          <a:xfrm>
            <a:off x="525780" y="1825624"/>
            <a:ext cx="10828020" cy="4780915"/>
          </a:xfrm>
        </p:spPr>
        <p:txBody>
          <a:bodyPr>
            <a:normAutofit/>
          </a:bodyPr>
          <a:lstStyle/>
          <a:p>
            <a:r>
              <a:rPr lang="en-US" dirty="0"/>
              <a:t>In the election of </a:t>
            </a:r>
            <a:r>
              <a:rPr lang="en-US" b="1" dirty="0"/>
              <a:t>1976</a:t>
            </a:r>
            <a:r>
              <a:rPr lang="en-US" dirty="0"/>
              <a:t>, Democrat </a:t>
            </a:r>
            <a:r>
              <a:rPr lang="en-US" u="sng" dirty="0"/>
              <a:t>Jimmy Carter</a:t>
            </a:r>
            <a:r>
              <a:rPr lang="en-US" dirty="0"/>
              <a:t> beat Republican </a:t>
            </a:r>
            <a:r>
              <a:rPr lang="en-US" u="sng" dirty="0"/>
              <a:t>Gerald Ford</a:t>
            </a:r>
            <a:r>
              <a:rPr lang="en-US" dirty="0"/>
              <a:t> to win the presidency.  Carter promised to never lie to the American public.</a:t>
            </a:r>
          </a:p>
          <a:p>
            <a:r>
              <a:rPr lang="en-US" dirty="0"/>
              <a:t>Carter was inexperienced in dealing with the politics of Washington.</a:t>
            </a:r>
          </a:p>
          <a:p>
            <a:r>
              <a:rPr lang="en-US" dirty="0"/>
              <a:t>President Carter mediated peace talks between Israel and Egypt. On </a:t>
            </a:r>
            <a:r>
              <a:rPr lang="en-US" b="1" dirty="0"/>
              <a:t>September 17, 1978</a:t>
            </a:r>
            <a:r>
              <a:rPr lang="en-US" dirty="0"/>
              <a:t>, </a:t>
            </a:r>
            <a:r>
              <a:rPr lang="en-US" u="sng" dirty="0"/>
              <a:t>President Anwar Sadat</a:t>
            </a:r>
            <a:r>
              <a:rPr lang="en-US" dirty="0"/>
              <a:t> of </a:t>
            </a:r>
            <a:r>
              <a:rPr lang="en-US" b="1" dirty="0"/>
              <a:t>Egypt</a:t>
            </a:r>
            <a:r>
              <a:rPr lang="en-US" dirty="0"/>
              <a:t> and </a:t>
            </a:r>
            <a:r>
              <a:rPr lang="en-US" u="sng" dirty="0"/>
              <a:t>Prime Minister Menachem Begin</a:t>
            </a:r>
            <a:r>
              <a:rPr lang="en-US" dirty="0"/>
              <a:t> of </a:t>
            </a:r>
            <a:r>
              <a:rPr lang="en-US" b="1" dirty="0"/>
              <a:t>Israel</a:t>
            </a:r>
            <a:r>
              <a:rPr lang="en-US" dirty="0"/>
              <a:t> signed </a:t>
            </a:r>
            <a:r>
              <a:rPr lang="en-US" b="1" dirty="0"/>
              <a:t>peace accords</a:t>
            </a:r>
            <a:r>
              <a:rPr lang="en-US" dirty="0"/>
              <a:t> at Camp David. Israel agreed to withdraw from territory it had gained in the 1967 war as long as Egypt respected Israel's territories.</a:t>
            </a:r>
          </a:p>
          <a:p>
            <a:r>
              <a:rPr lang="en-US" dirty="0"/>
              <a:t>President Carter pledged to return the </a:t>
            </a:r>
            <a:r>
              <a:rPr lang="en-US" b="1" dirty="0"/>
              <a:t>Panama Canal</a:t>
            </a:r>
            <a:r>
              <a:rPr lang="en-US" dirty="0"/>
              <a:t> to Panama by the year 2000 and resume full diplomatic relations with China in 1979</a:t>
            </a:r>
            <a:r>
              <a:rPr lang="en-US" dirty="0" smtClean="0"/>
              <a:t>.</a:t>
            </a:r>
            <a:endParaRPr lang="en-US" dirty="0"/>
          </a:p>
        </p:txBody>
      </p:sp>
    </p:spTree>
    <p:extLst>
      <p:ext uri="{BB962C8B-B14F-4D97-AF65-F5344CB8AC3E}">
        <p14:creationId xmlns:p14="http://schemas.microsoft.com/office/powerpoint/2010/main" val="24599083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Carter v. Ford</a:t>
            </a:r>
            <a:endParaRPr lang="en-US" u="sng" dirty="0"/>
          </a:p>
        </p:txBody>
      </p:sp>
      <p:pic>
        <p:nvPicPr>
          <p:cNvPr id="4" name="PfyL4uQVJLw"/>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604381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Economy</a:t>
            </a:r>
            <a:endParaRPr lang="en-US" u="sng" dirty="0"/>
          </a:p>
        </p:txBody>
      </p:sp>
      <p:sp>
        <p:nvSpPr>
          <p:cNvPr id="3" name="Content Placeholder 2"/>
          <p:cNvSpPr>
            <a:spLocks noGrp="1"/>
          </p:cNvSpPr>
          <p:nvPr>
            <p:ph idx="1"/>
          </p:nvPr>
        </p:nvSpPr>
        <p:spPr/>
        <p:txBody>
          <a:bodyPr/>
          <a:lstStyle/>
          <a:p>
            <a:r>
              <a:rPr lang="en-US" dirty="0"/>
              <a:t>The </a:t>
            </a:r>
            <a:r>
              <a:rPr lang="en-US" b="1" dirty="0"/>
              <a:t>rate of inflation</a:t>
            </a:r>
            <a:r>
              <a:rPr lang="en-US" dirty="0"/>
              <a:t> had been steadily rising, and by </a:t>
            </a:r>
            <a:r>
              <a:rPr lang="en-US" b="1" dirty="0"/>
              <a:t>1979</a:t>
            </a:r>
            <a:r>
              <a:rPr lang="en-US" dirty="0"/>
              <a:t>, it was at </a:t>
            </a:r>
            <a:r>
              <a:rPr lang="en-US" b="1" dirty="0"/>
              <a:t>13%</a:t>
            </a:r>
            <a:r>
              <a:rPr lang="en-US" dirty="0"/>
              <a:t>.  Americans learned that they were no longer economically isolated from the world.</a:t>
            </a:r>
          </a:p>
          <a:p>
            <a:r>
              <a:rPr lang="en-US" dirty="0"/>
              <a:t>To reduce America's costly dependence on foreign oil, Carter called for legislation to improve energy conservation. The legislation didn't get much public support</a:t>
            </a:r>
            <a:r>
              <a:rPr lang="en-US" dirty="0" smtClean="0"/>
              <a:t>.</a:t>
            </a:r>
            <a:endParaRPr lang="en-US" dirty="0"/>
          </a:p>
        </p:txBody>
      </p:sp>
    </p:spTree>
    <p:extLst>
      <p:ext uri="{BB962C8B-B14F-4D97-AF65-F5344CB8AC3E}">
        <p14:creationId xmlns:p14="http://schemas.microsoft.com/office/powerpoint/2010/main" val="3301972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Shah-ry for the Trouble</a:t>
            </a:r>
            <a:endParaRPr lang="en-US" u="sng" dirty="0"/>
          </a:p>
        </p:txBody>
      </p:sp>
      <p:sp>
        <p:nvSpPr>
          <p:cNvPr id="3" name="Content Placeholder 2"/>
          <p:cNvSpPr>
            <a:spLocks noGrp="1"/>
          </p:cNvSpPr>
          <p:nvPr>
            <p:ph idx="1"/>
          </p:nvPr>
        </p:nvSpPr>
        <p:spPr>
          <a:xfrm>
            <a:off x="594360" y="1825624"/>
            <a:ext cx="10759440" cy="4780915"/>
          </a:xfrm>
        </p:spPr>
        <p:txBody>
          <a:bodyPr>
            <a:normAutofit lnSpcReduction="10000"/>
          </a:bodyPr>
          <a:lstStyle/>
          <a:p>
            <a:r>
              <a:rPr lang="en-US" dirty="0"/>
              <a:t>In </a:t>
            </a:r>
            <a:r>
              <a:rPr lang="en-US" b="1" dirty="0"/>
              <a:t>1979</a:t>
            </a:r>
            <a:r>
              <a:rPr lang="en-US" dirty="0"/>
              <a:t>, </a:t>
            </a:r>
            <a:r>
              <a:rPr lang="en-US" b="1" dirty="0"/>
              <a:t>Iran's</a:t>
            </a:r>
            <a:r>
              <a:rPr lang="en-US" dirty="0"/>
              <a:t> shah </a:t>
            </a:r>
            <a:r>
              <a:rPr lang="en-US" u="sng" dirty="0"/>
              <a:t>Mohammed Reza Pahlevi,</a:t>
            </a:r>
            <a:r>
              <a:rPr lang="en-US" dirty="0"/>
              <a:t> who had been installed by America in 1953 and had ruled Iran as a dictator, was overthrown and succeeded by the </a:t>
            </a:r>
            <a:r>
              <a:rPr lang="en-US" u="sng" dirty="0"/>
              <a:t>Ayatollah Ruhollah Khomeini.</a:t>
            </a:r>
            <a:r>
              <a:rPr lang="en-US" dirty="0"/>
              <a:t> </a:t>
            </a:r>
          </a:p>
          <a:p>
            <a:r>
              <a:rPr lang="en-US" dirty="0"/>
              <a:t>Iranian fundamentalists were very opposed Western customs, and because of this, Iran stopped exporting oil. OPEC also raised oil prices and caused another </a:t>
            </a:r>
            <a:r>
              <a:rPr lang="en-US" b="1" dirty="0"/>
              <a:t>oil crisis</a:t>
            </a:r>
            <a:r>
              <a:rPr lang="en-US" dirty="0"/>
              <a:t>.</a:t>
            </a:r>
          </a:p>
          <a:p>
            <a:r>
              <a:rPr lang="en-US" dirty="0"/>
              <a:t>In </a:t>
            </a:r>
            <a:r>
              <a:rPr lang="en-US" b="1" dirty="0"/>
              <a:t>July</a:t>
            </a:r>
            <a:r>
              <a:rPr lang="en-US" dirty="0"/>
              <a:t> </a:t>
            </a:r>
            <a:r>
              <a:rPr lang="en-US" b="1" dirty="0"/>
              <a:t>1979</a:t>
            </a:r>
            <a:r>
              <a:rPr lang="en-US" dirty="0"/>
              <a:t>, Carter retreated to Camp David and met with hundreds of advisors to come up with a solution to America's problems. On </a:t>
            </a:r>
            <a:r>
              <a:rPr lang="en-US" b="1" dirty="0"/>
              <a:t>July 15, 1979</a:t>
            </a:r>
            <a:r>
              <a:rPr lang="en-US" dirty="0"/>
              <a:t>, Carter gave his </a:t>
            </a:r>
            <a:r>
              <a:rPr lang="en-US" b="1" dirty="0"/>
              <a:t>malaise speech</a:t>
            </a:r>
            <a:r>
              <a:rPr lang="en-US" dirty="0"/>
              <a:t> in </a:t>
            </a:r>
            <a:r>
              <a:rPr lang="en-US" dirty="0" smtClean="0"/>
              <a:t>which he</a:t>
            </a:r>
            <a:r>
              <a:rPr lang="en-US" dirty="0"/>
              <a:t> </a:t>
            </a:r>
            <a:r>
              <a:rPr lang="en-US" b="1" dirty="0"/>
              <a:t>chastised</a:t>
            </a:r>
            <a:r>
              <a:rPr lang="en-US" dirty="0"/>
              <a:t> the </a:t>
            </a:r>
            <a:r>
              <a:rPr lang="en-US" b="1" dirty="0"/>
              <a:t>American</a:t>
            </a:r>
            <a:r>
              <a:rPr lang="en-US" dirty="0"/>
              <a:t> </a:t>
            </a:r>
            <a:r>
              <a:rPr lang="en-US" b="1" dirty="0"/>
              <a:t>people</a:t>
            </a:r>
            <a:r>
              <a:rPr lang="en-US" dirty="0"/>
              <a:t> for their obsession of </a:t>
            </a:r>
            <a:r>
              <a:rPr lang="en-US" b="1" dirty="0"/>
              <a:t>material goods</a:t>
            </a:r>
            <a:r>
              <a:rPr lang="en-US" dirty="0"/>
              <a:t>, stunning the nation.  A few days later, he fired four cabinet secretaries</a:t>
            </a:r>
            <a:r>
              <a:rPr lang="en-US" dirty="0" smtClean="0"/>
              <a:t>.</a:t>
            </a:r>
            <a:endParaRPr lang="en-US" dirty="0"/>
          </a:p>
        </p:txBody>
      </p:sp>
    </p:spTree>
    <p:extLst>
      <p:ext uri="{BB962C8B-B14F-4D97-AF65-F5344CB8AC3E}">
        <p14:creationId xmlns:p14="http://schemas.microsoft.com/office/powerpoint/2010/main" val="578481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Malaise Speech</a:t>
            </a:r>
            <a:endParaRPr lang="en-US" u="sng" dirty="0"/>
          </a:p>
        </p:txBody>
      </p:sp>
      <p:pic>
        <p:nvPicPr>
          <p:cNvPr id="4" name="0tGd_9Tahzw"/>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2948154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Foreign Affairs</a:t>
            </a:r>
            <a:endParaRPr lang="en-US" u="sng" dirty="0"/>
          </a:p>
        </p:txBody>
      </p:sp>
      <p:sp>
        <p:nvSpPr>
          <p:cNvPr id="3" name="Content Placeholder 2"/>
          <p:cNvSpPr>
            <a:spLocks noGrp="1"/>
          </p:cNvSpPr>
          <p:nvPr>
            <p:ph idx="1"/>
          </p:nvPr>
        </p:nvSpPr>
        <p:spPr>
          <a:xfrm>
            <a:off x="548640" y="1825624"/>
            <a:ext cx="10805160" cy="4826635"/>
          </a:xfrm>
        </p:spPr>
        <p:txBody>
          <a:bodyPr>
            <a:normAutofit fontScale="92500" lnSpcReduction="10000"/>
          </a:bodyPr>
          <a:lstStyle/>
          <a:p>
            <a:r>
              <a:rPr lang="en-US" dirty="0"/>
              <a:t>In 1979, Carter signed the </a:t>
            </a:r>
            <a:r>
              <a:rPr lang="en-US" b="1" dirty="0"/>
              <a:t>SALT II agreements</a:t>
            </a:r>
            <a:r>
              <a:rPr lang="en-US" dirty="0"/>
              <a:t> with Soviet leader</a:t>
            </a:r>
            <a:r>
              <a:rPr lang="en-US" b="1" dirty="0"/>
              <a:t> Leonid Brezhnev</a:t>
            </a:r>
            <a:r>
              <a:rPr lang="en-US" dirty="0"/>
              <a:t>, but the U.S. senate refused to ratify it.</a:t>
            </a:r>
          </a:p>
          <a:p>
            <a:r>
              <a:rPr lang="en-US" dirty="0"/>
              <a:t>On </a:t>
            </a:r>
            <a:r>
              <a:rPr lang="en-US" b="1" dirty="0"/>
              <a:t>December 27, 1979</a:t>
            </a:r>
            <a:r>
              <a:rPr lang="en-US" dirty="0"/>
              <a:t>, the Soviet Union invaded </a:t>
            </a:r>
            <a:r>
              <a:rPr lang="en-US" b="1" dirty="0"/>
              <a:t>Afghanistan</a:t>
            </a:r>
            <a:r>
              <a:rPr lang="en-US" dirty="0"/>
              <a:t>, which ended up turning into the Soviet Union's version of Vietnam. Because Afghanistan bordered Iran, the Soviet invasion of Afghanistan posed a threat to America's oil supplies.  President Carter placed an embargo on the Soviet Union and boycotted the Olympic Games in Moscow.  He also proposed a "</a:t>
            </a:r>
            <a:r>
              <a:rPr lang="en-US" b="1" dirty="0"/>
              <a:t>Rapid Deployment Force</a:t>
            </a:r>
            <a:r>
              <a:rPr lang="en-US" dirty="0"/>
              <a:t>" that could quickly respond to crises anywhere in the world.</a:t>
            </a:r>
          </a:p>
          <a:p>
            <a:r>
              <a:rPr lang="en-US" dirty="0"/>
              <a:t>On </a:t>
            </a:r>
            <a:r>
              <a:rPr lang="en-US" b="1" dirty="0"/>
              <a:t>November 4, 1979</a:t>
            </a:r>
            <a:r>
              <a:rPr lang="en-US" dirty="0"/>
              <a:t>, a group of anti-American Muslim militants stormed the U.S. embassy in Tehran and took hostages, demanding that the U.S. return the exiled shah who had arrived in the U.S. two weeks earlier for cancer treatments</a:t>
            </a:r>
            <a:r>
              <a:rPr lang="en-US" dirty="0" smtClean="0"/>
              <a:t>.</a:t>
            </a:r>
            <a:endParaRPr lang="en-US" dirty="0"/>
          </a:p>
        </p:txBody>
      </p:sp>
    </p:spTree>
    <p:extLst>
      <p:ext uri="{BB962C8B-B14F-4D97-AF65-F5344CB8AC3E}">
        <p14:creationId xmlns:p14="http://schemas.microsoft.com/office/powerpoint/2010/main" val="2612294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Hostage Crisis</a:t>
            </a:r>
            <a:endParaRPr lang="en-US" u="sng" dirty="0"/>
          </a:p>
        </p:txBody>
      </p:sp>
      <p:sp>
        <p:nvSpPr>
          <p:cNvPr id="3" name="Content Placeholder 2"/>
          <p:cNvSpPr>
            <a:spLocks noGrp="1"/>
          </p:cNvSpPr>
          <p:nvPr>
            <p:ph idx="1"/>
          </p:nvPr>
        </p:nvSpPr>
        <p:spPr/>
        <p:txBody>
          <a:bodyPr/>
          <a:lstStyle/>
          <a:p>
            <a:r>
              <a:rPr lang="en-US" dirty="0"/>
              <a:t>To resolve the </a:t>
            </a:r>
            <a:r>
              <a:rPr lang="en-US" b="1" dirty="0"/>
              <a:t>Iranian Hostage Crisis</a:t>
            </a:r>
            <a:r>
              <a:rPr lang="en-US" dirty="0"/>
              <a:t>, Carter first tried </a:t>
            </a:r>
            <a:r>
              <a:rPr lang="en-US" b="1" dirty="0"/>
              <a:t>economic sanctions</a:t>
            </a:r>
            <a:r>
              <a:rPr lang="en-US" dirty="0"/>
              <a:t> on Iran; this did not work. He then tried a </a:t>
            </a:r>
            <a:r>
              <a:rPr lang="en-US" b="1" dirty="0"/>
              <a:t>commando</a:t>
            </a:r>
            <a:r>
              <a:rPr lang="en-US" dirty="0"/>
              <a:t> </a:t>
            </a:r>
            <a:r>
              <a:rPr lang="en-US" b="1" dirty="0"/>
              <a:t>rescue</a:t>
            </a:r>
            <a:r>
              <a:rPr lang="en-US" dirty="0"/>
              <a:t> </a:t>
            </a:r>
            <a:r>
              <a:rPr lang="en-US" b="1" dirty="0"/>
              <a:t>mission</a:t>
            </a:r>
            <a:r>
              <a:rPr lang="en-US" dirty="0"/>
              <a:t>, but that had to be aborted. </a:t>
            </a:r>
          </a:p>
          <a:p>
            <a:r>
              <a:rPr lang="en-US" dirty="0"/>
              <a:t>The hostage crisis dragged on for most of Carter's term, and the hostages were not released until </a:t>
            </a:r>
            <a:r>
              <a:rPr lang="en-US" b="1" dirty="0"/>
              <a:t>January 20, 1981</a:t>
            </a:r>
            <a:r>
              <a:rPr lang="en-US" dirty="0"/>
              <a:t> - the inauguration day of </a:t>
            </a:r>
            <a:r>
              <a:rPr lang="en-US" u="sng" dirty="0"/>
              <a:t>Ronald Reagan</a:t>
            </a:r>
            <a:r>
              <a:rPr lang="en-US" dirty="0" smtClean="0"/>
              <a:t>.</a:t>
            </a:r>
            <a:endParaRPr lang="en-US" dirty="0"/>
          </a:p>
        </p:txBody>
      </p:sp>
    </p:spTree>
    <p:extLst>
      <p:ext uri="{BB962C8B-B14F-4D97-AF65-F5344CB8AC3E}">
        <p14:creationId xmlns:p14="http://schemas.microsoft.com/office/powerpoint/2010/main" val="54924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Nixon “Vietnamizes” the War</a:t>
            </a:r>
            <a:endParaRPr lang="en-US" u="sng" dirty="0"/>
          </a:p>
        </p:txBody>
      </p:sp>
      <p:sp>
        <p:nvSpPr>
          <p:cNvPr id="3" name="Content Placeholder 2"/>
          <p:cNvSpPr>
            <a:spLocks noGrp="1"/>
          </p:cNvSpPr>
          <p:nvPr>
            <p:ph idx="1"/>
          </p:nvPr>
        </p:nvSpPr>
        <p:spPr/>
        <p:txBody>
          <a:bodyPr>
            <a:normAutofit fontScale="92500" lnSpcReduction="10000"/>
          </a:bodyPr>
          <a:lstStyle/>
          <a:p>
            <a:r>
              <a:rPr lang="en-US" u="sng" dirty="0"/>
              <a:t>President Nixon</a:t>
            </a:r>
            <a:r>
              <a:rPr lang="en-US" dirty="0"/>
              <a:t> brought knowledge and expertise in foreign affairs to the presidency. Nixon started a policy called "</a:t>
            </a:r>
            <a:r>
              <a:rPr lang="en-US" b="1" dirty="0"/>
              <a:t>Vietnamization</a:t>
            </a:r>
            <a:r>
              <a:rPr lang="en-US" dirty="0"/>
              <a:t>," which was to withdraw 540,000 U.S. troops from South Vietnam. The South Vietnamese, with American money, weapons, training, and advice, would then gradually take over the war. </a:t>
            </a:r>
            <a:endParaRPr lang="en-US" dirty="0" smtClean="0"/>
          </a:p>
          <a:p>
            <a:r>
              <a:rPr lang="en-US" b="1" dirty="0" smtClean="0"/>
              <a:t>Nixon </a:t>
            </a:r>
            <a:r>
              <a:rPr lang="en-US" b="1" dirty="0"/>
              <a:t>Doctrine:</a:t>
            </a:r>
            <a:r>
              <a:rPr lang="en-US" dirty="0"/>
              <a:t> the United States would honor its existing defense commitments but in the future, Asians and other countries would have to fight their own wars without the support of large numbers of American </a:t>
            </a:r>
            <a:r>
              <a:rPr lang="en-US" b="1" dirty="0"/>
              <a:t>troops</a:t>
            </a:r>
            <a:r>
              <a:rPr lang="en-US" dirty="0"/>
              <a:t>.</a:t>
            </a:r>
          </a:p>
          <a:p>
            <a:r>
              <a:rPr lang="en-US" dirty="0"/>
              <a:t>On November 3, 1969, Nixon delivered a televised speech to the "</a:t>
            </a:r>
            <a:r>
              <a:rPr lang="en-US" b="1" dirty="0"/>
              <a:t>silent majority</a:t>
            </a:r>
            <a:r>
              <a:rPr lang="en-US" dirty="0"/>
              <a:t>," who presumably supported the war; he hoped to gain supporters</a:t>
            </a:r>
            <a:r>
              <a:rPr lang="en-US" dirty="0" smtClean="0"/>
              <a:t>.</a:t>
            </a:r>
            <a:endParaRPr lang="en-US" dirty="0"/>
          </a:p>
        </p:txBody>
      </p:sp>
    </p:spTree>
    <p:extLst>
      <p:ext uri="{BB962C8B-B14F-4D97-AF65-F5344CB8AC3E}">
        <p14:creationId xmlns:p14="http://schemas.microsoft.com/office/powerpoint/2010/main" val="2331067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Triumph of Conservatism</a:t>
            </a:r>
            <a:endParaRPr lang="en-US" u="sng" dirty="0"/>
          </a:p>
        </p:txBody>
      </p:sp>
      <p:sp>
        <p:nvSpPr>
          <p:cNvPr id="3" name="Content Placeholder 2"/>
          <p:cNvSpPr>
            <a:spLocks noGrp="1"/>
          </p:cNvSpPr>
          <p:nvPr>
            <p:ph idx="1"/>
          </p:nvPr>
        </p:nvSpPr>
        <p:spPr>
          <a:xfrm>
            <a:off x="617220" y="1825624"/>
            <a:ext cx="10736580" cy="4803775"/>
          </a:xfrm>
        </p:spPr>
        <p:txBody>
          <a:bodyPr>
            <a:normAutofit fontScale="92500" lnSpcReduction="10000"/>
          </a:bodyPr>
          <a:lstStyle/>
          <a:p>
            <a:r>
              <a:rPr lang="en-US" dirty="0"/>
              <a:t>President </a:t>
            </a:r>
            <a:r>
              <a:rPr lang="en-US" u="sng" dirty="0"/>
              <a:t>Jimmy Carter</a:t>
            </a:r>
            <a:r>
              <a:rPr lang="en-US" dirty="0"/>
              <a:t>'s administration appeared to be stumped and faltering when it was unable to control the rampant inflation or handle foreign affairs.  It also refused to remove hampering regulatory controls from major industries such as airlines.</a:t>
            </a:r>
          </a:p>
          <a:p>
            <a:r>
              <a:rPr lang="en-US" dirty="0"/>
              <a:t>Late in 1979, </a:t>
            </a:r>
            <a:r>
              <a:rPr lang="en-US" u="sng" dirty="0"/>
              <a:t>Edward Kennedy</a:t>
            </a:r>
            <a:r>
              <a:rPr lang="en-US" b="1" dirty="0"/>
              <a:t> </a:t>
            </a:r>
            <a:r>
              <a:rPr lang="en-US" dirty="0"/>
              <a:t>("Ted") declared his candidacy for the Democratic nomination for the </a:t>
            </a:r>
            <a:r>
              <a:rPr lang="en-US" b="1" dirty="0"/>
              <a:t>election of 1980</a:t>
            </a:r>
            <a:r>
              <a:rPr lang="en-US" dirty="0"/>
              <a:t>.  His popularity sputtered and died when the suspicious 1969 accident in which a young female passenger drowned arose.</a:t>
            </a:r>
          </a:p>
          <a:p>
            <a:r>
              <a:rPr lang="en-US" dirty="0"/>
              <a:t>As the Democrats ducked out, the Republicans, realizing that the average American was older and more mature than during the stormy sixties and was therefore more likely to favor the right, chose conservative and former actor </a:t>
            </a:r>
            <a:r>
              <a:rPr lang="en-US" u="sng" dirty="0"/>
              <a:t>Ronald Reagan</a:t>
            </a:r>
            <a:r>
              <a:rPr lang="en-US" dirty="0"/>
              <a:t>, </a:t>
            </a:r>
            <a:r>
              <a:rPr lang="en-US" dirty="0" smtClean="0"/>
              <a:t>signaling </a:t>
            </a:r>
            <a:r>
              <a:rPr lang="en-US" dirty="0"/>
              <a:t>the return of conservatism.  New groups that later spearheaded the "</a:t>
            </a:r>
            <a:r>
              <a:rPr lang="en-US" b="1" dirty="0"/>
              <a:t>new right</a:t>
            </a:r>
            <a:r>
              <a:rPr lang="en-US" dirty="0"/>
              <a:t>" </a:t>
            </a:r>
            <a:r>
              <a:rPr lang="en-US" b="1" dirty="0"/>
              <a:t>movement</a:t>
            </a:r>
            <a:r>
              <a:rPr lang="en-US" dirty="0"/>
              <a:t> included </a:t>
            </a:r>
            <a:r>
              <a:rPr lang="en-US" b="1" dirty="0"/>
              <a:t>Moral Majority</a:t>
            </a:r>
            <a:r>
              <a:rPr lang="en-US" dirty="0"/>
              <a:t> and other conservative Christian groups</a:t>
            </a:r>
            <a:r>
              <a:rPr lang="en-US" dirty="0" smtClean="0"/>
              <a:t>.</a:t>
            </a:r>
            <a:endParaRPr lang="en-US" dirty="0"/>
          </a:p>
        </p:txBody>
      </p:sp>
    </p:spTree>
    <p:extLst>
      <p:ext uri="{BB962C8B-B14F-4D97-AF65-F5344CB8AC3E}">
        <p14:creationId xmlns:p14="http://schemas.microsoft.com/office/powerpoint/2010/main" val="2488337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Election of Ronald Reagan</a:t>
            </a:r>
            <a:endParaRPr lang="en-US" u="sng" dirty="0"/>
          </a:p>
        </p:txBody>
      </p:sp>
      <p:sp>
        <p:nvSpPr>
          <p:cNvPr id="3" name="Content Placeholder 2"/>
          <p:cNvSpPr>
            <a:spLocks noGrp="1"/>
          </p:cNvSpPr>
          <p:nvPr>
            <p:ph idx="1"/>
          </p:nvPr>
        </p:nvSpPr>
        <p:spPr/>
        <p:txBody>
          <a:bodyPr>
            <a:normAutofit/>
          </a:bodyPr>
          <a:lstStyle/>
          <a:p>
            <a:r>
              <a:rPr lang="en-US" u="sng" dirty="0"/>
              <a:t>Ronald Reagan</a:t>
            </a:r>
            <a:r>
              <a:rPr lang="en-US" dirty="0"/>
              <a:t> was a </a:t>
            </a:r>
            <a:r>
              <a:rPr lang="en-US" b="1" dirty="0"/>
              <a:t>neoconservative</a:t>
            </a:r>
            <a:r>
              <a:rPr lang="en-US" dirty="0"/>
              <a:t> who opposed a big government, supported the "common man's" rights, and opposed favoritism for minorities. He tried to spin the Democrats as a party who supported big government and only supported minorities. Like neoconservatives, he also supported free-market capitalism, supported anti-Soviet policies, opposed liberal welfare programs and affirmative-action policies, and he called for the reassertion of traditional values of individualism and the centrality of family.</a:t>
            </a:r>
          </a:p>
          <a:p>
            <a:r>
              <a:rPr lang="en-US" u="sng" dirty="0"/>
              <a:t>Ronald Reagan</a:t>
            </a:r>
            <a:r>
              <a:rPr lang="en-US" dirty="0"/>
              <a:t> overwhelmingly won the </a:t>
            </a:r>
            <a:r>
              <a:rPr lang="en-US" b="1" dirty="0"/>
              <a:t>election of 1980</a:t>
            </a:r>
            <a:r>
              <a:rPr lang="en-US" dirty="0"/>
              <a:t>, beating Democratic president </a:t>
            </a:r>
            <a:r>
              <a:rPr lang="en-US" u="sng" dirty="0"/>
              <a:t>Jimmy Carter</a:t>
            </a:r>
            <a:r>
              <a:rPr lang="en-US" dirty="0" smtClean="0"/>
              <a:t>.</a:t>
            </a:r>
            <a:endParaRPr lang="en-US" dirty="0"/>
          </a:p>
        </p:txBody>
      </p:sp>
    </p:spTree>
    <p:extLst>
      <p:ext uri="{BB962C8B-B14F-4D97-AF65-F5344CB8AC3E}">
        <p14:creationId xmlns:p14="http://schemas.microsoft.com/office/powerpoint/2010/main" val="3714817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Reagan v. Carter</a:t>
            </a:r>
            <a:endParaRPr lang="en-US" u="sng" dirty="0"/>
          </a:p>
        </p:txBody>
      </p:sp>
      <p:pic>
        <p:nvPicPr>
          <p:cNvPr id="4" name="qN7gDRjTNf4"/>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4014291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Reagan Revolution</a:t>
            </a:r>
            <a:endParaRPr lang="en-US" u="sng" dirty="0"/>
          </a:p>
        </p:txBody>
      </p:sp>
      <p:sp>
        <p:nvSpPr>
          <p:cNvPr id="3" name="Content Placeholder 2"/>
          <p:cNvSpPr>
            <a:spLocks noGrp="1"/>
          </p:cNvSpPr>
          <p:nvPr>
            <p:ph idx="1"/>
          </p:nvPr>
        </p:nvSpPr>
        <p:spPr/>
        <p:txBody>
          <a:bodyPr>
            <a:normAutofit/>
          </a:bodyPr>
          <a:lstStyle/>
          <a:p>
            <a:r>
              <a:rPr lang="en-US" dirty="0"/>
              <a:t>The </a:t>
            </a:r>
            <a:r>
              <a:rPr lang="en-US" b="1" dirty="0" smtClean="0"/>
              <a:t>Iranians</a:t>
            </a:r>
            <a:r>
              <a:rPr lang="en-US" dirty="0"/>
              <a:t> released the </a:t>
            </a:r>
            <a:r>
              <a:rPr lang="en-US" b="1" dirty="0"/>
              <a:t>hostages</a:t>
            </a:r>
            <a:r>
              <a:rPr lang="en-US" dirty="0"/>
              <a:t> on Reagan's Inauguration Day, January 20, 1981, after 444 days of captivity.</a:t>
            </a:r>
          </a:p>
          <a:p>
            <a:r>
              <a:rPr lang="en-US" dirty="0"/>
              <a:t>Reagan assembled a conservative cabinet when he took office.</a:t>
            </a:r>
          </a:p>
          <a:p>
            <a:r>
              <a:rPr lang="en-US" dirty="0"/>
              <a:t>A major goal of Reagan was to </a:t>
            </a:r>
            <a:r>
              <a:rPr lang="en-US" b="1" dirty="0"/>
              <a:t>reduce the size of the government</a:t>
            </a:r>
            <a:r>
              <a:rPr lang="en-US" dirty="0"/>
              <a:t> by </a:t>
            </a:r>
            <a:r>
              <a:rPr lang="en-US" b="1" dirty="0"/>
              <a:t>shrinking</a:t>
            </a:r>
            <a:r>
              <a:rPr lang="en-US" dirty="0"/>
              <a:t> the </a:t>
            </a:r>
            <a:r>
              <a:rPr lang="en-US" b="1" dirty="0"/>
              <a:t>federal budget</a:t>
            </a:r>
            <a:r>
              <a:rPr lang="en-US" dirty="0"/>
              <a:t> and </a:t>
            </a:r>
            <a:r>
              <a:rPr lang="en-US" b="1" dirty="0"/>
              <a:t>cutting taxes</a:t>
            </a:r>
            <a:r>
              <a:rPr lang="en-US" dirty="0"/>
              <a:t>.  He proposed a new federal budget that called for </a:t>
            </a:r>
            <a:r>
              <a:rPr lang="en-US" b="1" dirty="0"/>
              <a:t>cuts</a:t>
            </a:r>
            <a:r>
              <a:rPr lang="en-US" dirty="0"/>
              <a:t> of $35 billion, mostly in </a:t>
            </a:r>
            <a:r>
              <a:rPr lang="en-US" b="1" dirty="0"/>
              <a:t>social programs</a:t>
            </a:r>
            <a:r>
              <a:rPr lang="en-US" dirty="0"/>
              <a:t>, including food stamps and federally-funded job-training centers. </a:t>
            </a:r>
          </a:p>
          <a:p>
            <a:r>
              <a:rPr lang="en-US" dirty="0"/>
              <a:t>On </a:t>
            </a:r>
            <a:r>
              <a:rPr lang="en-US" b="1" dirty="0"/>
              <a:t>March 6, 1981</a:t>
            </a:r>
            <a:r>
              <a:rPr lang="en-US" dirty="0"/>
              <a:t>, Reagan was </a:t>
            </a:r>
            <a:r>
              <a:rPr lang="en-US" b="1" dirty="0"/>
              <a:t>shot</a:t>
            </a:r>
            <a:r>
              <a:rPr lang="en-US" dirty="0"/>
              <a:t>.  12 days later, Reagan recovered and returned to work</a:t>
            </a:r>
            <a:r>
              <a:rPr lang="en-US" dirty="0" smtClean="0"/>
              <a:t>.</a:t>
            </a:r>
            <a:endParaRPr lang="en-US" dirty="0"/>
          </a:p>
        </p:txBody>
      </p:sp>
    </p:spTree>
    <p:extLst>
      <p:ext uri="{BB962C8B-B14F-4D97-AF65-F5344CB8AC3E}">
        <p14:creationId xmlns:p14="http://schemas.microsoft.com/office/powerpoint/2010/main" val="5655230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Battle of the Budget</a:t>
            </a:r>
            <a:endParaRPr lang="en-US" u="sng" dirty="0"/>
          </a:p>
        </p:txBody>
      </p:sp>
      <p:sp>
        <p:nvSpPr>
          <p:cNvPr id="3" name="Content Placeholder 2"/>
          <p:cNvSpPr>
            <a:spLocks noGrp="1"/>
          </p:cNvSpPr>
          <p:nvPr>
            <p:ph idx="1"/>
          </p:nvPr>
        </p:nvSpPr>
        <p:spPr/>
        <p:txBody>
          <a:bodyPr>
            <a:normAutofit/>
          </a:bodyPr>
          <a:lstStyle/>
          <a:p>
            <a:r>
              <a:rPr lang="en-US" dirty="0"/>
              <a:t>Reagan called for substantial </a:t>
            </a:r>
            <a:r>
              <a:rPr lang="en-US" b="1" dirty="0"/>
              <a:t>tax cuts</a:t>
            </a:r>
            <a:r>
              <a:rPr lang="en-US" dirty="0"/>
              <a:t>, and in August 1981, Congress approved a set of tax reforms that lowered individual tax rates, reduced federal estate taxes, and created new tax-free saving plans for small investors.</a:t>
            </a:r>
          </a:p>
          <a:p>
            <a:r>
              <a:rPr lang="en-US" dirty="0"/>
              <a:t>Reagan supported "</a:t>
            </a:r>
            <a:r>
              <a:rPr lang="en-US" b="1" dirty="0"/>
              <a:t>supply-side</a:t>
            </a:r>
            <a:r>
              <a:rPr lang="en-US" dirty="0"/>
              <a:t>"</a:t>
            </a:r>
            <a:r>
              <a:rPr lang="en-US" b="1" dirty="0"/>
              <a:t> economics</a:t>
            </a:r>
            <a:r>
              <a:rPr lang="en-US" dirty="0"/>
              <a:t>: reducing taxes will enable businesses to produce more goods, which will lower prices, increase consumer spending, and create more jobs. Reagan believed that this would stimulate new investment, boost productivity, promote dramatic economic growth, and reduce the federal deficit. (</a:t>
            </a:r>
            <a:r>
              <a:rPr lang="en-US" b="1" dirty="0"/>
              <a:t>Reaganomics</a:t>
            </a:r>
            <a:r>
              <a:rPr lang="en-US" dirty="0" smtClean="0"/>
              <a:t>)</a:t>
            </a:r>
            <a:endParaRPr lang="en-US" dirty="0"/>
          </a:p>
        </p:txBody>
      </p:sp>
    </p:spTree>
    <p:extLst>
      <p:ext uri="{BB962C8B-B14F-4D97-AF65-F5344CB8AC3E}">
        <p14:creationId xmlns:p14="http://schemas.microsoft.com/office/powerpoint/2010/main" val="30532933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Reagan’s Shot</a:t>
            </a:r>
            <a:endParaRPr lang="en-US" u="sng" dirty="0"/>
          </a:p>
        </p:txBody>
      </p:sp>
      <p:pic>
        <p:nvPicPr>
          <p:cNvPr id="4" name="s6CNRlQG0mg"/>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5470793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Recession</a:t>
            </a:r>
            <a:endParaRPr lang="en-US" u="sng" dirty="0"/>
          </a:p>
        </p:txBody>
      </p:sp>
      <p:sp>
        <p:nvSpPr>
          <p:cNvPr id="3" name="Content Placeholder 2"/>
          <p:cNvSpPr>
            <a:spLocks noGrp="1"/>
          </p:cNvSpPr>
          <p:nvPr>
            <p:ph idx="1"/>
          </p:nvPr>
        </p:nvSpPr>
        <p:spPr>
          <a:xfrm>
            <a:off x="548640" y="1825624"/>
            <a:ext cx="10805160" cy="4826635"/>
          </a:xfrm>
        </p:spPr>
        <p:txBody>
          <a:bodyPr>
            <a:normAutofit/>
          </a:bodyPr>
          <a:lstStyle/>
          <a:p>
            <a:r>
              <a:rPr lang="en-US" dirty="0"/>
              <a:t>In 1981-1982, the economy slipped into a recession as unemployment rose and banks closed. The anti-inflationary polices that caused the </a:t>
            </a:r>
            <a:r>
              <a:rPr lang="en-US" b="1" dirty="0"/>
              <a:t>recession of 1982</a:t>
            </a:r>
            <a:r>
              <a:rPr lang="en-US" dirty="0"/>
              <a:t> had actually been created by the Federal Reserve Board in 1979, during Carter's presidency.</a:t>
            </a:r>
          </a:p>
          <a:p>
            <a:r>
              <a:rPr lang="en-US" dirty="0"/>
              <a:t>During the 1980s, </a:t>
            </a:r>
            <a:r>
              <a:rPr lang="en-US" b="1" dirty="0"/>
              <a:t>income gaps</a:t>
            </a:r>
            <a:r>
              <a:rPr lang="en-US" dirty="0"/>
              <a:t> </a:t>
            </a:r>
            <a:r>
              <a:rPr lang="en-US" b="1" dirty="0"/>
              <a:t>widened</a:t>
            </a:r>
            <a:r>
              <a:rPr lang="en-US" dirty="0"/>
              <a:t> between the rich and the poor.</a:t>
            </a:r>
          </a:p>
          <a:p>
            <a:r>
              <a:rPr lang="en-US" dirty="0"/>
              <a:t>By the mid-1980s, the economy had recovered. Economists speculated that the economy had recovered because of Reagan's massive </a:t>
            </a:r>
            <a:r>
              <a:rPr lang="en-US" b="1" dirty="0"/>
              <a:t>military expenditures</a:t>
            </a:r>
            <a:r>
              <a:rPr lang="en-US" dirty="0"/>
              <a:t>.  Reagan gave the Pentagon nearly $2 trillion in the 1980s. This massive expenditure led to an unbalanced federal budget and </a:t>
            </a:r>
            <a:r>
              <a:rPr lang="en-US" dirty="0" smtClean="0"/>
              <a:t>it </a:t>
            </a:r>
            <a:r>
              <a:rPr lang="en-US" b="1" dirty="0" smtClean="0"/>
              <a:t>substantially </a:t>
            </a:r>
            <a:r>
              <a:rPr lang="en-US" b="1" dirty="0"/>
              <a:t>increased the national debt</a:t>
            </a:r>
            <a:r>
              <a:rPr lang="en-US" dirty="0" smtClean="0"/>
              <a:t>.</a:t>
            </a:r>
            <a:endParaRPr lang="en-US" dirty="0"/>
          </a:p>
        </p:txBody>
      </p:sp>
    </p:spTree>
    <p:extLst>
      <p:ext uri="{BB962C8B-B14F-4D97-AF65-F5344CB8AC3E}">
        <p14:creationId xmlns:p14="http://schemas.microsoft.com/office/powerpoint/2010/main" val="37820607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Reagan Renews the Cold War</a:t>
            </a:r>
            <a:endParaRPr lang="en-US" u="sng" dirty="0"/>
          </a:p>
        </p:txBody>
      </p:sp>
      <p:sp>
        <p:nvSpPr>
          <p:cNvPr id="3" name="Content Placeholder 2"/>
          <p:cNvSpPr>
            <a:spLocks noGrp="1"/>
          </p:cNvSpPr>
          <p:nvPr>
            <p:ph idx="1"/>
          </p:nvPr>
        </p:nvSpPr>
        <p:spPr>
          <a:xfrm>
            <a:off x="502920" y="1825624"/>
            <a:ext cx="10850880" cy="4758055"/>
          </a:xfrm>
        </p:spPr>
        <p:txBody>
          <a:bodyPr>
            <a:normAutofit lnSpcReduction="10000"/>
          </a:bodyPr>
          <a:lstStyle/>
          <a:p>
            <a:r>
              <a:rPr lang="en-US" dirty="0"/>
              <a:t>Reagan's </a:t>
            </a:r>
            <a:r>
              <a:rPr lang="en-US" b="1" dirty="0"/>
              <a:t>strategy</a:t>
            </a:r>
            <a:r>
              <a:rPr lang="en-US" dirty="0"/>
              <a:t> for dealing with the Soviet Union was to </a:t>
            </a:r>
            <a:r>
              <a:rPr lang="en-US" b="1" dirty="0"/>
              <a:t>initiate a new arms race and outspend the Soviets</a:t>
            </a:r>
            <a:r>
              <a:rPr lang="en-US" dirty="0"/>
              <a:t>. He expected that the American economy could better support an expensive arms race than the Soviet Union's economy.</a:t>
            </a:r>
          </a:p>
          <a:p>
            <a:r>
              <a:rPr lang="en-US" dirty="0"/>
              <a:t>In March 1983, Reagan announced a missile-defense system called the </a:t>
            </a:r>
            <a:r>
              <a:rPr lang="en-US" b="1" dirty="0"/>
              <a:t>Strategic Defense Initiative </a:t>
            </a:r>
            <a:r>
              <a:rPr lang="en-US" dirty="0"/>
              <a:t>(</a:t>
            </a:r>
            <a:r>
              <a:rPr lang="en-US" b="1" dirty="0"/>
              <a:t>SDI</a:t>
            </a:r>
            <a:r>
              <a:rPr lang="en-US" dirty="0"/>
              <a:t>), also known as </a:t>
            </a:r>
            <a:r>
              <a:rPr lang="en-US" b="1" dirty="0"/>
              <a:t>Star Wars</a:t>
            </a:r>
            <a:r>
              <a:rPr lang="en-US" dirty="0"/>
              <a:t>.  The plan called for orbiting battle satellites in space that could fire laser beams to shoot down intercontinental missiles.</a:t>
            </a:r>
          </a:p>
          <a:p>
            <a:r>
              <a:rPr lang="en-US" dirty="0"/>
              <a:t>In 1981, the USSR declared martial law in Poland. In </a:t>
            </a:r>
            <a:r>
              <a:rPr lang="en-US" b="1" dirty="0"/>
              <a:t>1983</a:t>
            </a:r>
            <a:r>
              <a:rPr lang="en-US" dirty="0"/>
              <a:t>, a Korean passenger </a:t>
            </a:r>
            <a:r>
              <a:rPr lang="en-US" b="1" dirty="0"/>
              <a:t>airliner</a:t>
            </a:r>
            <a:r>
              <a:rPr lang="en-US" dirty="0"/>
              <a:t> was shot down when it flew into Soviet airspace.  By the end of 1983, all arms-control negotiations were broken, and the Cold War was intensified</a:t>
            </a:r>
            <a:r>
              <a:rPr lang="en-US" dirty="0" smtClean="0"/>
              <a:t>.</a:t>
            </a:r>
            <a:endParaRPr lang="en-US" dirty="0"/>
          </a:p>
        </p:txBody>
      </p:sp>
    </p:spTree>
    <p:extLst>
      <p:ext uri="{BB962C8B-B14F-4D97-AF65-F5344CB8AC3E}">
        <p14:creationId xmlns:p14="http://schemas.microsoft.com/office/powerpoint/2010/main" val="30097968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Troubles Abroad</a:t>
            </a:r>
            <a:endParaRPr lang="en-US" u="sng" dirty="0"/>
          </a:p>
        </p:txBody>
      </p:sp>
      <p:sp>
        <p:nvSpPr>
          <p:cNvPr id="3" name="Content Placeholder 2"/>
          <p:cNvSpPr>
            <a:spLocks noGrp="1"/>
          </p:cNvSpPr>
          <p:nvPr>
            <p:ph idx="1"/>
          </p:nvPr>
        </p:nvSpPr>
        <p:spPr/>
        <p:txBody>
          <a:bodyPr/>
          <a:lstStyle/>
          <a:p>
            <a:r>
              <a:rPr lang="en-US" dirty="0"/>
              <a:t>In June </a:t>
            </a:r>
            <a:r>
              <a:rPr lang="en-US" b="1" dirty="0"/>
              <a:t>1982</a:t>
            </a:r>
            <a:r>
              <a:rPr lang="en-US" dirty="0"/>
              <a:t>, </a:t>
            </a:r>
            <a:r>
              <a:rPr lang="en-US" b="1" dirty="0"/>
              <a:t>Israel</a:t>
            </a:r>
            <a:r>
              <a:rPr lang="en-US" dirty="0"/>
              <a:t> invaded </a:t>
            </a:r>
            <a:r>
              <a:rPr lang="en-US" b="1" dirty="0"/>
              <a:t>Lebanon</a:t>
            </a:r>
            <a:r>
              <a:rPr lang="en-US" dirty="0"/>
              <a:t>, seeking to destroy the guerilla bases from which Palestinian fighters attacked Israel.  Reagan sent peacekeeping troops, but after a suicide bomber killed 200 marines, he withdrew the force. </a:t>
            </a:r>
          </a:p>
          <a:p>
            <a:r>
              <a:rPr lang="en-US" dirty="0"/>
              <a:t>In </a:t>
            </a:r>
            <a:r>
              <a:rPr lang="en-US" b="1" dirty="0"/>
              <a:t>1979</a:t>
            </a:r>
            <a:r>
              <a:rPr lang="en-US" dirty="0"/>
              <a:t>, Reagan sent "military advisors" to </a:t>
            </a:r>
            <a:r>
              <a:rPr lang="en-US" b="1" dirty="0"/>
              <a:t>El Salvador</a:t>
            </a:r>
            <a:r>
              <a:rPr lang="en-US" dirty="0"/>
              <a:t> to support the pro-American government.  In </a:t>
            </a:r>
            <a:r>
              <a:rPr lang="en-US" b="1" dirty="0"/>
              <a:t>October 1983</a:t>
            </a:r>
            <a:r>
              <a:rPr lang="en-US" dirty="0"/>
              <a:t>, he sent forces to the island of </a:t>
            </a:r>
            <a:r>
              <a:rPr lang="en-US" b="1" dirty="0"/>
              <a:t>Grenada</a:t>
            </a:r>
            <a:r>
              <a:rPr lang="en-US" dirty="0"/>
              <a:t>, where a military coup had killed the prime minister and brought Marxists to power. </a:t>
            </a:r>
          </a:p>
        </p:txBody>
      </p:sp>
    </p:spTree>
    <p:extLst>
      <p:ext uri="{BB962C8B-B14F-4D97-AF65-F5344CB8AC3E}">
        <p14:creationId xmlns:p14="http://schemas.microsoft.com/office/powerpoint/2010/main" val="4647891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Round Two for Reagan</a:t>
            </a:r>
            <a:endParaRPr lang="en-US" u="sng" dirty="0"/>
          </a:p>
        </p:txBody>
      </p:sp>
      <p:sp>
        <p:nvSpPr>
          <p:cNvPr id="3" name="Content Placeholder 2"/>
          <p:cNvSpPr>
            <a:spLocks noGrp="1"/>
          </p:cNvSpPr>
          <p:nvPr>
            <p:ph idx="1"/>
          </p:nvPr>
        </p:nvSpPr>
        <p:spPr/>
        <p:txBody>
          <a:bodyPr>
            <a:normAutofit/>
          </a:bodyPr>
          <a:lstStyle/>
          <a:p>
            <a:r>
              <a:rPr lang="en-US" dirty="0"/>
              <a:t>Foreign policy issues dominated Reagan's second term. </a:t>
            </a:r>
          </a:p>
          <a:p>
            <a:r>
              <a:rPr lang="en-US" u="sng" dirty="0"/>
              <a:t>Mikhail Gorbachev</a:t>
            </a:r>
            <a:r>
              <a:rPr lang="en-US" dirty="0"/>
              <a:t> became the leader of the Soviet Union in 1985. He was committed to reforming the country with two policies:</a:t>
            </a:r>
            <a:r>
              <a:rPr lang="en-US" b="1" i="1" dirty="0"/>
              <a:t> Glasnost</a:t>
            </a:r>
            <a:r>
              <a:rPr lang="en-US" dirty="0"/>
              <a:t> sought to allow free speech and political freedom and </a:t>
            </a:r>
            <a:r>
              <a:rPr lang="en-US" b="1" i="1" dirty="0"/>
              <a:t>Perestroika</a:t>
            </a:r>
            <a:r>
              <a:rPr lang="en-US" dirty="0"/>
              <a:t> sought to adopt capitalistic economic policies. These two policies required the Soviet Union to reduce the size of its military and concentrate aid on its citizens.  </a:t>
            </a:r>
            <a:r>
              <a:rPr lang="en-US" b="1" dirty="0"/>
              <a:t>This necessitated an end to the Cold War</a:t>
            </a:r>
            <a:r>
              <a:rPr lang="en-US" dirty="0"/>
              <a:t>.  In </a:t>
            </a:r>
            <a:r>
              <a:rPr lang="en-US" b="1" dirty="0"/>
              <a:t>December 1985</a:t>
            </a:r>
            <a:r>
              <a:rPr lang="en-US" dirty="0"/>
              <a:t>, Reagan and Gorbachev signed the </a:t>
            </a:r>
            <a:r>
              <a:rPr lang="en-US" b="1" dirty="0"/>
              <a:t>Intermediate-Range Nuclear Forces (INF) Treaty</a:t>
            </a:r>
            <a:r>
              <a:rPr lang="en-US" dirty="0"/>
              <a:t>, banning all intermediate-range nuclear missiles from Europe. </a:t>
            </a:r>
          </a:p>
        </p:txBody>
      </p:sp>
    </p:spTree>
    <p:extLst>
      <p:ext uri="{BB962C8B-B14F-4D97-AF65-F5344CB8AC3E}">
        <p14:creationId xmlns:p14="http://schemas.microsoft.com/office/powerpoint/2010/main" val="1290523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Nixon’s Silent Majority Speech</a:t>
            </a:r>
            <a:endParaRPr lang="en-US" u="sng" dirty="0"/>
          </a:p>
        </p:txBody>
      </p:sp>
      <p:pic>
        <p:nvPicPr>
          <p:cNvPr id="4" name="v3K2N7FZSXc"/>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2078541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Iran-Contra Scandal</a:t>
            </a:r>
            <a:endParaRPr lang="en-US" u="sng" dirty="0"/>
          </a:p>
        </p:txBody>
      </p:sp>
      <p:sp>
        <p:nvSpPr>
          <p:cNvPr id="3" name="Content Placeholder 2"/>
          <p:cNvSpPr>
            <a:spLocks noGrp="1"/>
          </p:cNvSpPr>
          <p:nvPr>
            <p:ph idx="1"/>
          </p:nvPr>
        </p:nvSpPr>
        <p:spPr/>
        <p:txBody>
          <a:bodyPr>
            <a:normAutofit lnSpcReduction="10000"/>
          </a:bodyPr>
          <a:lstStyle/>
          <a:p>
            <a:r>
              <a:rPr lang="en-US" dirty="0"/>
              <a:t>Reagan was plagued by 2 problems: American hostages were held by Muslim extremists in Lebanon, and </a:t>
            </a:r>
            <a:r>
              <a:rPr lang="en-US" b="1" dirty="0"/>
              <a:t>Nicaragua</a:t>
            </a:r>
            <a:r>
              <a:rPr lang="en-US" dirty="0"/>
              <a:t> was run by a left-wing </a:t>
            </a:r>
            <a:r>
              <a:rPr lang="en-US" b="1" dirty="0" smtClean="0"/>
              <a:t>Sandinista </a:t>
            </a:r>
            <a:r>
              <a:rPr lang="en-US" dirty="0" smtClean="0"/>
              <a:t>government</a:t>
            </a:r>
            <a:r>
              <a:rPr lang="en-US" dirty="0"/>
              <a:t>. To circumvent Congress's ban on sending arms to the Nicaraguan rebels who fought Sandinista, the Reagan administration secretly sold arms to </a:t>
            </a:r>
            <a:r>
              <a:rPr lang="en-US" b="1" dirty="0"/>
              <a:t>Iran</a:t>
            </a:r>
            <a:r>
              <a:rPr lang="en-US" dirty="0"/>
              <a:t> (who helped free hostages) and then diverted the money from the sales to the rebels.</a:t>
            </a:r>
          </a:p>
          <a:p>
            <a:r>
              <a:rPr lang="en-US" dirty="0"/>
              <a:t>In </a:t>
            </a:r>
            <a:r>
              <a:rPr lang="en-US" b="1" dirty="0"/>
              <a:t>November 1986</a:t>
            </a:r>
            <a:r>
              <a:rPr lang="en-US" dirty="0"/>
              <a:t>, news of the </a:t>
            </a:r>
            <a:r>
              <a:rPr lang="en-US" b="1" dirty="0"/>
              <a:t>secret dealings</a:t>
            </a:r>
            <a:r>
              <a:rPr lang="en-US" dirty="0"/>
              <a:t> broke and ignited a firestorm of controversy.  Reagan claimed he had no idea of the illicit activities. </a:t>
            </a:r>
            <a:r>
              <a:rPr lang="en-US" b="1" dirty="0"/>
              <a:t>Criminal indictments</a:t>
            </a:r>
            <a:r>
              <a:rPr lang="en-US" dirty="0"/>
              <a:t> were brought against </a:t>
            </a:r>
            <a:r>
              <a:rPr lang="en-US" u="sng" dirty="0"/>
              <a:t>Oliver North</a:t>
            </a:r>
            <a:r>
              <a:rPr lang="en-US" dirty="0"/>
              <a:t>, </a:t>
            </a:r>
            <a:r>
              <a:rPr lang="en-US" u="sng" dirty="0"/>
              <a:t>Admiral John Poindexter</a:t>
            </a:r>
            <a:r>
              <a:rPr lang="en-US" dirty="0"/>
              <a:t>, and </a:t>
            </a:r>
            <a:r>
              <a:rPr lang="en-US" u="sng" dirty="0"/>
              <a:t>Secretary of Defense Caspar Weinberger</a:t>
            </a:r>
            <a:r>
              <a:rPr lang="en-US" dirty="0"/>
              <a:t>.  The </a:t>
            </a:r>
            <a:r>
              <a:rPr lang="en-US" b="1" dirty="0"/>
              <a:t>Iran-contra </a:t>
            </a:r>
            <a:r>
              <a:rPr lang="en-US" b="1" dirty="0" smtClean="0"/>
              <a:t>affair </a:t>
            </a:r>
            <a:r>
              <a:rPr lang="en-US" dirty="0" smtClean="0"/>
              <a:t>cast </a:t>
            </a:r>
            <a:r>
              <a:rPr lang="en-US" dirty="0"/>
              <a:t>a shadow over Reagan's record in foreign policy</a:t>
            </a:r>
            <a:r>
              <a:rPr lang="en-US" dirty="0" smtClean="0"/>
              <a:t>.</a:t>
            </a:r>
            <a:endParaRPr lang="en-US" dirty="0"/>
          </a:p>
        </p:txBody>
      </p:sp>
    </p:spTree>
    <p:extLst>
      <p:ext uri="{BB962C8B-B14F-4D97-AF65-F5344CB8AC3E}">
        <p14:creationId xmlns:p14="http://schemas.microsoft.com/office/powerpoint/2010/main" val="11985702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Reagan’s Economic Legacy</a:t>
            </a:r>
            <a:endParaRPr lang="en-US" u="sng" dirty="0"/>
          </a:p>
        </p:txBody>
      </p:sp>
      <p:sp>
        <p:nvSpPr>
          <p:cNvPr id="3" name="Content Placeholder 2"/>
          <p:cNvSpPr>
            <a:spLocks noGrp="1"/>
          </p:cNvSpPr>
          <p:nvPr>
            <p:ph idx="1"/>
          </p:nvPr>
        </p:nvSpPr>
        <p:spPr/>
        <p:txBody>
          <a:bodyPr>
            <a:normAutofit lnSpcReduction="10000"/>
          </a:bodyPr>
          <a:lstStyle/>
          <a:p>
            <a:r>
              <a:rPr lang="en-US" dirty="0"/>
              <a:t>Reagan's tax cuts and huge increases in military spending caused </a:t>
            </a:r>
            <a:r>
              <a:rPr lang="en-US" b="1" dirty="0"/>
              <a:t>$200 billion in annual deficits</a:t>
            </a:r>
            <a:r>
              <a:rPr lang="en-US" dirty="0"/>
              <a:t>, which added $2 trillion to the national debt during Reagan's administration. However, Reagan's large budget deficits helped make future social welfare programs seem economically infeasible. Thus, Reagan had achieved his goal of limiting the expansion of welfare programs.</a:t>
            </a:r>
          </a:p>
          <a:p>
            <a:r>
              <a:rPr lang="en-US" dirty="0"/>
              <a:t>In the early 1990s, </a:t>
            </a:r>
            <a:r>
              <a:rPr lang="en-US" b="1" dirty="0"/>
              <a:t>median household income</a:t>
            </a:r>
            <a:r>
              <a:rPr lang="en-US" dirty="0"/>
              <a:t> declined</a:t>
            </a:r>
            <a:r>
              <a:rPr lang="en-US" dirty="0" smtClean="0"/>
              <a:t>.</a:t>
            </a:r>
          </a:p>
          <a:p>
            <a:r>
              <a:rPr lang="en-US" dirty="0"/>
              <a:t>In </a:t>
            </a:r>
            <a:r>
              <a:rPr lang="en-US" b="1" dirty="0"/>
              <a:t>1979</a:t>
            </a:r>
            <a:r>
              <a:rPr lang="en-US" dirty="0"/>
              <a:t>, </a:t>
            </a:r>
            <a:r>
              <a:rPr lang="en-US" u="sng" dirty="0"/>
              <a:t>Reverend Jerry Falwell</a:t>
            </a:r>
            <a:r>
              <a:rPr lang="en-US" dirty="0"/>
              <a:t> founded a political organization called the </a:t>
            </a:r>
            <a:r>
              <a:rPr lang="en-US" b="1" dirty="0"/>
              <a:t>Moral Majority</a:t>
            </a:r>
            <a:r>
              <a:rPr lang="en-US" dirty="0"/>
              <a:t>.  He preached against sexual permissiveness, abortion, feminism, and the spread of gay rights.  The organization became an aggressive political advocate of conservative causes</a:t>
            </a:r>
            <a:r>
              <a:rPr lang="en-US" dirty="0" smtClean="0"/>
              <a:t>.</a:t>
            </a:r>
            <a:endParaRPr lang="en-US" dirty="0"/>
          </a:p>
        </p:txBody>
      </p:sp>
    </p:spTree>
    <p:extLst>
      <p:ext uri="{BB962C8B-B14F-4D97-AF65-F5344CB8AC3E}">
        <p14:creationId xmlns:p14="http://schemas.microsoft.com/office/powerpoint/2010/main" val="10453576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Conservatism in the Courts</a:t>
            </a:r>
            <a:endParaRPr lang="en-US" u="sng" dirty="0"/>
          </a:p>
        </p:txBody>
      </p:sp>
      <p:sp>
        <p:nvSpPr>
          <p:cNvPr id="3" name="Content Placeholder 2"/>
          <p:cNvSpPr>
            <a:spLocks noGrp="1"/>
          </p:cNvSpPr>
          <p:nvPr>
            <p:ph idx="1"/>
          </p:nvPr>
        </p:nvSpPr>
        <p:spPr>
          <a:xfrm>
            <a:off x="182880" y="1371600"/>
            <a:ext cx="12009120" cy="5486400"/>
          </a:xfrm>
        </p:spPr>
        <p:txBody>
          <a:bodyPr>
            <a:normAutofit fontScale="92500" lnSpcReduction="10000"/>
          </a:bodyPr>
          <a:lstStyle/>
          <a:p>
            <a:r>
              <a:rPr lang="en-US" dirty="0"/>
              <a:t>By the time he had left office, Reagan had appointed </a:t>
            </a:r>
            <a:r>
              <a:rPr lang="en-US" b="1" dirty="0"/>
              <a:t>3 conservative-minded judges</a:t>
            </a:r>
            <a:r>
              <a:rPr lang="en-US" dirty="0"/>
              <a:t>, including </a:t>
            </a:r>
            <a:r>
              <a:rPr lang="en-US" u="sng" dirty="0"/>
              <a:t>Sandra Day O'Connor</a:t>
            </a:r>
            <a:r>
              <a:rPr lang="en-US" dirty="0"/>
              <a:t>, the first women to become a Supreme Court Justice. </a:t>
            </a:r>
            <a:r>
              <a:rPr lang="en-US" dirty="0" smtClean="0"/>
              <a:t>  Reagan </a:t>
            </a:r>
            <a:r>
              <a:rPr lang="en-US" dirty="0"/>
              <a:t>sought to use the Supreme Court to fight </a:t>
            </a:r>
            <a:r>
              <a:rPr lang="en-US" b="1" dirty="0"/>
              <a:t>affirmative action</a:t>
            </a:r>
            <a:r>
              <a:rPr lang="en-US" dirty="0"/>
              <a:t> and </a:t>
            </a:r>
            <a:r>
              <a:rPr lang="en-US" b="1" dirty="0"/>
              <a:t>abortion</a:t>
            </a:r>
            <a:r>
              <a:rPr lang="en-US" dirty="0"/>
              <a:t>. </a:t>
            </a:r>
          </a:p>
          <a:p>
            <a:r>
              <a:rPr lang="en-US" b="1" dirty="0"/>
              <a:t>Affirmative Action</a:t>
            </a:r>
            <a:r>
              <a:rPr lang="en-US" dirty="0"/>
              <a:t> - In two cases in </a:t>
            </a:r>
            <a:r>
              <a:rPr lang="en-US" b="1" dirty="0"/>
              <a:t>1989</a:t>
            </a:r>
            <a:r>
              <a:rPr lang="en-US" dirty="0"/>
              <a:t> (</a:t>
            </a:r>
            <a:r>
              <a:rPr lang="en-US" b="1" i="1" dirty="0"/>
              <a:t>Ward's Cove Packing v. Antonia</a:t>
            </a:r>
            <a:r>
              <a:rPr lang="en-US" dirty="0"/>
              <a:t> and </a:t>
            </a:r>
            <a:r>
              <a:rPr lang="en-US" b="1" i="1" dirty="0"/>
              <a:t>Martin v. Wilks</a:t>
            </a:r>
            <a:r>
              <a:rPr lang="en-US" dirty="0"/>
              <a:t>), the Court made it more difficult to prove that an employer practiced racial discrimination in hiring. </a:t>
            </a:r>
          </a:p>
          <a:p>
            <a:r>
              <a:rPr lang="en-US" b="1" dirty="0"/>
              <a:t>Abortion</a:t>
            </a:r>
            <a:r>
              <a:rPr lang="en-US" dirty="0"/>
              <a:t> - In </a:t>
            </a:r>
            <a:r>
              <a:rPr lang="en-US" b="1" i="1" dirty="0"/>
              <a:t>Roe v. Wade</a:t>
            </a:r>
            <a:r>
              <a:rPr lang="en-US" dirty="0"/>
              <a:t> (</a:t>
            </a:r>
            <a:r>
              <a:rPr lang="en-US" b="1" dirty="0"/>
              <a:t>1973</a:t>
            </a:r>
            <a:r>
              <a:rPr lang="en-US" dirty="0"/>
              <a:t>), the Court had prohibited states from making laws that interfered with a woman's right to an abortion during the early months of pregnancy.  In </a:t>
            </a:r>
            <a:r>
              <a:rPr lang="en-US" b="1" i="1" dirty="0"/>
              <a:t>Webster v. Reproductive Health Services</a:t>
            </a:r>
            <a:r>
              <a:rPr lang="en-US" dirty="0"/>
              <a:t> (</a:t>
            </a:r>
            <a:r>
              <a:rPr lang="en-US" b="1" dirty="0"/>
              <a:t>1989</a:t>
            </a:r>
            <a:r>
              <a:rPr lang="en-US" dirty="0"/>
              <a:t>), the Supreme Court approved a Missouri law that imposed certain restrictions on abortion, </a:t>
            </a:r>
            <a:r>
              <a:rPr lang="en-US" dirty="0" smtClean="0"/>
              <a:t>signaling </a:t>
            </a:r>
            <a:r>
              <a:rPr lang="en-US" dirty="0"/>
              <a:t>that a state could legislate in an area in which </a:t>
            </a:r>
            <a:r>
              <a:rPr lang="en-US" i="1" dirty="0"/>
              <a:t>Roe</a:t>
            </a:r>
            <a:r>
              <a:rPr lang="en-US" dirty="0"/>
              <a:t> had previously forbidden them to legislate.  In </a:t>
            </a:r>
            <a:r>
              <a:rPr lang="en-US" b="1" i="1" dirty="0"/>
              <a:t>Planned Parenthood v. Casey</a:t>
            </a:r>
            <a:r>
              <a:rPr lang="en-US" dirty="0"/>
              <a:t>(</a:t>
            </a:r>
            <a:r>
              <a:rPr lang="en-US" b="1" dirty="0"/>
              <a:t>1992</a:t>
            </a:r>
            <a:r>
              <a:rPr lang="en-US" dirty="0"/>
              <a:t>), the Court ruled that states could restrict access to abortion as long they did not place an "undue burden" on the woman</a:t>
            </a:r>
            <a:r>
              <a:rPr lang="en-US" dirty="0" smtClean="0"/>
              <a:t>.</a:t>
            </a:r>
            <a:endParaRPr lang="en-US" dirty="0"/>
          </a:p>
        </p:txBody>
      </p:sp>
    </p:spTree>
    <p:extLst>
      <p:ext uri="{BB962C8B-B14F-4D97-AF65-F5344CB8AC3E}">
        <p14:creationId xmlns:p14="http://schemas.microsoft.com/office/powerpoint/2010/main" val="21047254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Referendum on Reaganism in 1988</a:t>
            </a:r>
            <a:endParaRPr lang="en-US" u="sng" dirty="0"/>
          </a:p>
        </p:txBody>
      </p:sp>
      <p:sp>
        <p:nvSpPr>
          <p:cNvPr id="3" name="Content Placeholder 2"/>
          <p:cNvSpPr>
            <a:spLocks noGrp="1"/>
          </p:cNvSpPr>
          <p:nvPr>
            <p:ph idx="1"/>
          </p:nvPr>
        </p:nvSpPr>
        <p:spPr/>
        <p:txBody>
          <a:bodyPr/>
          <a:lstStyle/>
          <a:p>
            <a:r>
              <a:rPr lang="en-US" b="1" dirty="0"/>
              <a:t>Corruption</a:t>
            </a:r>
            <a:r>
              <a:rPr lang="en-US" dirty="0"/>
              <a:t> in the government gave Democrats political opportunities. </a:t>
            </a:r>
          </a:p>
          <a:p>
            <a:r>
              <a:rPr lang="en-US" dirty="0"/>
              <a:t>On "</a:t>
            </a:r>
            <a:r>
              <a:rPr lang="en-US" b="1" dirty="0"/>
              <a:t>Black Monday</a:t>
            </a:r>
            <a:r>
              <a:rPr lang="en-US" dirty="0"/>
              <a:t>," </a:t>
            </a:r>
            <a:r>
              <a:rPr lang="en-US" b="1" dirty="0"/>
              <a:t>October 19, 1987</a:t>
            </a:r>
            <a:r>
              <a:rPr lang="en-US" dirty="0"/>
              <a:t>, the stock market dropped 508 points, which was the largest one-day decline in history. </a:t>
            </a:r>
          </a:p>
          <a:p>
            <a:r>
              <a:rPr lang="en-US" dirty="0"/>
              <a:t>The Republicans nominated </a:t>
            </a:r>
            <a:r>
              <a:rPr lang="en-US" u="sng" dirty="0"/>
              <a:t>George H. W. Bush</a:t>
            </a:r>
            <a:r>
              <a:rPr lang="en-US" dirty="0"/>
              <a:t> for the </a:t>
            </a:r>
            <a:r>
              <a:rPr lang="en-US" b="1" dirty="0"/>
              <a:t>election of 1988</a:t>
            </a:r>
            <a:r>
              <a:rPr lang="en-US" dirty="0"/>
              <a:t>.  The Democrats chose </a:t>
            </a:r>
            <a:r>
              <a:rPr lang="en-US" u="sng" dirty="0"/>
              <a:t>Michael Dukakis</a:t>
            </a:r>
            <a:r>
              <a:rPr lang="en-US" dirty="0"/>
              <a:t>. Despite Reagan's recent problems in office, </a:t>
            </a:r>
            <a:r>
              <a:rPr lang="en-US" b="1" dirty="0"/>
              <a:t>George H. W. Bush</a:t>
            </a:r>
            <a:r>
              <a:rPr lang="en-US" dirty="0"/>
              <a:t> </a:t>
            </a:r>
            <a:r>
              <a:rPr lang="en-US" b="1" dirty="0"/>
              <a:t>won</a:t>
            </a:r>
            <a:r>
              <a:rPr lang="en-US" dirty="0"/>
              <a:t> the election</a:t>
            </a:r>
            <a:r>
              <a:rPr lang="en-US" dirty="0" smtClean="0"/>
              <a:t>.</a:t>
            </a:r>
            <a:endParaRPr lang="en-US" dirty="0"/>
          </a:p>
        </p:txBody>
      </p:sp>
    </p:spTree>
    <p:extLst>
      <p:ext uri="{BB962C8B-B14F-4D97-AF65-F5344CB8AC3E}">
        <p14:creationId xmlns:p14="http://schemas.microsoft.com/office/powerpoint/2010/main" val="2776064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H.W. Bush v. Dukakis</a:t>
            </a:r>
            <a:endParaRPr lang="en-US" u="sng" dirty="0"/>
          </a:p>
        </p:txBody>
      </p:sp>
      <p:pic>
        <p:nvPicPr>
          <p:cNvPr id="4" name="POqn7O4XeuI"/>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426324305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George H.W. Bush</a:t>
            </a:r>
            <a:endParaRPr lang="en-US" u="sng" dirty="0"/>
          </a:p>
        </p:txBody>
      </p:sp>
      <p:sp>
        <p:nvSpPr>
          <p:cNvPr id="3" name="Content Placeholder 2"/>
          <p:cNvSpPr>
            <a:spLocks noGrp="1"/>
          </p:cNvSpPr>
          <p:nvPr>
            <p:ph idx="1"/>
          </p:nvPr>
        </p:nvSpPr>
        <p:spPr>
          <a:xfrm>
            <a:off x="617220" y="1825624"/>
            <a:ext cx="10736580" cy="4826635"/>
          </a:xfrm>
        </p:spPr>
        <p:txBody>
          <a:bodyPr>
            <a:normAutofit fontScale="92500" lnSpcReduction="10000"/>
          </a:bodyPr>
          <a:lstStyle/>
          <a:p>
            <a:r>
              <a:rPr lang="en-US" dirty="0"/>
              <a:t>In </a:t>
            </a:r>
            <a:r>
              <a:rPr lang="en-US" b="1" dirty="0"/>
              <a:t>1989</a:t>
            </a:r>
            <a:r>
              <a:rPr lang="en-US" dirty="0"/>
              <a:t>, thousands of </a:t>
            </a:r>
            <a:r>
              <a:rPr lang="en-US" b="1" dirty="0"/>
              <a:t>pro-democracy demonstrators</a:t>
            </a:r>
            <a:r>
              <a:rPr lang="en-US" dirty="0"/>
              <a:t> protested in </a:t>
            </a:r>
            <a:r>
              <a:rPr lang="en-US" b="1" dirty="0"/>
              <a:t>Tiananmen Square</a:t>
            </a:r>
            <a:r>
              <a:rPr lang="en-US" dirty="0"/>
              <a:t> in </a:t>
            </a:r>
            <a:r>
              <a:rPr lang="en-US" b="1" dirty="0"/>
              <a:t>China</a:t>
            </a:r>
            <a:r>
              <a:rPr lang="en-US" dirty="0"/>
              <a:t>.  In June of 1989, China's autocratic rulers brutally crushed the </a:t>
            </a:r>
            <a:r>
              <a:rPr lang="en-US" dirty="0" smtClean="0"/>
              <a:t>movement.  In </a:t>
            </a:r>
            <a:r>
              <a:rPr lang="en-US" dirty="0"/>
              <a:t>1989, several communist regimes in Europe collapsed, including </a:t>
            </a:r>
            <a:r>
              <a:rPr lang="en-US" b="1" dirty="0"/>
              <a:t>Poland</a:t>
            </a:r>
            <a:r>
              <a:rPr lang="en-US" dirty="0"/>
              <a:t>,</a:t>
            </a:r>
            <a:r>
              <a:rPr lang="en-US" b="1" dirty="0"/>
              <a:t> Hungary</a:t>
            </a:r>
            <a:r>
              <a:rPr lang="en-US" dirty="0"/>
              <a:t>, </a:t>
            </a:r>
            <a:r>
              <a:rPr lang="en-US" b="1" dirty="0"/>
              <a:t>Czechoslovakia</a:t>
            </a:r>
            <a:r>
              <a:rPr lang="en-US" dirty="0"/>
              <a:t>, </a:t>
            </a:r>
            <a:r>
              <a:rPr lang="en-US" b="1" dirty="0"/>
              <a:t>East Germany</a:t>
            </a:r>
            <a:r>
              <a:rPr lang="en-US" dirty="0"/>
              <a:t>, and </a:t>
            </a:r>
            <a:r>
              <a:rPr lang="en-US" b="1" dirty="0"/>
              <a:t>Romania</a:t>
            </a:r>
            <a:r>
              <a:rPr lang="en-US" dirty="0"/>
              <a:t>. In </a:t>
            </a:r>
            <a:r>
              <a:rPr lang="en-US" b="1" dirty="0"/>
              <a:t>December 1989</a:t>
            </a:r>
            <a:r>
              <a:rPr lang="en-US" dirty="0"/>
              <a:t>, the </a:t>
            </a:r>
            <a:r>
              <a:rPr lang="en-US" b="1" dirty="0"/>
              <a:t>Berlin Wall</a:t>
            </a:r>
            <a:r>
              <a:rPr lang="en-US" dirty="0"/>
              <a:t> came down, and the two </a:t>
            </a:r>
            <a:r>
              <a:rPr lang="en-US" dirty="0" smtClean="0"/>
              <a:t>Germanys </a:t>
            </a:r>
            <a:r>
              <a:rPr lang="en-US" dirty="0"/>
              <a:t>were reunited in </a:t>
            </a:r>
            <a:r>
              <a:rPr lang="en-US" b="1" dirty="0"/>
              <a:t>October 1990</a:t>
            </a:r>
            <a:r>
              <a:rPr lang="en-US" dirty="0"/>
              <a:t>.</a:t>
            </a:r>
          </a:p>
          <a:p>
            <a:r>
              <a:rPr lang="en-US" dirty="0"/>
              <a:t>In </a:t>
            </a:r>
            <a:r>
              <a:rPr lang="en-US" b="1" dirty="0"/>
              <a:t>August 1991</a:t>
            </a:r>
            <a:r>
              <a:rPr lang="en-US" dirty="0"/>
              <a:t>, a </a:t>
            </a:r>
            <a:r>
              <a:rPr lang="en-US" b="1" dirty="0"/>
              <a:t>military</a:t>
            </a:r>
            <a:r>
              <a:rPr lang="en-US" dirty="0"/>
              <a:t> </a:t>
            </a:r>
            <a:r>
              <a:rPr lang="en-US" b="1" dirty="0"/>
              <a:t>coup</a:t>
            </a:r>
            <a:r>
              <a:rPr lang="en-US" dirty="0"/>
              <a:t> attempted to preserve the communist system by trying to overthrow </a:t>
            </a:r>
            <a:r>
              <a:rPr lang="en-US" u="sng" dirty="0"/>
              <a:t>Gorbachev</a:t>
            </a:r>
            <a:r>
              <a:rPr lang="en-US" dirty="0"/>
              <a:t>. In December 1991, </a:t>
            </a:r>
            <a:r>
              <a:rPr lang="en-US" b="1" dirty="0"/>
              <a:t>Gorbachev</a:t>
            </a:r>
            <a:r>
              <a:rPr lang="en-US" dirty="0"/>
              <a:t> </a:t>
            </a:r>
            <a:r>
              <a:rPr lang="en-US" b="1" dirty="0" smtClean="0"/>
              <a:t>resigned </a:t>
            </a:r>
            <a:r>
              <a:rPr lang="en-US" dirty="0" smtClean="0"/>
              <a:t>as </a:t>
            </a:r>
            <a:r>
              <a:rPr lang="en-US" dirty="0"/>
              <a:t>the Soviet Union's president, as the Soviet Union had dissolved into its component parts, 15 republics loosely confederated in the </a:t>
            </a:r>
            <a:r>
              <a:rPr lang="en-US" b="1" dirty="0"/>
              <a:t>Commonwealth of Independent States</a:t>
            </a:r>
            <a:r>
              <a:rPr lang="en-US" dirty="0"/>
              <a:t> (</a:t>
            </a:r>
            <a:r>
              <a:rPr lang="en-US" b="1" dirty="0"/>
              <a:t>CIS</a:t>
            </a:r>
            <a:r>
              <a:rPr lang="en-US" dirty="0"/>
              <a:t>), with Russia as the most powerful state. </a:t>
            </a:r>
            <a:r>
              <a:rPr lang="en-US" u="sng" dirty="0"/>
              <a:t>Boris Yelstin,</a:t>
            </a:r>
            <a:r>
              <a:rPr lang="en-US" dirty="0"/>
              <a:t> the president of the Russian Republic, was the dominant leader of the CIS. The demise of the Soviet Union </a:t>
            </a:r>
            <a:r>
              <a:rPr lang="en-US" b="1" dirty="0"/>
              <a:t>ended the Cold War</a:t>
            </a:r>
            <a:r>
              <a:rPr lang="en-US" dirty="0" smtClean="0"/>
              <a:t>.</a:t>
            </a:r>
            <a:endParaRPr lang="en-US" dirty="0"/>
          </a:p>
        </p:txBody>
      </p:sp>
    </p:spTree>
    <p:extLst>
      <p:ext uri="{BB962C8B-B14F-4D97-AF65-F5344CB8AC3E}">
        <p14:creationId xmlns:p14="http://schemas.microsoft.com/office/powerpoint/2010/main" val="3722886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End of the Cold War</a:t>
            </a:r>
            <a:endParaRPr lang="en-US" u="sng" dirty="0"/>
          </a:p>
        </p:txBody>
      </p:sp>
      <p:sp>
        <p:nvSpPr>
          <p:cNvPr id="3" name="Content Placeholder 2"/>
          <p:cNvSpPr>
            <a:spLocks noGrp="1"/>
          </p:cNvSpPr>
          <p:nvPr>
            <p:ph idx="1"/>
          </p:nvPr>
        </p:nvSpPr>
        <p:spPr/>
        <p:txBody>
          <a:bodyPr>
            <a:normAutofit lnSpcReduction="10000"/>
          </a:bodyPr>
          <a:lstStyle/>
          <a:p>
            <a:r>
              <a:rPr lang="en-US" dirty="0"/>
              <a:t>Ethnic warfare broke out throughout the former Soviet Union. In </a:t>
            </a:r>
            <a:r>
              <a:rPr lang="en-US" b="1" dirty="0"/>
              <a:t>1991</a:t>
            </a:r>
            <a:r>
              <a:rPr lang="en-US" dirty="0"/>
              <a:t>, the </a:t>
            </a:r>
            <a:r>
              <a:rPr lang="en-US" b="1" dirty="0"/>
              <a:t>Chechen minority</a:t>
            </a:r>
            <a:r>
              <a:rPr lang="en-US" dirty="0"/>
              <a:t> tried to declare its independence from </a:t>
            </a:r>
            <a:r>
              <a:rPr lang="en-US" b="1" dirty="0"/>
              <a:t>Russia</a:t>
            </a:r>
            <a:r>
              <a:rPr lang="en-US" dirty="0"/>
              <a:t>, but Yelstin sent in Russian troops.</a:t>
            </a:r>
          </a:p>
          <a:p>
            <a:r>
              <a:rPr lang="en-US" dirty="0"/>
              <a:t>As a result of reduced defense spending after the Cold War, </a:t>
            </a:r>
            <a:r>
              <a:rPr lang="en-US" b="1" dirty="0"/>
              <a:t>America's</a:t>
            </a:r>
            <a:r>
              <a:rPr lang="en-US" dirty="0"/>
              <a:t> </a:t>
            </a:r>
            <a:r>
              <a:rPr lang="en-US" b="1" dirty="0"/>
              <a:t>economy</a:t>
            </a:r>
            <a:r>
              <a:rPr lang="en-US" dirty="0"/>
              <a:t> </a:t>
            </a:r>
            <a:r>
              <a:rPr lang="en-US" b="1" dirty="0"/>
              <a:t>suffered</a:t>
            </a:r>
            <a:r>
              <a:rPr lang="en-US" dirty="0"/>
              <a:t>.</a:t>
            </a:r>
          </a:p>
          <a:p>
            <a:r>
              <a:rPr lang="en-US" dirty="0"/>
              <a:t>In </a:t>
            </a:r>
            <a:r>
              <a:rPr lang="en-US" b="1" dirty="0"/>
              <a:t>1990</a:t>
            </a:r>
            <a:r>
              <a:rPr lang="en-US" dirty="0"/>
              <a:t>, the white regime in </a:t>
            </a:r>
            <a:r>
              <a:rPr lang="en-US" b="1" dirty="0"/>
              <a:t>South Africa</a:t>
            </a:r>
            <a:r>
              <a:rPr lang="en-US" dirty="0"/>
              <a:t> freed African leader </a:t>
            </a:r>
            <a:r>
              <a:rPr lang="en-US" u="sng" dirty="0"/>
              <a:t>Nelson Mandela</a:t>
            </a:r>
            <a:r>
              <a:rPr lang="en-US" dirty="0"/>
              <a:t>, who had served 27 years in prison for conspiring for overthrow the government.  Four years later, he was elected as South Africa's president.  In </a:t>
            </a:r>
            <a:r>
              <a:rPr lang="en-US" b="1" dirty="0"/>
              <a:t>1990</a:t>
            </a:r>
            <a:r>
              <a:rPr lang="en-US" dirty="0"/>
              <a:t>, free elections removed the </a:t>
            </a:r>
            <a:r>
              <a:rPr lang="en-US" b="1" dirty="0"/>
              <a:t>leftist</a:t>
            </a:r>
            <a:r>
              <a:rPr lang="en-US" dirty="0"/>
              <a:t> </a:t>
            </a:r>
            <a:r>
              <a:rPr lang="en-US" b="1" dirty="0"/>
              <a:t>Sandinistas</a:t>
            </a:r>
            <a:r>
              <a:rPr lang="en-US" dirty="0"/>
              <a:t> in </a:t>
            </a:r>
            <a:r>
              <a:rPr lang="en-US" b="1" dirty="0"/>
              <a:t>Nicaragua</a:t>
            </a:r>
            <a:r>
              <a:rPr lang="en-US" dirty="0"/>
              <a:t> from power.  In 1992, the civil war ended in </a:t>
            </a:r>
            <a:r>
              <a:rPr lang="en-US" b="1" dirty="0"/>
              <a:t>El Salvador</a:t>
            </a:r>
            <a:r>
              <a:rPr lang="en-US" dirty="0" smtClean="0"/>
              <a:t>.</a:t>
            </a:r>
            <a:endParaRPr lang="en-US" dirty="0"/>
          </a:p>
        </p:txBody>
      </p:sp>
    </p:spTree>
    <p:extLst>
      <p:ext uri="{BB962C8B-B14F-4D97-AF65-F5344CB8AC3E}">
        <p14:creationId xmlns:p14="http://schemas.microsoft.com/office/powerpoint/2010/main" val="21567889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Persian Gulf Crisis</a:t>
            </a:r>
            <a:endParaRPr lang="en-US" u="sng" dirty="0"/>
          </a:p>
        </p:txBody>
      </p:sp>
      <p:sp>
        <p:nvSpPr>
          <p:cNvPr id="3" name="Content Placeholder 2"/>
          <p:cNvSpPr>
            <a:spLocks noGrp="1"/>
          </p:cNvSpPr>
          <p:nvPr>
            <p:ph idx="1"/>
          </p:nvPr>
        </p:nvSpPr>
        <p:spPr>
          <a:xfrm>
            <a:off x="525780" y="1825624"/>
            <a:ext cx="10828020" cy="4803775"/>
          </a:xfrm>
        </p:spPr>
        <p:txBody>
          <a:bodyPr>
            <a:normAutofit fontScale="92500" lnSpcReduction="10000"/>
          </a:bodyPr>
          <a:lstStyle/>
          <a:p>
            <a:r>
              <a:rPr lang="en-US" dirty="0"/>
              <a:t>On August 2, 1990, </a:t>
            </a:r>
            <a:r>
              <a:rPr lang="en-US" b="1" dirty="0"/>
              <a:t>Iraqi</a:t>
            </a:r>
            <a:r>
              <a:rPr lang="en-US" dirty="0"/>
              <a:t> leader </a:t>
            </a:r>
            <a:r>
              <a:rPr lang="en-US" u="sng" dirty="0"/>
              <a:t>Saddam Hussein</a:t>
            </a:r>
            <a:r>
              <a:rPr lang="en-US" dirty="0"/>
              <a:t> </a:t>
            </a:r>
            <a:r>
              <a:rPr lang="en-US" b="1" dirty="0"/>
              <a:t>invaded</a:t>
            </a:r>
            <a:r>
              <a:rPr lang="en-US" dirty="0"/>
              <a:t> </a:t>
            </a:r>
            <a:r>
              <a:rPr lang="en-US" b="1" dirty="0"/>
              <a:t>Kuwait</a:t>
            </a:r>
            <a:r>
              <a:rPr lang="en-US" dirty="0"/>
              <a:t>, seeking oil.  The United Nations Security Council condemned the invasion and on August 3, it demanded the immediate withdrawal of Iraq's troops.  After Hussein refused to comply by the mandatory date of </a:t>
            </a:r>
            <a:r>
              <a:rPr lang="en-US" b="1" dirty="0"/>
              <a:t>January 15, 1991</a:t>
            </a:r>
            <a:r>
              <a:rPr lang="en-US" dirty="0"/>
              <a:t>, the United States led a massive international military deployment, sending 539,000 troops to the Persian Gulf region.</a:t>
            </a:r>
          </a:p>
          <a:p>
            <a:r>
              <a:rPr lang="en-US" dirty="0"/>
              <a:t>On </a:t>
            </a:r>
            <a:r>
              <a:rPr lang="en-US" b="1" dirty="0"/>
              <a:t>January 16, 1991</a:t>
            </a:r>
            <a:r>
              <a:rPr lang="en-US" dirty="0"/>
              <a:t>, the U.S. and the U.N. launched a 37-day air war against Iraq.  Allied commander, American general </a:t>
            </a:r>
            <a:r>
              <a:rPr lang="en-US" u="sng" dirty="0"/>
              <a:t>Norman Schwarzkopf</a:t>
            </a:r>
            <a:r>
              <a:rPr lang="en-US" dirty="0"/>
              <a:t>, planned to bombing the Iraqis and then send in ground troops and armor. On </a:t>
            </a:r>
            <a:r>
              <a:rPr lang="en-US" b="1" dirty="0"/>
              <a:t>February 23</a:t>
            </a:r>
            <a:r>
              <a:rPr lang="en-US" dirty="0"/>
              <a:t>, the land war, "</a:t>
            </a:r>
            <a:r>
              <a:rPr lang="en-US" b="1" dirty="0"/>
              <a:t>Operation Desert Storm</a:t>
            </a:r>
            <a:r>
              <a:rPr lang="en-US" dirty="0"/>
              <a:t>," began.  It only lasted 4 days, and Saddam Hussein was forced to sign a cease-fire on </a:t>
            </a:r>
            <a:r>
              <a:rPr lang="en-US" b="1" dirty="0"/>
              <a:t>February 27</a:t>
            </a:r>
            <a:r>
              <a:rPr lang="en-US" dirty="0"/>
              <a:t>. </a:t>
            </a:r>
            <a:r>
              <a:rPr lang="en-US" dirty="0" smtClean="0"/>
              <a:t>  Because </a:t>
            </a:r>
            <a:r>
              <a:rPr lang="en-US" dirty="0"/>
              <a:t>the allies had only agreed to liberate Kuwait, Bush decided not to invade Baghdad to overthrow Saddam. Thus, Saddam stayed in power</a:t>
            </a:r>
            <a:r>
              <a:rPr lang="en-US" dirty="0" smtClean="0"/>
              <a:t>.</a:t>
            </a:r>
            <a:endParaRPr lang="en-US" dirty="0"/>
          </a:p>
        </p:txBody>
      </p:sp>
    </p:spTree>
    <p:extLst>
      <p:ext uri="{BB962C8B-B14F-4D97-AF65-F5344CB8AC3E}">
        <p14:creationId xmlns:p14="http://schemas.microsoft.com/office/powerpoint/2010/main" val="14841911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Bush on the Home Front</a:t>
            </a:r>
            <a:endParaRPr lang="en-US" u="sng" dirty="0"/>
          </a:p>
        </p:txBody>
      </p:sp>
      <p:sp>
        <p:nvSpPr>
          <p:cNvPr id="3" name="Content Placeholder 2"/>
          <p:cNvSpPr>
            <a:spLocks noGrp="1"/>
          </p:cNvSpPr>
          <p:nvPr>
            <p:ph idx="1"/>
          </p:nvPr>
        </p:nvSpPr>
        <p:spPr>
          <a:xfrm>
            <a:off x="838200" y="1690688"/>
            <a:ext cx="10515600" cy="5167312"/>
          </a:xfrm>
        </p:spPr>
        <p:txBody>
          <a:bodyPr>
            <a:normAutofit lnSpcReduction="10000"/>
          </a:bodyPr>
          <a:lstStyle/>
          <a:p>
            <a:r>
              <a:rPr lang="en-US" dirty="0"/>
              <a:t>President Bush signed the </a:t>
            </a:r>
            <a:r>
              <a:rPr lang="en-US" b="1" dirty="0"/>
              <a:t>Americans with Disabilities Act</a:t>
            </a:r>
            <a:r>
              <a:rPr lang="en-US" dirty="0"/>
              <a:t> (</a:t>
            </a:r>
            <a:r>
              <a:rPr lang="en-US" b="1" dirty="0"/>
              <a:t>ADA</a:t>
            </a:r>
            <a:r>
              <a:rPr lang="en-US" dirty="0"/>
              <a:t>) in </a:t>
            </a:r>
            <a:r>
              <a:rPr lang="en-US" b="1" dirty="0"/>
              <a:t>1990</a:t>
            </a:r>
            <a:r>
              <a:rPr lang="en-US" dirty="0"/>
              <a:t>, prohibiting discrimination against citizens with physical or mental disabilities.  </a:t>
            </a:r>
            <a:r>
              <a:rPr lang="en-US" dirty="0" smtClean="0"/>
              <a:t>In </a:t>
            </a:r>
            <a:r>
              <a:rPr lang="en-US" b="1" dirty="0" smtClean="0"/>
              <a:t>1992</a:t>
            </a:r>
            <a:r>
              <a:rPr lang="en-US" dirty="0"/>
              <a:t>, he signed a major </a:t>
            </a:r>
            <a:r>
              <a:rPr lang="en-US" b="1" dirty="0"/>
              <a:t>water projects bill</a:t>
            </a:r>
            <a:r>
              <a:rPr lang="en-US" dirty="0"/>
              <a:t> that reformed the distribution of subsidized federal water in the West.  In 1990, Bush's Department of Education challenged the legality of college scholarships targeted for racial minorities.</a:t>
            </a:r>
          </a:p>
          <a:p>
            <a:r>
              <a:rPr lang="en-US" dirty="0"/>
              <a:t>In </a:t>
            </a:r>
            <a:r>
              <a:rPr lang="en-US" b="1" dirty="0"/>
              <a:t>1991</a:t>
            </a:r>
            <a:r>
              <a:rPr lang="en-US" dirty="0"/>
              <a:t>, Bush nominated conservative African American </a:t>
            </a:r>
            <a:r>
              <a:rPr lang="en-US" u="sng" dirty="0"/>
              <a:t>Clarence Thomas</a:t>
            </a:r>
            <a:r>
              <a:rPr lang="en-US" dirty="0"/>
              <a:t> to the </a:t>
            </a:r>
            <a:r>
              <a:rPr lang="en-US" b="1" dirty="0"/>
              <a:t>Supreme Court</a:t>
            </a:r>
            <a:r>
              <a:rPr lang="en-US" dirty="0"/>
              <a:t>. He opposed affirmative action. Thomas's nomination was approved by the Senate despite accusations from </a:t>
            </a:r>
            <a:r>
              <a:rPr lang="en-US" u="sng" dirty="0"/>
              <a:t>Anita Hill</a:t>
            </a:r>
            <a:r>
              <a:rPr lang="en-US" dirty="0"/>
              <a:t> that Thomas had sexually harassed her.</a:t>
            </a:r>
          </a:p>
          <a:p>
            <a:r>
              <a:rPr lang="en-US" dirty="0"/>
              <a:t>By 1992, the unemployment rate had exceeded 7% and the federal budget deficit continued to grow. Bush was forced to increase taxes to generate revenue for the federal government</a:t>
            </a:r>
            <a:r>
              <a:rPr lang="en-US" dirty="0" smtClean="0"/>
              <a:t>.</a:t>
            </a:r>
            <a:endParaRPr lang="en-US" dirty="0"/>
          </a:p>
        </p:txBody>
      </p:sp>
    </p:spTree>
    <p:extLst>
      <p:ext uri="{BB962C8B-B14F-4D97-AF65-F5344CB8AC3E}">
        <p14:creationId xmlns:p14="http://schemas.microsoft.com/office/powerpoint/2010/main" val="17887555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Bill Clinton: The First Baby-Boomer President</a:t>
            </a:r>
            <a:endParaRPr lang="en-US" u="sng" dirty="0"/>
          </a:p>
        </p:txBody>
      </p:sp>
      <p:sp>
        <p:nvSpPr>
          <p:cNvPr id="3" name="Content Placeholder 2"/>
          <p:cNvSpPr>
            <a:spLocks noGrp="1"/>
          </p:cNvSpPr>
          <p:nvPr>
            <p:ph idx="1"/>
          </p:nvPr>
        </p:nvSpPr>
        <p:spPr>
          <a:xfrm>
            <a:off x="434340" y="1825624"/>
            <a:ext cx="10919460" cy="5032375"/>
          </a:xfrm>
        </p:spPr>
        <p:txBody>
          <a:bodyPr>
            <a:normAutofit fontScale="92500" lnSpcReduction="10000"/>
          </a:bodyPr>
          <a:lstStyle/>
          <a:p>
            <a:r>
              <a:rPr lang="en-US" dirty="0"/>
              <a:t>For the </a:t>
            </a:r>
            <a:r>
              <a:rPr lang="en-US" b="1" dirty="0"/>
              <a:t>election of 1992</a:t>
            </a:r>
            <a:r>
              <a:rPr lang="en-US" dirty="0"/>
              <a:t>, the Democrats chose </a:t>
            </a:r>
            <a:r>
              <a:rPr lang="en-US" u="sng" dirty="0"/>
              <a:t>Bill Clinton</a:t>
            </a:r>
            <a:r>
              <a:rPr lang="en-US" dirty="0"/>
              <a:t> as their candidate (despite accusations of womanizing and draft evasion) and </a:t>
            </a:r>
            <a:r>
              <a:rPr lang="en-US" u="sng" dirty="0"/>
              <a:t>Albert Gore, Jr.</a:t>
            </a:r>
            <a:r>
              <a:rPr lang="en-US" dirty="0"/>
              <a:t> as his running mate.  The Democrats tried a new approach, promoting growth, strong defense, and anticrime policies, while campaigning to stimulate the economy.</a:t>
            </a:r>
          </a:p>
          <a:p>
            <a:r>
              <a:rPr lang="en-US" dirty="0"/>
              <a:t>The Republicans dwelled on "family values" and re-nominated </a:t>
            </a:r>
            <a:r>
              <a:rPr lang="en-US" u="sng" dirty="0"/>
              <a:t>George H. W. Bush</a:t>
            </a:r>
            <a:r>
              <a:rPr lang="en-US" dirty="0"/>
              <a:t> for the presidency and </a:t>
            </a:r>
            <a:r>
              <a:rPr lang="en-US" u="sng" dirty="0"/>
              <a:t>J. Danforth Quayle</a:t>
            </a:r>
            <a:r>
              <a:rPr lang="en-US" dirty="0"/>
              <a:t> for the vice </a:t>
            </a:r>
            <a:r>
              <a:rPr lang="en-US" dirty="0" smtClean="0"/>
              <a:t>presidency.  Third </a:t>
            </a:r>
            <a:r>
              <a:rPr lang="en-US" dirty="0"/>
              <a:t>party candidate, </a:t>
            </a:r>
            <a:r>
              <a:rPr lang="en-US" u="sng" dirty="0"/>
              <a:t>Ross Perot</a:t>
            </a:r>
            <a:r>
              <a:rPr lang="en-US" dirty="0"/>
              <a:t> entered the race and ended up winning 19,237,247 votes, although he won no Electoral votes. </a:t>
            </a:r>
          </a:p>
          <a:p>
            <a:r>
              <a:rPr lang="en-US" b="1" dirty="0"/>
              <a:t>Clinton</a:t>
            </a:r>
            <a:r>
              <a:rPr lang="en-US" dirty="0"/>
              <a:t> </a:t>
            </a:r>
            <a:r>
              <a:rPr lang="en-US" b="1" dirty="0"/>
              <a:t>won</a:t>
            </a:r>
            <a:r>
              <a:rPr lang="en-US" dirty="0"/>
              <a:t> the election of 1992. Democrats also gained control of both the House and the </a:t>
            </a:r>
            <a:r>
              <a:rPr lang="en-US" dirty="0" smtClean="0"/>
              <a:t>Senate.  Presidency </a:t>
            </a:r>
            <a:r>
              <a:rPr lang="en-US" dirty="0"/>
              <a:t>Clinton hired </a:t>
            </a:r>
            <a:r>
              <a:rPr lang="en-US" b="1" dirty="0"/>
              <a:t>minorities</a:t>
            </a:r>
            <a:r>
              <a:rPr lang="en-US" dirty="0"/>
              <a:t> and more </a:t>
            </a:r>
            <a:r>
              <a:rPr lang="en-US" b="1" dirty="0"/>
              <a:t>women</a:t>
            </a:r>
            <a:r>
              <a:rPr lang="en-US" dirty="0"/>
              <a:t> in Congress and his presidential cabinet. This included the first female attorney general, </a:t>
            </a:r>
            <a:r>
              <a:rPr lang="en-US" u="sng" dirty="0"/>
              <a:t>Janet Reno</a:t>
            </a:r>
            <a:r>
              <a:rPr lang="en-US" dirty="0"/>
              <a:t>, Secretary of Health and Human Services, </a:t>
            </a:r>
            <a:r>
              <a:rPr lang="en-US" u="sng" dirty="0"/>
              <a:t>Donna Shalala</a:t>
            </a:r>
            <a:r>
              <a:rPr lang="en-US" dirty="0"/>
              <a:t>, and </a:t>
            </a:r>
            <a:r>
              <a:rPr lang="en-US" u="sng" dirty="0"/>
              <a:t>Ruth Bader Ginsburg</a:t>
            </a:r>
            <a:r>
              <a:rPr lang="en-US" dirty="0"/>
              <a:t> in the Supreme </a:t>
            </a:r>
            <a:r>
              <a:rPr lang="en-US" dirty="0" smtClean="0"/>
              <a:t>Court</a:t>
            </a:r>
            <a:endParaRPr lang="en-US" dirty="0"/>
          </a:p>
        </p:txBody>
      </p:sp>
    </p:spTree>
    <p:extLst>
      <p:ext uri="{BB962C8B-B14F-4D97-AF65-F5344CB8AC3E}">
        <p14:creationId xmlns:p14="http://schemas.microsoft.com/office/powerpoint/2010/main" val="778345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Cambodianizing the Vietnam War</a:t>
            </a:r>
            <a:endParaRPr lang="en-US" u="sng" dirty="0"/>
          </a:p>
        </p:txBody>
      </p:sp>
      <p:sp>
        <p:nvSpPr>
          <p:cNvPr id="3" name="Content Placeholder 2"/>
          <p:cNvSpPr>
            <a:spLocks noGrp="1"/>
          </p:cNvSpPr>
          <p:nvPr>
            <p:ph idx="1"/>
          </p:nvPr>
        </p:nvSpPr>
        <p:spPr/>
        <p:txBody>
          <a:bodyPr>
            <a:normAutofit fontScale="92500"/>
          </a:bodyPr>
          <a:lstStyle/>
          <a:p>
            <a:r>
              <a:rPr lang="en-US" dirty="0"/>
              <a:t>Cambodia, which was officially neutral in the war, bordered South Vietnam. The North Vietnamese had been using Cambodia as a springboard for troops, weapons, and supplies. On </a:t>
            </a:r>
            <a:r>
              <a:rPr lang="en-US" b="1" dirty="0"/>
              <a:t>April 29, 1970</a:t>
            </a:r>
            <a:r>
              <a:rPr lang="en-US" dirty="0"/>
              <a:t>, President Nixon ordered American forces to attack the enemy in </a:t>
            </a:r>
            <a:r>
              <a:rPr lang="en-US" b="1" dirty="0"/>
              <a:t>Cambodia</a:t>
            </a:r>
            <a:r>
              <a:rPr lang="en-US" dirty="0"/>
              <a:t>. Protests erupted at </a:t>
            </a:r>
            <a:r>
              <a:rPr lang="en-US" b="1" dirty="0"/>
              <a:t>Kent State University</a:t>
            </a:r>
            <a:r>
              <a:rPr lang="en-US" dirty="0"/>
              <a:t>, in which the National Guard shot 4 students. Nixon withdrew the troops from Cambodia on </a:t>
            </a:r>
            <a:r>
              <a:rPr lang="en-US" b="1" dirty="0"/>
              <a:t>June 29, 1970</a:t>
            </a:r>
            <a:r>
              <a:rPr lang="en-US" dirty="0"/>
              <a:t>, although the bitterness between the "</a:t>
            </a:r>
            <a:r>
              <a:rPr lang="en-US" b="1" dirty="0"/>
              <a:t>hawks</a:t>
            </a:r>
            <a:r>
              <a:rPr lang="en-US" dirty="0"/>
              <a:t>" and the "</a:t>
            </a:r>
            <a:r>
              <a:rPr lang="en-US" b="1" dirty="0"/>
              <a:t>doves</a:t>
            </a:r>
            <a:r>
              <a:rPr lang="en-US" dirty="0"/>
              <a:t>" increased.</a:t>
            </a:r>
          </a:p>
          <a:p>
            <a:r>
              <a:rPr lang="en-US" dirty="0"/>
              <a:t>In </a:t>
            </a:r>
            <a:r>
              <a:rPr lang="en-US" b="1" dirty="0"/>
              <a:t>1971</a:t>
            </a:r>
            <a:r>
              <a:rPr lang="en-US" dirty="0"/>
              <a:t>, the </a:t>
            </a:r>
            <a:r>
              <a:rPr lang="en-US" b="1" dirty="0"/>
              <a:t>26</a:t>
            </a:r>
            <a:r>
              <a:rPr lang="en-US" b="1" baseline="30000" dirty="0"/>
              <a:t>th</a:t>
            </a:r>
            <a:r>
              <a:rPr lang="en-US" b="1" dirty="0"/>
              <a:t> Amendment</a:t>
            </a:r>
            <a:r>
              <a:rPr lang="en-US" dirty="0"/>
              <a:t> was passed, lowering the voting age to 18.</a:t>
            </a:r>
          </a:p>
          <a:p>
            <a:r>
              <a:rPr lang="en-US" b="1" dirty="0"/>
              <a:t>Pentagon Papers</a:t>
            </a:r>
            <a:r>
              <a:rPr lang="en-US" dirty="0"/>
              <a:t>: a leaked, top-secret Pentagon study that documented the deceptions of the previous presidential administrations, in regards to the Vietnam War</a:t>
            </a:r>
            <a:r>
              <a:rPr lang="en-US" dirty="0" smtClean="0"/>
              <a:t>.</a:t>
            </a:r>
            <a:endParaRPr lang="en-US" dirty="0"/>
          </a:p>
        </p:txBody>
      </p:sp>
    </p:spTree>
    <p:extLst>
      <p:ext uri="{BB962C8B-B14F-4D97-AF65-F5344CB8AC3E}">
        <p14:creationId xmlns:p14="http://schemas.microsoft.com/office/powerpoint/2010/main" val="4420601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Clinton v. Bush v. Perot</a:t>
            </a:r>
            <a:endParaRPr lang="en-US" u="sng" dirty="0"/>
          </a:p>
        </p:txBody>
      </p:sp>
      <p:pic>
        <p:nvPicPr>
          <p:cNvPr id="4" name="7ffbFvKlWqE"/>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7857029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 False Start for Reform</a:t>
            </a:r>
            <a:endParaRPr lang="en-US" u="sng" dirty="0"/>
          </a:p>
        </p:txBody>
      </p:sp>
      <p:sp>
        <p:nvSpPr>
          <p:cNvPr id="3" name="Content Placeholder 2"/>
          <p:cNvSpPr>
            <a:spLocks noGrp="1"/>
          </p:cNvSpPr>
          <p:nvPr>
            <p:ph idx="1"/>
          </p:nvPr>
        </p:nvSpPr>
        <p:spPr>
          <a:xfrm>
            <a:off x="571500" y="1825624"/>
            <a:ext cx="10782300" cy="4803775"/>
          </a:xfrm>
        </p:spPr>
        <p:txBody>
          <a:bodyPr>
            <a:normAutofit fontScale="92500" lnSpcReduction="20000"/>
          </a:bodyPr>
          <a:lstStyle/>
          <a:p>
            <a:r>
              <a:rPr lang="en-US" dirty="0"/>
              <a:t>Clinton called for accepting homosexuals in the armed forces, but he had to settle for a "</a:t>
            </a:r>
            <a:r>
              <a:rPr lang="en-US" b="1" dirty="0"/>
              <a:t>don't ask, don't tell</a:t>
            </a:r>
            <a:r>
              <a:rPr lang="en-US" dirty="0"/>
              <a:t>" policy that unofficially accepted gays and lesbians.</a:t>
            </a:r>
          </a:p>
          <a:p>
            <a:r>
              <a:rPr lang="en-US" dirty="0"/>
              <a:t>Clinton appointed his wife, </a:t>
            </a:r>
            <a:r>
              <a:rPr lang="en-US" u="sng" dirty="0"/>
              <a:t>Hillary Rodham Clinton</a:t>
            </a:r>
            <a:r>
              <a:rPr lang="en-US" dirty="0"/>
              <a:t>, to revamp the nation's health and medical care system.  When the plan was revealed in October 1993, critics blasted it as cumbersome, confusing, and stupid.  The previous image of Hillary as an equal political partner of her husband changed to a liability.</a:t>
            </a:r>
          </a:p>
          <a:p>
            <a:r>
              <a:rPr lang="en-US" dirty="0"/>
              <a:t>By </a:t>
            </a:r>
            <a:r>
              <a:rPr lang="en-US" b="1" dirty="0"/>
              <a:t>1998</a:t>
            </a:r>
            <a:r>
              <a:rPr lang="en-US" dirty="0"/>
              <a:t>, Clinton 's policies had led to </a:t>
            </a:r>
            <a:r>
              <a:rPr lang="en-US" b="1" dirty="0"/>
              <a:t>budget surplus</a:t>
            </a:r>
            <a:r>
              <a:rPr lang="en-US" dirty="0"/>
              <a:t> and he had </a:t>
            </a:r>
            <a:r>
              <a:rPr lang="en-US" b="1" dirty="0"/>
              <a:t>shrunk</a:t>
            </a:r>
            <a:r>
              <a:rPr lang="en-US" dirty="0"/>
              <a:t> the </a:t>
            </a:r>
            <a:r>
              <a:rPr lang="en-US" b="1" dirty="0"/>
              <a:t>federal</a:t>
            </a:r>
            <a:r>
              <a:rPr lang="en-US" dirty="0"/>
              <a:t> </a:t>
            </a:r>
            <a:r>
              <a:rPr lang="en-US" b="1" dirty="0"/>
              <a:t>deficit</a:t>
            </a:r>
            <a:r>
              <a:rPr lang="en-US" dirty="0"/>
              <a:t> to its lowest levels in ten years. </a:t>
            </a:r>
          </a:p>
          <a:p>
            <a:r>
              <a:rPr lang="en-US" dirty="0"/>
              <a:t>On February 26, 1993, a radical Muslim group bombed the </a:t>
            </a:r>
            <a:r>
              <a:rPr lang="en-US" b="1" dirty="0"/>
              <a:t>World Trade Center</a:t>
            </a:r>
            <a:r>
              <a:rPr lang="en-US" dirty="0"/>
              <a:t> in New York, killing six people.  On April 19, 1993, a standoff at </a:t>
            </a:r>
            <a:r>
              <a:rPr lang="en-US" b="1" dirty="0"/>
              <a:t>Waco, Texas</a:t>
            </a:r>
            <a:r>
              <a:rPr lang="en-US" dirty="0"/>
              <a:t> between the government and the </a:t>
            </a:r>
            <a:r>
              <a:rPr lang="en-US" b="1" dirty="0"/>
              <a:t>Branch Davidian cult </a:t>
            </a:r>
            <a:r>
              <a:rPr lang="en-US" dirty="0"/>
              <a:t>ended in a fire that killed 82 people. On April 19, 1995, </a:t>
            </a:r>
            <a:r>
              <a:rPr lang="en-US" u="sng" dirty="0"/>
              <a:t>Timothy McVeigh</a:t>
            </a:r>
            <a:r>
              <a:rPr lang="en-US" dirty="0"/>
              <a:t> bombed a federal building in</a:t>
            </a:r>
            <a:r>
              <a:rPr lang="en-US" b="1" dirty="0"/>
              <a:t> Oklahoma City</a:t>
            </a:r>
            <a:r>
              <a:rPr lang="en-US" dirty="0"/>
              <a:t>, killing 169 people</a:t>
            </a:r>
            <a:r>
              <a:rPr lang="en-US" dirty="0" smtClean="0"/>
              <a:t>.</a:t>
            </a:r>
            <a:endParaRPr lang="en-US" dirty="0"/>
          </a:p>
        </p:txBody>
      </p:sp>
    </p:spTree>
    <p:extLst>
      <p:ext uri="{BB962C8B-B14F-4D97-AF65-F5344CB8AC3E}">
        <p14:creationId xmlns:p14="http://schemas.microsoft.com/office/powerpoint/2010/main" val="18312703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Politics of Distrust</a:t>
            </a:r>
            <a:endParaRPr lang="en-US" u="sng" dirty="0"/>
          </a:p>
        </p:txBody>
      </p:sp>
      <p:sp>
        <p:nvSpPr>
          <p:cNvPr id="3" name="Content Placeholder 2"/>
          <p:cNvSpPr>
            <a:spLocks noGrp="1"/>
          </p:cNvSpPr>
          <p:nvPr>
            <p:ph idx="1"/>
          </p:nvPr>
        </p:nvSpPr>
        <p:spPr/>
        <p:txBody>
          <a:bodyPr>
            <a:normAutofit lnSpcReduction="10000"/>
          </a:bodyPr>
          <a:lstStyle/>
          <a:p>
            <a:r>
              <a:rPr lang="en-US" dirty="0"/>
              <a:t>In 1994, </a:t>
            </a:r>
            <a:r>
              <a:rPr lang="en-US" u="sng" dirty="0"/>
              <a:t>Newt Gingrich</a:t>
            </a:r>
            <a:r>
              <a:rPr lang="en-US" dirty="0"/>
              <a:t> led Republicans on an attack of Clinton's liberal failures with a conservative "</a:t>
            </a:r>
            <a:r>
              <a:rPr lang="en-US" b="1" dirty="0"/>
              <a:t>Contract with America</a:t>
            </a:r>
            <a:r>
              <a:rPr lang="en-US" dirty="0"/>
              <a:t>."  That year, Republicans won eight more seats in the Senate and 53 more seats in the House, where Gingrich became the new Speaker of the House.</a:t>
            </a:r>
          </a:p>
          <a:p>
            <a:r>
              <a:rPr lang="en-US" dirty="0"/>
              <a:t>A conservative Congress passed the </a:t>
            </a:r>
            <a:r>
              <a:rPr lang="en-US" b="1" dirty="0"/>
              <a:t>Welfare Reform Bill</a:t>
            </a:r>
            <a:r>
              <a:rPr lang="en-US" dirty="0"/>
              <a:t>, which made cuts to welfare programs.</a:t>
            </a:r>
          </a:p>
          <a:p>
            <a:r>
              <a:rPr lang="en-US" dirty="0"/>
              <a:t>In 1995, the government shut down when Congress could not agree on a budget.</a:t>
            </a:r>
          </a:p>
          <a:p>
            <a:r>
              <a:rPr lang="en-US" dirty="0"/>
              <a:t>In the </a:t>
            </a:r>
            <a:r>
              <a:rPr lang="en-US" b="1" dirty="0"/>
              <a:t>election of 1996</a:t>
            </a:r>
            <a:r>
              <a:rPr lang="en-US" dirty="0"/>
              <a:t>, Clinton beat Republican </a:t>
            </a:r>
            <a:r>
              <a:rPr lang="en-US" u="sng" dirty="0"/>
              <a:t>Bob Dole</a:t>
            </a:r>
            <a:r>
              <a:rPr lang="en-US" dirty="0"/>
              <a:t>.  </a:t>
            </a:r>
            <a:r>
              <a:rPr lang="en-US" u="sng" dirty="0"/>
              <a:t>Ross Perot</a:t>
            </a:r>
            <a:r>
              <a:rPr lang="en-US" dirty="0"/>
              <a:t>, the third party candidate, again finished third</a:t>
            </a:r>
            <a:r>
              <a:rPr lang="en-US" dirty="0" smtClean="0"/>
              <a:t>.</a:t>
            </a:r>
            <a:endParaRPr lang="en-US" dirty="0"/>
          </a:p>
        </p:txBody>
      </p:sp>
    </p:spTree>
    <p:extLst>
      <p:ext uri="{BB962C8B-B14F-4D97-AF65-F5344CB8AC3E}">
        <p14:creationId xmlns:p14="http://schemas.microsoft.com/office/powerpoint/2010/main" val="30756520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Clinton Again</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During his second term, Clinton was more of a political moderate.</a:t>
            </a:r>
          </a:p>
          <a:p>
            <a:r>
              <a:rPr lang="en-US" dirty="0"/>
              <a:t>The economy was booming in the late 1990s due to the Federal Reserve Board's low interest rates and the growth of Internet business.</a:t>
            </a:r>
          </a:p>
          <a:p>
            <a:r>
              <a:rPr lang="en-US" b="1" dirty="0"/>
              <a:t>The North American Free Trade Agreement </a:t>
            </a:r>
            <a:r>
              <a:rPr lang="en-US" dirty="0"/>
              <a:t>(</a:t>
            </a:r>
            <a:r>
              <a:rPr lang="en-US" b="1" dirty="0"/>
              <a:t>NAFTA</a:t>
            </a:r>
            <a:r>
              <a:rPr lang="en-US" dirty="0"/>
              <a:t>) was passed in 1993, and it created a</a:t>
            </a:r>
            <a:r>
              <a:rPr lang="en-US" b="1" dirty="0"/>
              <a:t> free-trade zone</a:t>
            </a:r>
            <a:r>
              <a:rPr lang="en-US" dirty="0"/>
              <a:t> between Mexico, </a:t>
            </a:r>
            <a:r>
              <a:rPr lang="en-US" dirty="0" smtClean="0"/>
              <a:t>Canada, </a:t>
            </a:r>
            <a:r>
              <a:rPr lang="en-US" dirty="0"/>
              <a:t>and the United States. (It eliminated tariffs between the countries).</a:t>
            </a:r>
          </a:p>
          <a:p>
            <a:r>
              <a:rPr lang="en-US" dirty="0"/>
              <a:t>The </a:t>
            </a:r>
            <a:r>
              <a:rPr lang="en-US" b="1" dirty="0"/>
              <a:t>World Trade Organization</a:t>
            </a:r>
            <a:r>
              <a:rPr lang="en-US" dirty="0"/>
              <a:t> (</a:t>
            </a:r>
            <a:r>
              <a:rPr lang="en-US" b="1" dirty="0"/>
              <a:t>WTO</a:t>
            </a:r>
            <a:r>
              <a:rPr lang="en-US" dirty="0"/>
              <a:t>) was created in 1994, and it promoted trade between the participating countries. It was supported by Clinton.</a:t>
            </a:r>
          </a:p>
          <a:p>
            <a:r>
              <a:rPr lang="en-US" dirty="0"/>
              <a:t>Clinton fought for two domestic issues during his second term: the fight against </a:t>
            </a:r>
            <a:r>
              <a:rPr lang="en-US" b="1" dirty="0"/>
              <a:t>tobacco companies</a:t>
            </a:r>
            <a:r>
              <a:rPr lang="en-US" dirty="0"/>
              <a:t> and the fight for</a:t>
            </a:r>
            <a:r>
              <a:rPr lang="en-US" b="1" dirty="0"/>
              <a:t> gun control</a:t>
            </a:r>
            <a:r>
              <a:rPr lang="en-US" dirty="0" smtClean="0"/>
              <a:t>.</a:t>
            </a:r>
            <a:endParaRPr lang="en-US" dirty="0"/>
          </a:p>
        </p:txBody>
      </p:sp>
    </p:spTree>
    <p:extLst>
      <p:ext uri="{BB962C8B-B14F-4D97-AF65-F5344CB8AC3E}">
        <p14:creationId xmlns:p14="http://schemas.microsoft.com/office/powerpoint/2010/main" val="34771532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Problems Ahead</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Clinton struggled to develop an American foreign policy that wasn't centered around fighting communism.</a:t>
            </a:r>
          </a:p>
          <a:p>
            <a:r>
              <a:rPr lang="en-US" dirty="0"/>
              <a:t>Clinton sent troops to Somalia, but eventually withdrew them. Clinton initially criticized China for its human rights abuses, but he eventually supported China when he realized how important trade with China was to America.</a:t>
            </a:r>
          </a:p>
          <a:p>
            <a:r>
              <a:rPr lang="en-US" dirty="0"/>
              <a:t>Clinton committed American troops to NATO to keep the peace in the former </a:t>
            </a:r>
            <a:r>
              <a:rPr lang="en-US" b="1" dirty="0"/>
              <a:t>Yugoslavia</a:t>
            </a:r>
            <a:r>
              <a:rPr lang="en-US" dirty="0"/>
              <a:t>.</a:t>
            </a:r>
          </a:p>
          <a:p>
            <a:r>
              <a:rPr lang="en-US" dirty="0"/>
              <a:t>Clinton led the 1993 reconciliation meeting between Israel's </a:t>
            </a:r>
            <a:r>
              <a:rPr lang="en-US" u="sng" dirty="0"/>
              <a:t>Yitzhak Rabin</a:t>
            </a:r>
            <a:r>
              <a:rPr lang="en-US" dirty="0"/>
              <a:t> and Palestinian </a:t>
            </a:r>
            <a:r>
              <a:rPr lang="en-US" u="sng" dirty="0"/>
              <a:t>Yasir Arafat</a:t>
            </a:r>
            <a:r>
              <a:rPr lang="en-US" dirty="0"/>
              <a:t> at the White House.  Two years later, though, Rabin was assassinated, ending hopes for peace in the Middle East</a:t>
            </a:r>
            <a:r>
              <a:rPr lang="en-US" dirty="0" smtClean="0"/>
              <a:t>.</a:t>
            </a:r>
            <a:endParaRPr lang="en-US" dirty="0"/>
          </a:p>
        </p:txBody>
      </p:sp>
    </p:spTree>
    <p:extLst>
      <p:ext uri="{BB962C8B-B14F-4D97-AF65-F5344CB8AC3E}">
        <p14:creationId xmlns:p14="http://schemas.microsoft.com/office/powerpoint/2010/main" val="23505428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Scandal and Impeachment</a:t>
            </a:r>
            <a:endParaRPr lang="en-US" u="sng" dirty="0"/>
          </a:p>
        </p:txBody>
      </p:sp>
      <p:sp>
        <p:nvSpPr>
          <p:cNvPr id="3" name="Content Placeholder 2"/>
          <p:cNvSpPr>
            <a:spLocks noGrp="1"/>
          </p:cNvSpPr>
          <p:nvPr>
            <p:ph idx="1"/>
          </p:nvPr>
        </p:nvSpPr>
        <p:spPr/>
        <p:txBody>
          <a:bodyPr/>
          <a:lstStyle/>
          <a:p>
            <a:r>
              <a:rPr lang="en-US" dirty="0"/>
              <a:t>In 1998, it was discovered that President Clinton had an affair with a White House intern, Monica Lewinsky (</a:t>
            </a:r>
            <a:r>
              <a:rPr lang="en-US" b="1" dirty="0"/>
              <a:t>Lewinsky Affair</a:t>
            </a:r>
            <a:r>
              <a:rPr lang="en-US" dirty="0"/>
              <a:t>). Clinton lied about the affair under oath. The House Republicans passed two articles of </a:t>
            </a:r>
            <a:r>
              <a:rPr lang="en-US" b="1" dirty="0"/>
              <a:t>impeachment</a:t>
            </a:r>
            <a:r>
              <a:rPr lang="en-US" dirty="0"/>
              <a:t> against Clinton: perjury before a grand jury and obstruction of justice.</a:t>
            </a:r>
          </a:p>
          <a:p>
            <a:r>
              <a:rPr lang="en-US" dirty="0"/>
              <a:t>In 1999, the Senate voted to remove Clinton from office, but the Republicans failed to obtain the 2/3 majority that was required</a:t>
            </a:r>
            <a:r>
              <a:rPr lang="en-US" dirty="0" smtClean="0"/>
              <a:t>.</a:t>
            </a:r>
            <a:endParaRPr lang="en-US" dirty="0"/>
          </a:p>
        </p:txBody>
      </p:sp>
    </p:spTree>
    <p:extLst>
      <p:ext uri="{BB962C8B-B14F-4D97-AF65-F5344CB8AC3E}">
        <p14:creationId xmlns:p14="http://schemas.microsoft.com/office/powerpoint/2010/main" val="23481319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I Did Not Have Sexual Relations with that Woman</a:t>
            </a:r>
            <a:endParaRPr lang="en-US" u="sng" dirty="0"/>
          </a:p>
        </p:txBody>
      </p:sp>
      <p:pic>
        <p:nvPicPr>
          <p:cNvPr id="4" name="VBe_guezGGc"/>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4171807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Clinton’s Legacy</a:t>
            </a:r>
            <a:endParaRPr lang="en-US" u="sng" dirty="0"/>
          </a:p>
        </p:txBody>
      </p:sp>
      <p:sp>
        <p:nvSpPr>
          <p:cNvPr id="3" name="Content Placeholder 2"/>
          <p:cNvSpPr>
            <a:spLocks noGrp="1"/>
          </p:cNvSpPr>
          <p:nvPr>
            <p:ph idx="1"/>
          </p:nvPr>
        </p:nvSpPr>
        <p:spPr/>
        <p:txBody>
          <a:bodyPr/>
          <a:lstStyle/>
          <a:p>
            <a:r>
              <a:rPr lang="en-US" dirty="0"/>
              <a:t>The American economy prospered during Clinton's era in large part because of the global economic expansion.</a:t>
            </a:r>
          </a:p>
          <a:p>
            <a:r>
              <a:rPr lang="en-US" dirty="0"/>
              <a:t>The Democrats nominal </a:t>
            </a:r>
            <a:r>
              <a:rPr lang="en-US" u="sng" dirty="0"/>
              <a:t>Albert Gore</a:t>
            </a:r>
            <a:r>
              <a:rPr lang="en-US" dirty="0"/>
              <a:t> for president and </a:t>
            </a:r>
            <a:r>
              <a:rPr lang="en-US" u="sng" dirty="0"/>
              <a:t>Joseph Lieberman</a:t>
            </a:r>
            <a:r>
              <a:rPr lang="en-US" dirty="0"/>
              <a:t> for vice president for the</a:t>
            </a:r>
            <a:r>
              <a:rPr lang="en-US" b="1" dirty="0"/>
              <a:t> election of 2000</a:t>
            </a:r>
            <a:r>
              <a:rPr lang="en-US" dirty="0"/>
              <a:t>. The Republicans nominated </a:t>
            </a:r>
            <a:r>
              <a:rPr lang="en-US" u="sng" dirty="0"/>
              <a:t>George W. Bush</a:t>
            </a:r>
            <a:r>
              <a:rPr lang="en-US" dirty="0"/>
              <a:t> for president and </a:t>
            </a:r>
            <a:r>
              <a:rPr lang="en-US" u="sng" dirty="0"/>
              <a:t>Dick Cheney</a:t>
            </a:r>
            <a:r>
              <a:rPr lang="en-US" dirty="0"/>
              <a:t> for vice president. Bush won nomination in large part because he was the son of former president George H. W. Bush</a:t>
            </a:r>
            <a:r>
              <a:rPr lang="en-US" dirty="0" smtClean="0"/>
              <a:t>.</a:t>
            </a:r>
            <a:endParaRPr lang="en-US" dirty="0"/>
          </a:p>
        </p:txBody>
      </p:sp>
    </p:spTree>
    <p:extLst>
      <p:ext uri="{BB962C8B-B14F-4D97-AF65-F5344CB8AC3E}">
        <p14:creationId xmlns:p14="http://schemas.microsoft.com/office/powerpoint/2010/main" val="31812073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2000 Election</a:t>
            </a:r>
            <a:endParaRPr lang="en-US" u="sng" dirty="0"/>
          </a:p>
        </p:txBody>
      </p:sp>
      <p:sp>
        <p:nvSpPr>
          <p:cNvPr id="3" name="Content Placeholder 2"/>
          <p:cNvSpPr>
            <a:spLocks noGrp="1"/>
          </p:cNvSpPr>
          <p:nvPr>
            <p:ph idx="1"/>
          </p:nvPr>
        </p:nvSpPr>
        <p:spPr/>
        <p:txBody>
          <a:bodyPr>
            <a:normAutofit/>
          </a:bodyPr>
          <a:lstStyle/>
          <a:p>
            <a:r>
              <a:rPr lang="en-US" dirty="0"/>
              <a:t>Bush supported returning the federal budget surplus back to the people through tax cuts and through giving money to private institutions who would help the poor. Gore supported smaller tax cuts and strengthening Social Security.</a:t>
            </a:r>
          </a:p>
          <a:p>
            <a:r>
              <a:rPr lang="en-US" dirty="0"/>
              <a:t>The election was very close and the electoral votes of </a:t>
            </a:r>
            <a:r>
              <a:rPr lang="en-US" b="1" dirty="0"/>
              <a:t>Florida</a:t>
            </a:r>
            <a:r>
              <a:rPr lang="en-US" dirty="0"/>
              <a:t> would decide who won. For five weeks, it was uncertain who won Florida's ballots, some of which were defective or unreadable. The Supreme Court eventually ruled (on party lines) that </a:t>
            </a:r>
            <a:r>
              <a:rPr lang="en-US" b="1" dirty="0"/>
              <a:t>Bush had won the presidency</a:t>
            </a:r>
            <a:r>
              <a:rPr lang="en-US" dirty="0"/>
              <a:t>. Although Bush won more electoral votes, </a:t>
            </a:r>
            <a:r>
              <a:rPr lang="en-US" b="1" dirty="0"/>
              <a:t>Bush lost the popular vote</a:t>
            </a:r>
            <a:r>
              <a:rPr lang="en-US" dirty="0"/>
              <a:t>. (More people voted for Gore than for Bush</a:t>
            </a:r>
            <a:r>
              <a:rPr lang="en-US" dirty="0" smtClean="0"/>
              <a:t>.)</a:t>
            </a:r>
            <a:endParaRPr lang="en-US" dirty="0"/>
          </a:p>
        </p:txBody>
      </p:sp>
    </p:spTree>
    <p:extLst>
      <p:ext uri="{BB962C8B-B14F-4D97-AF65-F5344CB8AC3E}">
        <p14:creationId xmlns:p14="http://schemas.microsoft.com/office/powerpoint/2010/main" val="24681936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Bush v. Gore</a:t>
            </a:r>
            <a:endParaRPr lang="en-US" u="sng" dirty="0"/>
          </a:p>
        </p:txBody>
      </p:sp>
      <p:pic>
        <p:nvPicPr>
          <p:cNvPr id="4" name="F9pqmW-D14I"/>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2764480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Kent State Protests</a:t>
            </a:r>
            <a:endParaRPr lang="en-US" u="sng" dirty="0"/>
          </a:p>
        </p:txBody>
      </p:sp>
      <p:pic>
        <p:nvPicPr>
          <p:cNvPr id="4" name="ApMULefninU"/>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60319804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Bush Begins</a:t>
            </a:r>
            <a:endParaRPr lang="en-US" u="sng" dirty="0"/>
          </a:p>
        </p:txBody>
      </p:sp>
      <p:sp>
        <p:nvSpPr>
          <p:cNvPr id="3" name="Content Placeholder 2"/>
          <p:cNvSpPr>
            <a:spLocks noGrp="1"/>
          </p:cNvSpPr>
          <p:nvPr>
            <p:ph idx="1"/>
          </p:nvPr>
        </p:nvSpPr>
        <p:spPr/>
        <p:txBody>
          <a:bodyPr/>
          <a:lstStyle/>
          <a:p>
            <a:r>
              <a:rPr lang="en-US" dirty="0"/>
              <a:t>Although he entered office promising to be a uniter between the Democrats and Republicans, President Bush was a </a:t>
            </a:r>
            <a:r>
              <a:rPr lang="en-US" b="1" dirty="0"/>
              <a:t>very divisive president</a:t>
            </a:r>
            <a:r>
              <a:rPr lang="en-US" dirty="0"/>
              <a:t>. He strongly opposed welfare programs opposed environmentalist policies. He rejected the </a:t>
            </a:r>
            <a:r>
              <a:rPr lang="en-US" b="1" dirty="0"/>
              <a:t>Kyoto Treaty</a:t>
            </a:r>
            <a:r>
              <a:rPr lang="en-US" dirty="0"/>
              <a:t>, which was an international treaty aimed at reducing greenhouse gas emissions. He enacted large tax cuts that, along with upcoming wars, turned a federal budget surplus into a massive budget deficit</a:t>
            </a:r>
            <a:r>
              <a:rPr lang="en-US" dirty="0" smtClean="0"/>
              <a:t>.</a:t>
            </a:r>
            <a:endParaRPr lang="en-US" dirty="0"/>
          </a:p>
        </p:txBody>
      </p:sp>
    </p:spTree>
    <p:extLst>
      <p:ext uri="{BB962C8B-B14F-4D97-AF65-F5344CB8AC3E}">
        <p14:creationId xmlns:p14="http://schemas.microsoft.com/office/powerpoint/2010/main" val="20682959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Terrorism Comes to America</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smtClean="0"/>
              <a:t>On</a:t>
            </a:r>
            <a:r>
              <a:rPr lang="en-US" dirty="0"/>
              <a:t> </a:t>
            </a:r>
            <a:r>
              <a:rPr lang="en-US" b="1" dirty="0"/>
              <a:t>September 11, 2001</a:t>
            </a:r>
            <a:r>
              <a:rPr lang="en-US" dirty="0"/>
              <a:t>, </a:t>
            </a:r>
            <a:r>
              <a:rPr lang="en-US" b="1" dirty="0"/>
              <a:t>terrorists</a:t>
            </a:r>
            <a:r>
              <a:rPr lang="en-US" dirty="0"/>
              <a:t> hijacked four aircraft and crashed them into the World Trade Center Towers, the Pentagon, and rural Pennsylvania. </a:t>
            </a:r>
            <a:r>
              <a:rPr lang="en-US" b="1" dirty="0"/>
              <a:t>Al Qaeda</a:t>
            </a:r>
            <a:r>
              <a:rPr lang="en-US" dirty="0"/>
              <a:t>, which was based in </a:t>
            </a:r>
            <a:r>
              <a:rPr lang="en-US" b="1" dirty="0"/>
              <a:t>Afghanistan</a:t>
            </a:r>
            <a:r>
              <a:rPr lang="en-US" dirty="0"/>
              <a:t> and led by </a:t>
            </a:r>
            <a:r>
              <a:rPr lang="en-US" u="sng" dirty="0"/>
              <a:t>Osama bin Laden</a:t>
            </a:r>
            <a:r>
              <a:rPr lang="en-US" dirty="0"/>
              <a:t>, was responsible for the attack.</a:t>
            </a:r>
          </a:p>
          <a:p>
            <a:r>
              <a:rPr lang="en-US" dirty="0"/>
              <a:t>In October 2001, Congress passed the </a:t>
            </a:r>
            <a:r>
              <a:rPr lang="en-US" b="1" dirty="0"/>
              <a:t>Patriot Act</a:t>
            </a:r>
            <a:r>
              <a:rPr lang="en-US" dirty="0"/>
              <a:t>, which expanded the government's ability to monitor citizens' communication, and it allowed immigrants suspected of terrorism to be deported. In 2002, Congress created the Department of Homeland Security which sought to protect the nation's borders. Hundreds of immigrants were put into jail without formal charges.</a:t>
            </a:r>
          </a:p>
          <a:p>
            <a:r>
              <a:rPr lang="en-US" b="1" dirty="0"/>
              <a:t>Guantanamo </a:t>
            </a:r>
            <a:r>
              <a:rPr lang="en-US" b="1" dirty="0" smtClean="0"/>
              <a:t>Detention </a:t>
            </a:r>
            <a:r>
              <a:rPr lang="en-US" b="1" dirty="0"/>
              <a:t>Camp</a:t>
            </a:r>
            <a:r>
              <a:rPr lang="en-US" dirty="0"/>
              <a:t> was created on the American military base in Cuba to hold captured Taliban fighters from </a:t>
            </a:r>
            <a:r>
              <a:rPr lang="en-US" dirty="0" smtClean="0"/>
              <a:t>Afghanistan.  The </a:t>
            </a:r>
            <a:r>
              <a:rPr lang="en-US" dirty="0"/>
              <a:t>attacks on September 11th coincided with the beginning of an economic recession</a:t>
            </a:r>
            <a:r>
              <a:rPr lang="en-US" dirty="0" smtClean="0"/>
              <a:t>.</a:t>
            </a:r>
            <a:endParaRPr lang="en-US" dirty="0"/>
          </a:p>
        </p:txBody>
      </p:sp>
    </p:spTree>
    <p:extLst>
      <p:ext uri="{BB962C8B-B14F-4D97-AF65-F5344CB8AC3E}">
        <p14:creationId xmlns:p14="http://schemas.microsoft.com/office/powerpoint/2010/main" val="40076467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Jon Stewart’s 9/11 Speech</a:t>
            </a:r>
            <a:endParaRPr lang="en-US" u="sng" dirty="0"/>
          </a:p>
        </p:txBody>
      </p:sp>
      <p:pic>
        <p:nvPicPr>
          <p:cNvPr id="4" name="boEAKeXDl4A"/>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48043485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Bush Takes the Offensive Against Iraq</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In January 2002, Bush created the "</a:t>
            </a:r>
            <a:r>
              <a:rPr lang="en-US" b="1" dirty="0"/>
              <a:t>axis of evil</a:t>
            </a:r>
            <a:r>
              <a:rPr lang="en-US" dirty="0"/>
              <a:t>," which included</a:t>
            </a:r>
            <a:r>
              <a:rPr lang="en-US" b="1" dirty="0"/>
              <a:t> Iraq</a:t>
            </a:r>
            <a:r>
              <a:rPr lang="en-US" dirty="0"/>
              <a:t>, </a:t>
            </a:r>
            <a:r>
              <a:rPr lang="en-US" b="1" dirty="0"/>
              <a:t>North Korea</a:t>
            </a:r>
            <a:r>
              <a:rPr lang="en-US" dirty="0"/>
              <a:t>, and </a:t>
            </a:r>
            <a:r>
              <a:rPr lang="en-US" b="1" dirty="0"/>
              <a:t>Iran</a:t>
            </a:r>
            <a:r>
              <a:rPr lang="en-US" dirty="0"/>
              <a:t>.</a:t>
            </a:r>
          </a:p>
          <a:p>
            <a:r>
              <a:rPr lang="en-US" dirty="0"/>
              <a:t>Hussein had been harassing and dodging U.N. weapons inspectors for years. (Inspectors were supposed to be allowed in the country after the 1991 Persian Gulf War.) </a:t>
            </a:r>
            <a:r>
              <a:rPr lang="en-US" b="1" dirty="0"/>
              <a:t>Bush was determined to invade Iraq and overthrow its dictator, Saddam Hussein</a:t>
            </a:r>
            <a:r>
              <a:rPr lang="en-US" dirty="0"/>
              <a:t> (finish the job that his dad had started). Bush made a variety of false claims in his case for war against Iraq: Iraq had weapons of mass destruction; Iraq could be a democratic beacon for the Middle East; Iraq supported Al Qaeda.</a:t>
            </a:r>
          </a:p>
          <a:p>
            <a:r>
              <a:rPr lang="en-US" dirty="0"/>
              <a:t>The </a:t>
            </a:r>
            <a:r>
              <a:rPr lang="en-US" b="1" dirty="0"/>
              <a:t>U.S. invaded Iraq </a:t>
            </a:r>
            <a:r>
              <a:rPr lang="en-US" dirty="0"/>
              <a:t>on </a:t>
            </a:r>
            <a:r>
              <a:rPr lang="en-US" b="1" dirty="0"/>
              <a:t>March 19, 2003</a:t>
            </a:r>
            <a:r>
              <a:rPr lang="en-US" dirty="0"/>
              <a:t>. Britain was America's only major ally in the invasion.</a:t>
            </a:r>
            <a:r>
              <a:rPr lang="en-US" b="1" dirty="0"/>
              <a:t> </a:t>
            </a:r>
            <a:r>
              <a:rPr lang="en-US" dirty="0"/>
              <a:t>Hussein was quickly defeated.</a:t>
            </a:r>
          </a:p>
          <a:p>
            <a:r>
              <a:rPr lang="en-US" dirty="0"/>
              <a:t>On May 1, 2003, Bush made a speech in which he claimed that major combat operations in Iraq were complete</a:t>
            </a:r>
            <a:r>
              <a:rPr lang="en-US" dirty="0" smtClean="0"/>
              <a:t>.</a:t>
            </a:r>
            <a:endParaRPr lang="en-US" dirty="0"/>
          </a:p>
        </p:txBody>
      </p:sp>
    </p:spTree>
    <p:extLst>
      <p:ext uri="{BB962C8B-B14F-4D97-AF65-F5344CB8AC3E}">
        <p14:creationId xmlns:p14="http://schemas.microsoft.com/office/powerpoint/2010/main" val="354039160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Owning Iraq</a:t>
            </a:r>
            <a:endParaRPr lang="en-US" u="sng" dirty="0"/>
          </a:p>
        </p:txBody>
      </p:sp>
      <p:sp>
        <p:nvSpPr>
          <p:cNvPr id="3" name="Content Placeholder 2"/>
          <p:cNvSpPr>
            <a:spLocks noGrp="1"/>
          </p:cNvSpPr>
          <p:nvPr>
            <p:ph idx="1"/>
          </p:nvPr>
        </p:nvSpPr>
        <p:spPr/>
        <p:txBody>
          <a:bodyPr/>
          <a:lstStyle/>
          <a:p>
            <a:r>
              <a:rPr lang="en-US" b="1" dirty="0"/>
              <a:t>Sectarian violence</a:t>
            </a:r>
            <a:r>
              <a:rPr lang="en-US" dirty="0"/>
              <a:t> spread throughout Iraq as violence erupted between </a:t>
            </a:r>
            <a:r>
              <a:rPr lang="en-US" b="1" dirty="0"/>
              <a:t>Sunni</a:t>
            </a:r>
            <a:r>
              <a:rPr lang="en-US" dirty="0"/>
              <a:t> and </a:t>
            </a:r>
            <a:r>
              <a:rPr lang="en-US" b="1" dirty="0"/>
              <a:t>Shia</a:t>
            </a:r>
            <a:r>
              <a:rPr lang="en-US" dirty="0"/>
              <a:t> Muslims. </a:t>
            </a:r>
            <a:r>
              <a:rPr lang="en-US" b="1" dirty="0"/>
              <a:t>Sunnis</a:t>
            </a:r>
            <a:r>
              <a:rPr lang="en-US" dirty="0"/>
              <a:t> were the </a:t>
            </a:r>
            <a:r>
              <a:rPr lang="en-US" b="1" dirty="0"/>
              <a:t>minority</a:t>
            </a:r>
            <a:r>
              <a:rPr lang="en-US" dirty="0"/>
              <a:t> in Iraq that had power under Saddam. The </a:t>
            </a:r>
            <a:r>
              <a:rPr lang="en-US" b="1" dirty="0"/>
              <a:t>Shia majority </a:t>
            </a:r>
            <a:r>
              <a:rPr lang="en-US" dirty="0"/>
              <a:t>took over after Saddam was overthrown. In retaliation for being displaced from power, many Sunnis turned to bombings and political assassinations.</a:t>
            </a:r>
          </a:p>
          <a:p>
            <a:r>
              <a:rPr lang="en-US" dirty="0"/>
              <a:t>In April, 2004, it was discovered that Iraqi prisoners were being tortured in </a:t>
            </a:r>
            <a:r>
              <a:rPr lang="en-US" b="1" dirty="0"/>
              <a:t>Baghdad's Abu Ghraib</a:t>
            </a:r>
            <a:r>
              <a:rPr lang="en-US" dirty="0"/>
              <a:t> prison</a:t>
            </a:r>
            <a:r>
              <a:rPr lang="en-US" dirty="0" smtClean="0"/>
              <a:t>.</a:t>
            </a:r>
            <a:endParaRPr lang="en-US" dirty="0"/>
          </a:p>
        </p:txBody>
      </p:sp>
    </p:spTree>
    <p:extLst>
      <p:ext uri="{BB962C8B-B14F-4D97-AF65-F5344CB8AC3E}">
        <p14:creationId xmlns:p14="http://schemas.microsoft.com/office/powerpoint/2010/main" val="29198345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Reelecting Bush</a:t>
            </a:r>
            <a:endParaRPr lang="en-US" u="sng" dirty="0"/>
          </a:p>
        </p:txBody>
      </p:sp>
      <p:sp>
        <p:nvSpPr>
          <p:cNvPr id="3" name="Content Placeholder 2"/>
          <p:cNvSpPr>
            <a:spLocks noGrp="1"/>
          </p:cNvSpPr>
          <p:nvPr>
            <p:ph idx="1"/>
          </p:nvPr>
        </p:nvSpPr>
        <p:spPr/>
        <p:txBody>
          <a:bodyPr>
            <a:normAutofit/>
          </a:bodyPr>
          <a:lstStyle/>
          <a:p>
            <a:r>
              <a:rPr lang="en-US" dirty="0"/>
              <a:t>For the election of 2004, the Republicans re-nominated Bush and the Democrats selected </a:t>
            </a:r>
            <a:r>
              <a:rPr lang="en-US" u="sng" dirty="0"/>
              <a:t>John F. Kerry</a:t>
            </a:r>
            <a:r>
              <a:rPr lang="en-US" dirty="0"/>
              <a:t>.</a:t>
            </a:r>
          </a:p>
          <a:p>
            <a:r>
              <a:rPr lang="en-US" dirty="0"/>
              <a:t>Bush supported the </a:t>
            </a:r>
            <a:r>
              <a:rPr lang="en-US" b="1" dirty="0"/>
              <a:t>No Child Left Behind Act</a:t>
            </a:r>
            <a:r>
              <a:rPr lang="en-US" dirty="0"/>
              <a:t> of 2002, which mandated sanctions against schools that failed to meet federal performance standards.</a:t>
            </a:r>
          </a:p>
          <a:p>
            <a:r>
              <a:rPr lang="en-US" dirty="0"/>
              <a:t>Bush supported a constitutional amendment for banning gay marriage and he opposed stem cell research.</a:t>
            </a:r>
          </a:p>
          <a:p>
            <a:r>
              <a:rPr lang="en-US" b="1" dirty="0"/>
              <a:t>Bush won the election of 2004</a:t>
            </a:r>
            <a:r>
              <a:rPr lang="en-US" dirty="0" smtClean="0"/>
              <a:t>.</a:t>
            </a:r>
            <a:endParaRPr lang="en-US" dirty="0"/>
          </a:p>
        </p:txBody>
      </p:sp>
    </p:spTree>
    <p:extLst>
      <p:ext uri="{BB962C8B-B14F-4D97-AF65-F5344CB8AC3E}">
        <p14:creationId xmlns:p14="http://schemas.microsoft.com/office/powerpoint/2010/main" val="372143451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Bush v. Kerry</a:t>
            </a:r>
            <a:endParaRPr lang="en-US" u="sng" dirty="0"/>
          </a:p>
        </p:txBody>
      </p:sp>
      <p:pic>
        <p:nvPicPr>
          <p:cNvPr id="4" name="wL_PV9AbFX0"/>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4200677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Bush’s Second Term</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Bush appointed two new conservative justices to the Supreme Court.</a:t>
            </a:r>
          </a:p>
          <a:p>
            <a:r>
              <a:rPr lang="en-US" dirty="0"/>
              <a:t>In 2005, Vice President Dick Cheney's chief of staff was convicted of perjury in an investigation into who leaked the name of undercover CIA agent in retaliation against her antiwar husband.</a:t>
            </a:r>
          </a:p>
          <a:p>
            <a:r>
              <a:rPr lang="en-US" dirty="0"/>
              <a:t>Also in 2005, it was discovered that the government was </a:t>
            </a:r>
            <a:r>
              <a:rPr lang="en-US" b="1" dirty="0"/>
              <a:t>illegally wiretapping</a:t>
            </a:r>
            <a:r>
              <a:rPr lang="en-US" dirty="0"/>
              <a:t> American citizens' communications.</a:t>
            </a:r>
          </a:p>
          <a:p>
            <a:r>
              <a:rPr lang="en-US" dirty="0"/>
              <a:t>The Federal Emergency Management Agency (</a:t>
            </a:r>
            <a:r>
              <a:rPr lang="en-US" b="1" dirty="0"/>
              <a:t>FEMA</a:t>
            </a:r>
            <a:r>
              <a:rPr lang="en-US" dirty="0"/>
              <a:t>) responded poorly to help New Orleans after </a:t>
            </a:r>
            <a:r>
              <a:rPr lang="en-US" b="1" dirty="0"/>
              <a:t>Hurricane Katrina</a:t>
            </a:r>
            <a:r>
              <a:rPr lang="en-US" dirty="0"/>
              <a:t> in 2005.</a:t>
            </a:r>
          </a:p>
          <a:p>
            <a:r>
              <a:rPr lang="en-US" dirty="0"/>
              <a:t>Anti-Republican sentiment helped Democrats win majorities in the House and Senate in the midterm elections of 2006.</a:t>
            </a:r>
          </a:p>
          <a:p>
            <a:r>
              <a:rPr lang="en-US" dirty="0"/>
              <a:t>By 2005, most of the American public opposed the war in Iraq. By 2008, Bush's approval rating was below 30</a:t>
            </a:r>
            <a:r>
              <a:rPr lang="en-US" dirty="0" smtClean="0"/>
              <a:t>%.</a:t>
            </a:r>
            <a:endParaRPr lang="en-US" dirty="0"/>
          </a:p>
        </p:txBody>
      </p:sp>
    </p:spTree>
    <p:extLst>
      <p:ext uri="{BB962C8B-B14F-4D97-AF65-F5344CB8AC3E}">
        <p14:creationId xmlns:p14="http://schemas.microsoft.com/office/powerpoint/2010/main" val="98040054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Presidential Election of 2008</a:t>
            </a:r>
            <a:endParaRPr lang="en-US" u="sng" dirty="0"/>
          </a:p>
        </p:txBody>
      </p:sp>
      <p:sp>
        <p:nvSpPr>
          <p:cNvPr id="3" name="Content Placeholder 2"/>
          <p:cNvSpPr>
            <a:spLocks noGrp="1"/>
          </p:cNvSpPr>
          <p:nvPr>
            <p:ph idx="1"/>
          </p:nvPr>
        </p:nvSpPr>
        <p:spPr/>
        <p:txBody>
          <a:bodyPr>
            <a:normAutofit fontScale="92500" lnSpcReduction="20000"/>
          </a:bodyPr>
          <a:lstStyle/>
          <a:p>
            <a:r>
              <a:rPr lang="en-US" u="sng" dirty="0"/>
              <a:t>Barack Obama</a:t>
            </a:r>
            <a:r>
              <a:rPr lang="en-US" dirty="0"/>
              <a:t> beat Hillary Clinton to win the Democrat's presidential nomination for the election of 2008. The Republicans nominated </a:t>
            </a:r>
            <a:r>
              <a:rPr lang="en-US" u="sng" dirty="0"/>
              <a:t>John McCain</a:t>
            </a:r>
            <a:r>
              <a:rPr lang="en-US" dirty="0"/>
              <a:t> for president and </a:t>
            </a:r>
            <a:r>
              <a:rPr lang="en-US" u="sng" dirty="0"/>
              <a:t>Sarah Palin</a:t>
            </a:r>
            <a:r>
              <a:rPr lang="en-US" dirty="0"/>
              <a:t> for vice president. McCain had extensive experience in government, while Palin had no experience and was not politically astute.</a:t>
            </a:r>
          </a:p>
          <a:p>
            <a:r>
              <a:rPr lang="en-US" dirty="0"/>
              <a:t>Another </a:t>
            </a:r>
            <a:r>
              <a:rPr lang="en-US" b="1" dirty="0"/>
              <a:t>recession</a:t>
            </a:r>
            <a:r>
              <a:rPr lang="en-US" dirty="0"/>
              <a:t> hit the American economy in </a:t>
            </a:r>
            <a:r>
              <a:rPr lang="en-US" b="1" dirty="0"/>
              <a:t>2008</a:t>
            </a:r>
            <a:r>
              <a:rPr lang="en-US" dirty="0"/>
              <a:t>. It was caused by a bursting</a:t>
            </a:r>
            <a:r>
              <a:rPr lang="en-US" b="1" dirty="0"/>
              <a:t> housing bubble</a:t>
            </a:r>
            <a:r>
              <a:rPr lang="en-US" dirty="0"/>
              <a:t> and the private banking system's poor lending practices. Real estate prices and the stock market plummeted. The federal government responded by taking over the country's two biggest mortgage </a:t>
            </a:r>
            <a:r>
              <a:rPr lang="en-US" dirty="0" smtClean="0"/>
              <a:t>companies, Fannie</a:t>
            </a:r>
            <a:r>
              <a:rPr lang="en-US" b="1" dirty="0" smtClean="0"/>
              <a:t> </a:t>
            </a:r>
            <a:r>
              <a:rPr lang="en-US" b="1" dirty="0"/>
              <a:t>Mae </a:t>
            </a:r>
            <a:r>
              <a:rPr lang="en-US" dirty="0"/>
              <a:t>and </a:t>
            </a:r>
            <a:r>
              <a:rPr lang="en-US" b="1" dirty="0"/>
              <a:t>Freddie Mac</a:t>
            </a:r>
            <a:r>
              <a:rPr lang="en-US" dirty="0"/>
              <a:t>, and by taking over the world's biggest insurance company, the </a:t>
            </a:r>
            <a:r>
              <a:rPr lang="en-US" b="1" dirty="0"/>
              <a:t>American International Group (AIG)</a:t>
            </a:r>
            <a:r>
              <a:rPr lang="en-US" dirty="0"/>
              <a:t>. Congress also passed the </a:t>
            </a:r>
            <a:r>
              <a:rPr lang="en-US" b="1" dirty="0"/>
              <a:t>Troubled Assets Relief Program (TARP) </a:t>
            </a:r>
            <a:r>
              <a:rPr lang="en-US" dirty="0"/>
              <a:t>to keep the nation's banks and businesses afloat.</a:t>
            </a:r>
          </a:p>
          <a:p>
            <a:r>
              <a:rPr lang="en-US" b="1" dirty="0"/>
              <a:t>Obama won the election of 2008 </a:t>
            </a:r>
            <a:r>
              <a:rPr lang="en-US" dirty="0"/>
              <a:t>by a large margin</a:t>
            </a:r>
            <a:r>
              <a:rPr lang="en-US" dirty="0" smtClean="0"/>
              <a:t>.</a:t>
            </a:r>
            <a:endParaRPr lang="en-US" dirty="0"/>
          </a:p>
        </p:txBody>
      </p:sp>
    </p:spTree>
    <p:extLst>
      <p:ext uri="{BB962C8B-B14F-4D97-AF65-F5344CB8AC3E}">
        <p14:creationId xmlns:p14="http://schemas.microsoft.com/office/powerpoint/2010/main" val="216690092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Obama v. McCain</a:t>
            </a:r>
            <a:endParaRPr lang="en-US" u="sng" dirty="0"/>
          </a:p>
        </p:txBody>
      </p:sp>
      <p:pic>
        <p:nvPicPr>
          <p:cNvPr id="4" name="NxKMClanL8o"/>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1780213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Nixon’s Peace with China and Russia</a:t>
            </a:r>
            <a:endParaRPr lang="en-US" u="sng" dirty="0"/>
          </a:p>
        </p:txBody>
      </p:sp>
      <p:sp>
        <p:nvSpPr>
          <p:cNvPr id="3" name="Content Placeholder 2"/>
          <p:cNvSpPr>
            <a:spLocks noGrp="1"/>
          </p:cNvSpPr>
          <p:nvPr>
            <p:ph idx="1"/>
          </p:nvPr>
        </p:nvSpPr>
        <p:spPr>
          <a:xfrm>
            <a:off x="0" y="1440180"/>
            <a:ext cx="12001500" cy="5417819"/>
          </a:xfrm>
        </p:spPr>
        <p:txBody>
          <a:bodyPr>
            <a:normAutofit lnSpcReduction="10000"/>
          </a:bodyPr>
          <a:lstStyle/>
          <a:p>
            <a:r>
              <a:rPr lang="en-US" dirty="0"/>
              <a:t>The two great communist powers, the </a:t>
            </a:r>
            <a:r>
              <a:rPr lang="en-US" b="1" dirty="0"/>
              <a:t>Soviet Union </a:t>
            </a:r>
            <a:r>
              <a:rPr lang="en-US" dirty="0"/>
              <a:t>and </a:t>
            </a:r>
            <a:r>
              <a:rPr lang="en-US" b="1" dirty="0"/>
              <a:t>China</a:t>
            </a:r>
            <a:r>
              <a:rPr lang="en-US" dirty="0"/>
              <a:t>, disagreed over their interpretations of Marxism.  Nixon and his national security advisor, </a:t>
            </a:r>
            <a:r>
              <a:rPr lang="en-US" u="sng" dirty="0"/>
              <a:t>Dr. Henry A. Kissinger</a:t>
            </a:r>
            <a:r>
              <a:rPr lang="en-US" dirty="0"/>
              <a:t>, used the Chinese-Soviet tension to play off one country against the other. Nixon and Kissinger wanted to get the Soviet Union and China to pressure North Vietnam into peace.</a:t>
            </a:r>
          </a:p>
          <a:p>
            <a:r>
              <a:rPr lang="en-US" dirty="0"/>
              <a:t>In 1972, Nixon visited China and paved the way for improved relations between the United States and Beijing.  In May 1972, Nixon traveled to Moscow and negotiated </a:t>
            </a:r>
            <a:r>
              <a:rPr lang="en-US" b="1" dirty="0"/>
              <a:t>détente</a:t>
            </a:r>
            <a:r>
              <a:rPr lang="en-US" dirty="0"/>
              <a:t>, or relaxed tensions between the Soviet Union and China. The United States agreed to sell the Soviets at least $750 million worth of wheat, corn, and other cereals. Two agreements also slowed the arms race between America and the Soviets: 1) An </a:t>
            </a:r>
            <a:r>
              <a:rPr lang="en-US" b="1" dirty="0"/>
              <a:t>anti-ballistic missile </a:t>
            </a:r>
            <a:r>
              <a:rPr lang="en-US" dirty="0"/>
              <a:t>(</a:t>
            </a:r>
            <a:r>
              <a:rPr lang="en-US" b="1" dirty="0"/>
              <a:t>AMB</a:t>
            </a:r>
            <a:r>
              <a:rPr lang="en-US" dirty="0"/>
              <a:t>) </a:t>
            </a:r>
            <a:r>
              <a:rPr lang="en-US" b="1" dirty="0" smtClean="0"/>
              <a:t>treaty </a:t>
            </a:r>
            <a:r>
              <a:rPr lang="en-US" dirty="0" smtClean="0"/>
              <a:t>limited </a:t>
            </a:r>
            <a:r>
              <a:rPr lang="en-US" dirty="0"/>
              <a:t>the U.S. and the Soviet Union to two clusters of defensive missiles. 2) </a:t>
            </a:r>
            <a:r>
              <a:rPr lang="en-US" b="1" dirty="0"/>
              <a:t>SALT </a:t>
            </a:r>
            <a:r>
              <a:rPr lang="en-US" dirty="0"/>
              <a:t>(</a:t>
            </a:r>
            <a:r>
              <a:rPr lang="en-US" b="1" dirty="0"/>
              <a:t>Strategic Arms Limitation Talks</a:t>
            </a:r>
            <a:r>
              <a:rPr lang="en-US" dirty="0"/>
              <a:t>) froze the numbers of long-range nuclear missiles for 5 years</a:t>
            </a:r>
            <a:r>
              <a:rPr lang="en-US" dirty="0" smtClean="0"/>
              <a:t>.</a:t>
            </a:r>
            <a:endParaRPr lang="en-US" dirty="0"/>
          </a:p>
        </p:txBody>
      </p:sp>
    </p:spTree>
    <p:extLst>
      <p:ext uri="{BB962C8B-B14F-4D97-AF65-F5344CB8AC3E}">
        <p14:creationId xmlns:p14="http://schemas.microsoft.com/office/powerpoint/2010/main" val="284438181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Obama in the White House</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To jumpstart the economy, Obama supported the passage of the </a:t>
            </a:r>
            <a:r>
              <a:rPr lang="en-US" b="1" dirty="0"/>
              <a:t>American Relief and Recovery Act</a:t>
            </a:r>
            <a:r>
              <a:rPr lang="en-US" dirty="0"/>
              <a:t>. This was an economic stimulus bill that was comprised of tax cuts, spending for jobs programs, and funding for state and local governments.</a:t>
            </a:r>
          </a:p>
          <a:p>
            <a:r>
              <a:rPr lang="en-US" dirty="0"/>
              <a:t>The economy started to recover from the "</a:t>
            </a:r>
            <a:r>
              <a:rPr lang="en-US" b="1" dirty="0"/>
              <a:t>Great Recession</a:t>
            </a:r>
            <a:r>
              <a:rPr lang="en-US" dirty="0"/>
              <a:t>" by 2009.</a:t>
            </a:r>
          </a:p>
          <a:p>
            <a:r>
              <a:rPr lang="en-US" dirty="0"/>
              <a:t>Obama supported a healthcare reform bill in 2010 called the </a:t>
            </a:r>
            <a:r>
              <a:rPr lang="en-US" b="1" dirty="0"/>
              <a:t>Patient Protection and Affordable Care Act</a:t>
            </a:r>
            <a:r>
              <a:rPr lang="en-US" dirty="0"/>
              <a:t>. Most notably, this required all Americans to buy health insurance and prohibited health insurers from denying coverage to people with pre-existing conditions.</a:t>
            </a:r>
          </a:p>
          <a:p>
            <a:r>
              <a:rPr lang="en-US" dirty="0"/>
              <a:t>In 2010, Obama signed the </a:t>
            </a:r>
            <a:r>
              <a:rPr lang="en-US" b="1" dirty="0"/>
              <a:t>Wall Street Reform and Consumer Protection Act</a:t>
            </a:r>
            <a:r>
              <a:rPr lang="en-US" dirty="0"/>
              <a:t>. This overhauled the nation's financial regulatory system</a:t>
            </a:r>
            <a:r>
              <a:rPr lang="en-US" dirty="0" smtClean="0"/>
              <a:t>.</a:t>
            </a:r>
            <a:endParaRPr lang="en-US" dirty="0"/>
          </a:p>
        </p:txBody>
      </p:sp>
    </p:spTree>
    <p:extLst>
      <p:ext uri="{BB962C8B-B14F-4D97-AF65-F5344CB8AC3E}">
        <p14:creationId xmlns:p14="http://schemas.microsoft.com/office/powerpoint/2010/main" val="37938178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Backlash</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The "</a:t>
            </a:r>
            <a:r>
              <a:rPr lang="en-US" b="1" dirty="0"/>
              <a:t>Tea Party</a:t>
            </a:r>
            <a:r>
              <a:rPr lang="en-US" dirty="0"/>
              <a:t>" emerged in 2009 as a right-wing, ultra-Republican party. They vehemently opposed most of Obama's policies.</a:t>
            </a:r>
          </a:p>
          <a:p>
            <a:r>
              <a:rPr lang="en-US" dirty="0"/>
              <a:t>In 2010, Obama helped repeal the military's "Don't Ask Don't Tell" policy and he renewed a nuclear arms reduction treaty with Russia.</a:t>
            </a:r>
          </a:p>
          <a:p>
            <a:r>
              <a:rPr lang="en-US" dirty="0"/>
              <a:t>By 2011, Obama had withdrawn all American combat troops from Iraq. Afghan insurgents made Afghanistan very unstable and made it difficult for American troops to leave.</a:t>
            </a:r>
          </a:p>
          <a:p>
            <a:r>
              <a:rPr lang="en-US" dirty="0"/>
              <a:t>On April 20, 2010, BP's </a:t>
            </a:r>
            <a:r>
              <a:rPr lang="en-US" b="1" dirty="0"/>
              <a:t>Deepwater Horizon oil platform </a:t>
            </a:r>
            <a:r>
              <a:rPr lang="en-US" dirty="0"/>
              <a:t>exploded in the Gulf of Mexico, pouring billions of gallons of oil into the Gulf. This was the </a:t>
            </a:r>
            <a:r>
              <a:rPr lang="en-US" b="1" dirty="0"/>
              <a:t>worst oil disaster </a:t>
            </a:r>
            <a:r>
              <a:rPr lang="en-US" dirty="0"/>
              <a:t>in American history.</a:t>
            </a:r>
          </a:p>
          <a:p>
            <a:r>
              <a:rPr lang="en-US" b="1" dirty="0"/>
              <a:t>Osama bin Laden was killed </a:t>
            </a:r>
            <a:r>
              <a:rPr lang="en-US" dirty="0"/>
              <a:t>by American forces in Pakistan in 2011</a:t>
            </a:r>
            <a:r>
              <a:rPr lang="en-US" dirty="0" smtClean="0"/>
              <a:t>.</a:t>
            </a:r>
            <a:endParaRPr lang="en-US" dirty="0"/>
          </a:p>
        </p:txBody>
      </p:sp>
    </p:spTree>
    <p:extLst>
      <p:ext uri="{BB962C8B-B14F-4D97-AF65-F5344CB8AC3E}">
        <p14:creationId xmlns:p14="http://schemas.microsoft.com/office/powerpoint/2010/main" val="319894627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Economic Revolutions</a:t>
            </a:r>
            <a:endParaRPr lang="en-US" u="sng" dirty="0"/>
          </a:p>
        </p:txBody>
      </p:sp>
      <p:sp>
        <p:nvSpPr>
          <p:cNvPr id="3" name="Content Placeholder 2"/>
          <p:cNvSpPr>
            <a:spLocks noGrp="1"/>
          </p:cNvSpPr>
          <p:nvPr>
            <p:ph idx="1"/>
          </p:nvPr>
        </p:nvSpPr>
        <p:spPr/>
        <p:txBody>
          <a:bodyPr/>
          <a:lstStyle/>
          <a:p>
            <a:r>
              <a:rPr lang="en-US" dirty="0"/>
              <a:t>The "</a:t>
            </a:r>
            <a:r>
              <a:rPr lang="en-US" b="1" dirty="0"/>
              <a:t>information age</a:t>
            </a:r>
            <a:r>
              <a:rPr lang="en-US" dirty="0"/>
              <a:t>" followed World War II and was marked by an industry of storing, organizing, and processing data.</a:t>
            </a:r>
          </a:p>
          <a:p>
            <a:r>
              <a:rPr lang="en-US" dirty="0"/>
              <a:t>New communication tools threatened to eliminate jobs including post office workers, store clerks, and teachers.</a:t>
            </a:r>
          </a:p>
          <a:p>
            <a:r>
              <a:rPr lang="en-US" dirty="0"/>
              <a:t>Scientific advancements created social and moral questions like, “Should the human gene pool be engineered</a:t>
            </a:r>
            <a:r>
              <a:rPr lang="en-US" dirty="0" smtClean="0"/>
              <a:t>?”</a:t>
            </a:r>
            <a:endParaRPr lang="en-US" dirty="0"/>
          </a:p>
        </p:txBody>
      </p:sp>
    </p:spTree>
    <p:extLst>
      <p:ext uri="{BB962C8B-B14F-4D97-AF65-F5344CB8AC3E}">
        <p14:creationId xmlns:p14="http://schemas.microsoft.com/office/powerpoint/2010/main" val="161264496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Affluence/Inequality</a:t>
            </a:r>
            <a:endParaRPr lang="en-US" u="sng" dirty="0"/>
          </a:p>
        </p:txBody>
      </p:sp>
      <p:sp>
        <p:nvSpPr>
          <p:cNvPr id="3" name="Content Placeholder 2"/>
          <p:cNvSpPr>
            <a:spLocks noGrp="1"/>
          </p:cNvSpPr>
          <p:nvPr>
            <p:ph idx="1"/>
          </p:nvPr>
        </p:nvSpPr>
        <p:spPr/>
        <p:txBody>
          <a:bodyPr>
            <a:normAutofit/>
          </a:bodyPr>
          <a:lstStyle/>
          <a:p>
            <a:r>
              <a:rPr lang="en-US" dirty="0"/>
              <a:t>Although Americans’ salaries increased during the 1990's and 2000's, they did not have the world's high per-capita income, like they had in the 25 years after WWII. From the 1990s-2000s, the </a:t>
            </a:r>
            <a:r>
              <a:rPr lang="en-US" b="1" dirty="0"/>
              <a:t>economic disparity between the rich and the poor</a:t>
            </a:r>
            <a:r>
              <a:rPr lang="en-US" dirty="0"/>
              <a:t> increased as the richest 20 percent of Americans made half of the nation’s income. This was caused </a:t>
            </a:r>
            <a:r>
              <a:rPr lang="en-US" dirty="0" smtClean="0"/>
              <a:t>by: decrease </a:t>
            </a:r>
            <a:r>
              <a:rPr lang="en-US" dirty="0"/>
              <a:t>in number of high-paying manufacturing jobs for skilled </a:t>
            </a:r>
            <a:r>
              <a:rPr lang="en-US" dirty="0" smtClean="0"/>
              <a:t>workers, higher </a:t>
            </a:r>
            <a:r>
              <a:rPr lang="en-US" dirty="0"/>
              <a:t>pay for educated workers in high-tech </a:t>
            </a:r>
            <a:r>
              <a:rPr lang="en-US" dirty="0" smtClean="0"/>
              <a:t>industry, decline </a:t>
            </a:r>
            <a:r>
              <a:rPr lang="en-US" dirty="0"/>
              <a:t>of </a:t>
            </a:r>
            <a:r>
              <a:rPr lang="en-US" dirty="0" smtClean="0"/>
              <a:t>unions, growth of </a:t>
            </a:r>
            <a:r>
              <a:rPr lang="en-US" dirty="0"/>
              <a:t>part-time </a:t>
            </a:r>
            <a:r>
              <a:rPr lang="en-US" dirty="0" smtClean="0"/>
              <a:t>work, increase </a:t>
            </a:r>
            <a:r>
              <a:rPr lang="en-US" dirty="0"/>
              <a:t>in number of </a:t>
            </a:r>
            <a:r>
              <a:rPr lang="en-US" dirty="0" smtClean="0"/>
              <a:t>immigrants, increasing tendency </a:t>
            </a:r>
            <a:r>
              <a:rPr lang="en-US" dirty="0"/>
              <a:t>for highly paid men and women to marry and pool their </a:t>
            </a:r>
            <a:r>
              <a:rPr lang="en-US" dirty="0" smtClean="0"/>
              <a:t>income</a:t>
            </a:r>
            <a:endParaRPr lang="en-US" dirty="0"/>
          </a:p>
        </p:txBody>
      </p:sp>
    </p:spTree>
    <p:extLst>
      <p:ext uri="{BB962C8B-B14F-4D97-AF65-F5344CB8AC3E}">
        <p14:creationId xmlns:p14="http://schemas.microsoft.com/office/powerpoint/2010/main" val="20070911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Feminist Revolution</a:t>
            </a:r>
            <a:endParaRPr lang="en-US" u="sng" dirty="0"/>
          </a:p>
        </p:txBody>
      </p:sp>
      <p:sp>
        <p:nvSpPr>
          <p:cNvPr id="3" name="Content Placeholder 2"/>
          <p:cNvSpPr>
            <a:spLocks noGrp="1"/>
          </p:cNvSpPr>
          <p:nvPr>
            <p:ph idx="1"/>
          </p:nvPr>
        </p:nvSpPr>
        <p:spPr/>
        <p:txBody>
          <a:bodyPr>
            <a:normAutofit fontScale="92500" lnSpcReduction="20000"/>
          </a:bodyPr>
          <a:lstStyle/>
          <a:p>
            <a:r>
              <a:rPr lang="en-US" dirty="0"/>
              <a:t>Half of all workers were women by the 1990s. Women began to enter male-dominated fields including airline pilots, lawyers, etc. Despite these gains, women still made less money than men in equivalent positions, and women were still minorities in traditionally male-dominated fields. The </a:t>
            </a:r>
            <a:r>
              <a:rPr lang="en-US" b="1" dirty="0"/>
              <a:t>gender gap</a:t>
            </a:r>
            <a:r>
              <a:rPr lang="en-US" dirty="0"/>
              <a:t> was caused by discrimination and the greater burdens that families placed on women.</a:t>
            </a:r>
          </a:p>
          <a:p>
            <a:r>
              <a:rPr lang="en-US" dirty="0"/>
              <a:t>In </a:t>
            </a:r>
            <a:r>
              <a:rPr lang="en-US" b="1" dirty="0"/>
              <a:t>1993</a:t>
            </a:r>
            <a:r>
              <a:rPr lang="en-US" dirty="0"/>
              <a:t>, Congress passed a </a:t>
            </a:r>
            <a:r>
              <a:rPr lang="en-US" b="1" dirty="0"/>
              <a:t>Family Leave Bill</a:t>
            </a:r>
            <a:r>
              <a:rPr lang="en-US" dirty="0"/>
              <a:t> to provide</a:t>
            </a:r>
            <a:r>
              <a:rPr lang="en-US" b="1" dirty="0"/>
              <a:t> job protection</a:t>
            </a:r>
            <a:r>
              <a:rPr lang="en-US" dirty="0"/>
              <a:t> for working fathers and mothers who needed to take time off work for their family</a:t>
            </a:r>
            <a:r>
              <a:rPr lang="en-US" dirty="0" smtClean="0"/>
              <a:t>. </a:t>
            </a:r>
          </a:p>
          <a:p>
            <a:r>
              <a:rPr lang="en-US" dirty="0"/>
              <a:t>50 percent of marriages ended in </a:t>
            </a:r>
            <a:r>
              <a:rPr lang="en-US" b="1" dirty="0"/>
              <a:t>divorce</a:t>
            </a:r>
            <a:r>
              <a:rPr lang="en-US" dirty="0"/>
              <a:t> during the 1990s.</a:t>
            </a:r>
          </a:p>
          <a:p>
            <a:r>
              <a:rPr lang="en-US" dirty="0"/>
              <a:t>The relative number of adults living alone tripled by the 1990s.</a:t>
            </a:r>
          </a:p>
          <a:p>
            <a:r>
              <a:rPr lang="en-US" dirty="0"/>
              <a:t>By the 1990s, 1/4 children grew up in a household without two parents</a:t>
            </a:r>
            <a:r>
              <a:rPr lang="en-US" dirty="0" smtClean="0"/>
              <a:t>.</a:t>
            </a:r>
            <a:endParaRPr lang="en-US" dirty="0"/>
          </a:p>
        </p:txBody>
      </p:sp>
    </p:spTree>
    <p:extLst>
      <p:ext uri="{BB962C8B-B14F-4D97-AF65-F5344CB8AC3E}">
        <p14:creationId xmlns:p14="http://schemas.microsoft.com/office/powerpoint/2010/main" val="36864210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Aging of America</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The </a:t>
            </a:r>
            <a:r>
              <a:rPr lang="en-US" b="1" dirty="0"/>
              <a:t>lifespan</a:t>
            </a:r>
            <a:r>
              <a:rPr lang="en-US" dirty="0"/>
              <a:t> of Americans </a:t>
            </a:r>
            <a:r>
              <a:rPr lang="en-US" b="1" dirty="0"/>
              <a:t>increased</a:t>
            </a:r>
            <a:r>
              <a:rPr lang="en-US" dirty="0"/>
              <a:t> by the 1990s due in large part to </a:t>
            </a:r>
            <a:r>
              <a:rPr lang="en-US" b="1" dirty="0"/>
              <a:t>advances in medicine</a:t>
            </a:r>
            <a:r>
              <a:rPr lang="en-US" dirty="0"/>
              <a:t>; males and females had life expectancies of 76 and 83, respectively.</a:t>
            </a:r>
          </a:p>
          <a:p>
            <a:r>
              <a:rPr lang="en-US" dirty="0"/>
              <a:t>Because of the increased lifespan, the relative number of old people increased. Consequently, the percentage of the GNP spent on </a:t>
            </a:r>
            <a:r>
              <a:rPr lang="en-US" b="1" dirty="0"/>
              <a:t>healthcare</a:t>
            </a:r>
            <a:r>
              <a:rPr lang="en-US" dirty="0"/>
              <a:t> for older people doubled after the creation of </a:t>
            </a:r>
            <a:r>
              <a:rPr lang="en-US" b="1" dirty="0"/>
              <a:t>Medicare</a:t>
            </a:r>
            <a:r>
              <a:rPr lang="en-US" dirty="0"/>
              <a:t> in </a:t>
            </a:r>
            <a:r>
              <a:rPr lang="en-US" b="1" dirty="0"/>
              <a:t>1965</a:t>
            </a:r>
            <a:r>
              <a:rPr lang="en-US" dirty="0"/>
              <a:t>.</a:t>
            </a:r>
          </a:p>
          <a:p>
            <a:r>
              <a:rPr lang="en-US" dirty="0"/>
              <a:t>The </a:t>
            </a:r>
            <a:r>
              <a:rPr lang="en-US" b="1" dirty="0"/>
              <a:t>Social Security system was strained</a:t>
            </a:r>
            <a:r>
              <a:rPr lang="en-US" dirty="0"/>
              <a:t> because the ratio of active workers (contributors) to retirees (benefactors) had decreased dramatically (i.e. more money was being taken out than was being put in). These fiscal problems were compounded when Medicare was made available to the elderly. These problems led to</a:t>
            </a:r>
            <a:r>
              <a:rPr lang="en-US" b="1" dirty="0"/>
              <a:t> increased taxes</a:t>
            </a:r>
            <a:r>
              <a:rPr lang="en-US" dirty="0"/>
              <a:t> on workers</a:t>
            </a:r>
            <a:r>
              <a:rPr lang="en-US" dirty="0" smtClean="0"/>
              <a:t>.</a:t>
            </a:r>
            <a:endParaRPr lang="en-US" dirty="0"/>
          </a:p>
        </p:txBody>
      </p:sp>
    </p:spTree>
    <p:extLst>
      <p:ext uri="{BB962C8B-B14F-4D97-AF65-F5344CB8AC3E}">
        <p14:creationId xmlns:p14="http://schemas.microsoft.com/office/powerpoint/2010/main" val="22107377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New Immigration</a:t>
            </a:r>
            <a:endParaRPr lang="en-US" u="sng" dirty="0"/>
          </a:p>
        </p:txBody>
      </p:sp>
      <p:sp>
        <p:nvSpPr>
          <p:cNvPr id="3" name="Content Placeholder 2"/>
          <p:cNvSpPr>
            <a:spLocks noGrp="1"/>
          </p:cNvSpPr>
          <p:nvPr>
            <p:ph idx="1"/>
          </p:nvPr>
        </p:nvSpPr>
        <p:spPr>
          <a:xfrm>
            <a:off x="228600" y="1463040"/>
            <a:ext cx="11727180" cy="5234940"/>
          </a:xfrm>
        </p:spPr>
        <p:txBody>
          <a:bodyPr>
            <a:normAutofit fontScale="92500" lnSpcReduction="10000"/>
          </a:bodyPr>
          <a:lstStyle/>
          <a:p>
            <a:r>
              <a:rPr lang="en-US" dirty="0"/>
              <a:t>Immigration from </a:t>
            </a:r>
            <a:r>
              <a:rPr lang="en-US" b="1" dirty="0"/>
              <a:t>Asia</a:t>
            </a:r>
            <a:r>
              <a:rPr lang="en-US" dirty="0"/>
              <a:t> and</a:t>
            </a:r>
            <a:r>
              <a:rPr lang="en-US" b="1" dirty="0"/>
              <a:t> Latin America </a:t>
            </a:r>
            <a:r>
              <a:rPr lang="en-US" dirty="0"/>
              <a:t>increased rapidly during the 1980s and 1990s. Immigrants came to America in search of jobs and opportunity, leaving countries where populations were growing rapidly.</a:t>
            </a:r>
          </a:p>
          <a:p>
            <a:r>
              <a:rPr lang="en-US" dirty="0"/>
              <a:t>The</a:t>
            </a:r>
            <a:r>
              <a:rPr lang="en-US" b="1" dirty="0"/>
              <a:t> Immigration Reform and Control Act of 1986 </a:t>
            </a:r>
            <a:r>
              <a:rPr lang="en-US" dirty="0"/>
              <a:t>made it illegal for employers to hire undocumented immigrants, and it granted amnesty to many illegal immigrants already in the </a:t>
            </a:r>
            <a:r>
              <a:rPr lang="en-US" dirty="0" smtClean="0"/>
              <a:t>U.S.  Anti-immigration </a:t>
            </a:r>
            <a:r>
              <a:rPr lang="en-US" dirty="0"/>
              <a:t>sentiment swept over America as people were concerned that the U.S. could not absorb the influx of immigrants. Studies showed that immigrants actually took jobs that Americans didn't want. Immigrants also paid more dollars in taxes than they received in welfare.</a:t>
            </a:r>
          </a:p>
          <a:p>
            <a:r>
              <a:rPr lang="en-US" dirty="0"/>
              <a:t>In the late 2000's, </a:t>
            </a:r>
            <a:r>
              <a:rPr lang="en-US" b="1" dirty="0"/>
              <a:t>anti-immigrant sentiment </a:t>
            </a:r>
            <a:r>
              <a:rPr lang="en-US" dirty="0"/>
              <a:t>swept over the country. In 2010, Arizona passed a law that required police officers to detain people if there was a "reasonable suspicion" that they were not legally in the country. Also in 2010, Congress rejected the</a:t>
            </a:r>
            <a:r>
              <a:rPr lang="en-US" b="1" dirty="0"/>
              <a:t> DREAM Act</a:t>
            </a:r>
            <a:r>
              <a:rPr lang="en-US" dirty="0"/>
              <a:t>, which would have given a path to citizenship for undocumented young people who had finished college or served in the U.S. military</a:t>
            </a:r>
            <a:r>
              <a:rPr lang="en-US" dirty="0" smtClean="0"/>
              <a:t>.</a:t>
            </a:r>
            <a:endParaRPr lang="en-US" dirty="0"/>
          </a:p>
        </p:txBody>
      </p:sp>
    </p:spTree>
    <p:extLst>
      <p:ext uri="{BB962C8B-B14F-4D97-AF65-F5344CB8AC3E}">
        <p14:creationId xmlns:p14="http://schemas.microsoft.com/office/powerpoint/2010/main" val="15968558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Beyond Melting Pot</a:t>
            </a:r>
            <a:endParaRPr lang="en-US" u="sng" dirty="0"/>
          </a:p>
        </p:txBody>
      </p:sp>
      <p:sp>
        <p:nvSpPr>
          <p:cNvPr id="3" name="Content Placeholder 2"/>
          <p:cNvSpPr>
            <a:spLocks noGrp="1"/>
          </p:cNvSpPr>
          <p:nvPr>
            <p:ph idx="1"/>
          </p:nvPr>
        </p:nvSpPr>
        <p:spPr/>
        <p:txBody>
          <a:bodyPr>
            <a:normAutofit fontScale="92500"/>
          </a:bodyPr>
          <a:lstStyle/>
          <a:p>
            <a:r>
              <a:rPr lang="en-US" b="1" dirty="0"/>
              <a:t>Hispanic-Americans</a:t>
            </a:r>
            <a:r>
              <a:rPr lang="en-US" dirty="0"/>
              <a:t> were becoming a larger minority in the U.S. during the 1990s and 2000s. They were also becoming more politically organized. </a:t>
            </a:r>
            <a:r>
              <a:rPr lang="en-US" u="sng" dirty="0"/>
              <a:t>Cesar Chavez</a:t>
            </a:r>
            <a:r>
              <a:rPr lang="en-US" dirty="0"/>
              <a:t>, head of the </a:t>
            </a:r>
            <a:r>
              <a:rPr lang="en-US" b="1" dirty="0"/>
              <a:t>United Farm Workers Organization Committee</a:t>
            </a:r>
            <a:r>
              <a:rPr lang="en-US" dirty="0"/>
              <a:t>, improved working conditions for Mexican-American field laborers of the American West. Hispanics were elected as mayors of several large cities.</a:t>
            </a:r>
          </a:p>
          <a:p>
            <a:r>
              <a:rPr lang="en-US" dirty="0"/>
              <a:t>By the 1980s, </a:t>
            </a:r>
            <a:r>
              <a:rPr lang="en-US" b="1" dirty="0"/>
              <a:t>Asian-Americans</a:t>
            </a:r>
            <a:r>
              <a:rPr lang="en-US" dirty="0"/>
              <a:t> were the</a:t>
            </a:r>
            <a:r>
              <a:rPr lang="en-US" b="1" dirty="0"/>
              <a:t> fastest-growing minority.</a:t>
            </a:r>
            <a:r>
              <a:rPr lang="en-US" dirty="0"/>
              <a:t> They were becoming </a:t>
            </a:r>
            <a:r>
              <a:rPr lang="en-US" b="1" dirty="0"/>
              <a:t>more prosperous</a:t>
            </a:r>
            <a:r>
              <a:rPr lang="en-US" dirty="0"/>
              <a:t> than many Americans, earning 20 percent more than the typical white household.</a:t>
            </a:r>
          </a:p>
          <a:p>
            <a:r>
              <a:rPr lang="en-US" dirty="0"/>
              <a:t>Native Americans continued to experience discrimination and poverty, even as tribes opened casinos on their reservations to white patrons</a:t>
            </a:r>
            <a:r>
              <a:rPr lang="en-US" dirty="0" smtClean="0"/>
              <a:t>.</a:t>
            </a:r>
            <a:endParaRPr lang="en-US" dirty="0"/>
          </a:p>
        </p:txBody>
      </p:sp>
    </p:spTree>
    <p:extLst>
      <p:ext uri="{BB962C8B-B14F-4D97-AF65-F5344CB8AC3E}">
        <p14:creationId xmlns:p14="http://schemas.microsoft.com/office/powerpoint/2010/main" val="379872195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Cities and Suburbs</a:t>
            </a:r>
            <a:endParaRPr lang="en-US" u="sng" dirty="0"/>
          </a:p>
        </p:txBody>
      </p:sp>
      <p:sp>
        <p:nvSpPr>
          <p:cNvPr id="3" name="Content Placeholder 2"/>
          <p:cNvSpPr>
            <a:spLocks noGrp="1"/>
          </p:cNvSpPr>
          <p:nvPr>
            <p:ph idx="1"/>
          </p:nvPr>
        </p:nvSpPr>
        <p:spPr/>
        <p:txBody>
          <a:bodyPr/>
          <a:lstStyle/>
          <a:p>
            <a:r>
              <a:rPr lang="en-US" b="1" dirty="0"/>
              <a:t>Violent crime rates</a:t>
            </a:r>
            <a:r>
              <a:rPr lang="en-US" dirty="0"/>
              <a:t> exploded during the 1980s, hitting an all-time high during this decade. Crime leveled off in the 1990s, but this trend had caused middle income Americans to</a:t>
            </a:r>
            <a:r>
              <a:rPr lang="en-US" b="1" dirty="0"/>
              <a:t> flee the cities for the suburbs</a:t>
            </a:r>
            <a:r>
              <a:rPr lang="en-US" dirty="0"/>
              <a:t>. By the 1990s, a majority of Americans lived in the suburbs.</a:t>
            </a:r>
          </a:p>
          <a:p>
            <a:r>
              <a:rPr lang="en-US" dirty="0"/>
              <a:t>By the 2000s, some major cities started to rebound as commercial redevelopment increased in cities</a:t>
            </a:r>
            <a:r>
              <a:rPr lang="en-US" dirty="0" smtClean="0"/>
              <a:t>.</a:t>
            </a:r>
            <a:endParaRPr lang="en-US" dirty="0"/>
          </a:p>
        </p:txBody>
      </p:sp>
    </p:spTree>
    <p:extLst>
      <p:ext uri="{BB962C8B-B14F-4D97-AF65-F5344CB8AC3E}">
        <p14:creationId xmlns:p14="http://schemas.microsoft.com/office/powerpoint/2010/main" val="115717085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Minority America</a:t>
            </a:r>
            <a:endParaRPr lang="en-US" u="sng" dirty="0"/>
          </a:p>
        </p:txBody>
      </p:sp>
      <p:sp>
        <p:nvSpPr>
          <p:cNvPr id="3" name="Content Placeholder 2"/>
          <p:cNvSpPr>
            <a:spLocks noGrp="1"/>
          </p:cNvSpPr>
          <p:nvPr>
            <p:ph idx="1"/>
          </p:nvPr>
        </p:nvSpPr>
        <p:spPr/>
        <p:txBody>
          <a:bodyPr>
            <a:normAutofit fontScale="92500" lnSpcReduction="10000"/>
          </a:bodyPr>
          <a:lstStyle/>
          <a:p>
            <a:r>
              <a:rPr lang="en-US" dirty="0"/>
              <a:t>Problems in cities were compounded by racial and ethnic tensions. In </a:t>
            </a:r>
            <a:r>
              <a:rPr lang="en-US" b="1" dirty="0"/>
              <a:t>1992</a:t>
            </a:r>
            <a:r>
              <a:rPr lang="en-US" dirty="0"/>
              <a:t>, a mostly white jury acquitted several white police officers who were videotaped beating </a:t>
            </a:r>
            <a:r>
              <a:rPr lang="en-US" u="sng" dirty="0"/>
              <a:t>Rodney King</a:t>
            </a:r>
            <a:r>
              <a:rPr lang="en-US" dirty="0"/>
              <a:t>. The acquittals sparked </a:t>
            </a:r>
            <a:r>
              <a:rPr lang="en-US" b="1" dirty="0"/>
              <a:t>riots</a:t>
            </a:r>
            <a:r>
              <a:rPr lang="en-US" dirty="0"/>
              <a:t> by many angry African-Americans in </a:t>
            </a:r>
            <a:r>
              <a:rPr lang="en-US" b="1" dirty="0"/>
              <a:t>Los Angeles</a:t>
            </a:r>
            <a:r>
              <a:rPr lang="en-US" dirty="0"/>
              <a:t>.</a:t>
            </a:r>
          </a:p>
          <a:p>
            <a:r>
              <a:rPr lang="en-US" dirty="0"/>
              <a:t>In </a:t>
            </a:r>
            <a:r>
              <a:rPr lang="en-US" b="1" dirty="0"/>
              <a:t>1995</a:t>
            </a:r>
            <a:r>
              <a:rPr lang="en-US" dirty="0"/>
              <a:t>, </a:t>
            </a:r>
            <a:r>
              <a:rPr lang="en-US" u="sng" dirty="0"/>
              <a:t>OJ Simpson</a:t>
            </a:r>
            <a:r>
              <a:rPr lang="en-US" dirty="0"/>
              <a:t> was found not guilty of killing his former wife and another victim. African-Americans felt that the verdict was just, while white Americans believed that Simpson was guilty.</a:t>
            </a:r>
          </a:p>
          <a:p>
            <a:r>
              <a:rPr lang="en-US" dirty="0"/>
              <a:t>By the 1990s, </a:t>
            </a:r>
            <a:r>
              <a:rPr lang="en-US" b="1" dirty="0"/>
              <a:t>cities</a:t>
            </a:r>
            <a:r>
              <a:rPr lang="en-US" dirty="0"/>
              <a:t> were comprised mostly of</a:t>
            </a:r>
            <a:r>
              <a:rPr lang="en-US" b="1" dirty="0"/>
              <a:t> lower-income minorities</a:t>
            </a:r>
            <a:r>
              <a:rPr lang="en-US" dirty="0"/>
              <a:t>, as whites had fled to the suburbs. As a consequence of this, cities did not have the tax revenue to support school and small businesses. Cities fell into disrepair and were plagued by drug addiction and a lack of hope and resources</a:t>
            </a:r>
            <a:r>
              <a:rPr lang="en-US" dirty="0" smtClean="0"/>
              <a:t>.</a:t>
            </a:r>
            <a:endParaRPr lang="en-US" dirty="0"/>
          </a:p>
        </p:txBody>
      </p:sp>
    </p:spTree>
    <p:extLst>
      <p:ext uri="{BB962C8B-B14F-4D97-AF65-F5344CB8AC3E}">
        <p14:creationId xmlns:p14="http://schemas.microsoft.com/office/powerpoint/2010/main" val="2071453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Picture of Henry Kissinger</a:t>
            </a:r>
            <a:endParaRPr lang="en-US" u="sng" dirty="0"/>
          </a:p>
        </p:txBody>
      </p:sp>
      <p:pic>
        <p:nvPicPr>
          <p:cNvPr id="1026" name="Picture 2" descr="http://www.nobelprize.org/nobel_prizes/peace/laureates/1973/kissinge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229100" y="1385330"/>
            <a:ext cx="3703320" cy="518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573925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Black America</a:t>
            </a:r>
            <a:endParaRPr lang="en-US" u="sng" dirty="0"/>
          </a:p>
        </p:txBody>
      </p:sp>
      <p:sp>
        <p:nvSpPr>
          <p:cNvPr id="3" name="Content Placeholder 2"/>
          <p:cNvSpPr>
            <a:spLocks noGrp="1"/>
          </p:cNvSpPr>
          <p:nvPr>
            <p:ph idx="1"/>
          </p:nvPr>
        </p:nvSpPr>
        <p:spPr/>
        <p:txBody>
          <a:bodyPr>
            <a:normAutofit lnSpcReduction="10000"/>
          </a:bodyPr>
          <a:lstStyle/>
          <a:p>
            <a:r>
              <a:rPr lang="en-US" dirty="0"/>
              <a:t>By the 1990s, about 40 percent of African-Americans were in the middle class. More African-American politicians were being elected at local, state, and federal levels.</a:t>
            </a:r>
          </a:p>
          <a:p>
            <a:r>
              <a:rPr lang="en-US" dirty="0"/>
              <a:t>Half of black families were headed by a </a:t>
            </a:r>
            <a:r>
              <a:rPr lang="en-US" b="1" dirty="0"/>
              <a:t>single mother</a:t>
            </a:r>
            <a:r>
              <a:rPr lang="en-US" dirty="0"/>
              <a:t>. Social scientists argued that limited support at home led to poor academic performance. Black children had about one year less of education than whites during the 1990s, and blacks were 50 percent less likely to get a college degree.</a:t>
            </a:r>
          </a:p>
          <a:p>
            <a:r>
              <a:rPr lang="en-US" dirty="0"/>
              <a:t>In 2003, the Supreme Court </a:t>
            </a:r>
            <a:r>
              <a:rPr lang="en-US" b="1" dirty="0"/>
              <a:t>upheld affirmative action</a:t>
            </a:r>
            <a:r>
              <a:rPr lang="en-US" dirty="0"/>
              <a:t> by ruling that the University of Michigan could use race as a factor in the admissions process</a:t>
            </a:r>
            <a:r>
              <a:rPr lang="en-US" dirty="0" smtClean="0"/>
              <a:t>.</a:t>
            </a:r>
            <a:endParaRPr lang="en-US" dirty="0"/>
          </a:p>
        </p:txBody>
      </p:sp>
    </p:spTree>
    <p:extLst>
      <p:ext uri="{BB962C8B-B14F-4D97-AF65-F5344CB8AC3E}">
        <p14:creationId xmlns:p14="http://schemas.microsoft.com/office/powerpoint/2010/main" val="186418636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Postmodern Mind</a:t>
            </a:r>
            <a:endParaRPr lang="en-US" u="sng" dirty="0"/>
          </a:p>
        </p:txBody>
      </p:sp>
      <p:sp>
        <p:nvSpPr>
          <p:cNvPr id="3" name="Content Placeholder 2"/>
          <p:cNvSpPr>
            <a:spLocks noGrp="1"/>
          </p:cNvSpPr>
          <p:nvPr>
            <p:ph idx="1"/>
          </p:nvPr>
        </p:nvSpPr>
        <p:spPr>
          <a:xfrm>
            <a:off x="342900" y="1394460"/>
            <a:ext cx="11849100" cy="5463540"/>
          </a:xfrm>
        </p:spPr>
        <p:txBody>
          <a:bodyPr>
            <a:normAutofit fontScale="92500"/>
          </a:bodyPr>
          <a:lstStyle/>
          <a:p>
            <a:r>
              <a:rPr lang="en-US" dirty="0"/>
              <a:t>More Americans were receiving </a:t>
            </a:r>
            <a:r>
              <a:rPr lang="en-US" b="1" dirty="0"/>
              <a:t>college degrees</a:t>
            </a:r>
            <a:r>
              <a:rPr lang="en-US" dirty="0"/>
              <a:t>, and this expanding population of educated people </a:t>
            </a:r>
            <a:r>
              <a:rPr lang="en-US" b="1" dirty="0"/>
              <a:t>increased interest in liberal arts </a:t>
            </a:r>
            <a:r>
              <a:rPr lang="en-US" dirty="0"/>
              <a:t>(reading, museums, music, </a:t>
            </a:r>
            <a:r>
              <a:rPr lang="en-US" dirty="0" smtClean="0"/>
              <a:t>etc.). </a:t>
            </a:r>
            <a:r>
              <a:rPr lang="en-US" dirty="0"/>
              <a:t>The American West became a popular literary focal point as more Americans moved west. Authors including Larry McMurtry, Raymond Carver, and Annie Dillard wrote Western-themed novels.</a:t>
            </a:r>
          </a:p>
          <a:p>
            <a:r>
              <a:rPr lang="en-US" dirty="0"/>
              <a:t>The number of popular </a:t>
            </a:r>
            <a:r>
              <a:rPr lang="en-US" b="1" dirty="0"/>
              <a:t>authors</a:t>
            </a:r>
            <a:r>
              <a:rPr lang="en-US" dirty="0"/>
              <a:t> and </a:t>
            </a:r>
            <a:r>
              <a:rPr lang="en-US" b="1" dirty="0"/>
              <a:t>artists</a:t>
            </a:r>
            <a:r>
              <a:rPr lang="en-US" dirty="0"/>
              <a:t> who were </a:t>
            </a:r>
            <a:r>
              <a:rPr lang="en-US" b="1" dirty="0"/>
              <a:t>minorities</a:t>
            </a:r>
            <a:r>
              <a:rPr lang="en-US" dirty="0"/>
              <a:t> (African-American, Asian-American, and women) also </a:t>
            </a:r>
            <a:r>
              <a:rPr lang="en-US" dirty="0" smtClean="0"/>
              <a:t>increased.  </a:t>
            </a:r>
            <a:r>
              <a:rPr lang="en-US" b="1" dirty="0" smtClean="0"/>
              <a:t>New </a:t>
            </a:r>
            <a:r>
              <a:rPr lang="en-US" b="1" dirty="0"/>
              <a:t>York</a:t>
            </a:r>
            <a:r>
              <a:rPr lang="en-US" dirty="0"/>
              <a:t> became the </a:t>
            </a:r>
            <a:r>
              <a:rPr lang="en-US" b="1" dirty="0"/>
              <a:t>art capital of the world </a:t>
            </a:r>
            <a:r>
              <a:rPr lang="en-US" dirty="0"/>
              <a:t>after World War II. The Ford Foundation and the federal government (</a:t>
            </a:r>
            <a:r>
              <a:rPr lang="en-US" b="1" dirty="0"/>
              <a:t>National Endowment for the Arts </a:t>
            </a:r>
            <a:r>
              <a:rPr lang="en-US" dirty="0"/>
              <a:t>in</a:t>
            </a:r>
            <a:r>
              <a:rPr lang="en-US" b="1" dirty="0"/>
              <a:t>1965</a:t>
            </a:r>
            <a:r>
              <a:rPr lang="en-US" dirty="0"/>
              <a:t>) supported the arts.</a:t>
            </a:r>
          </a:p>
          <a:p>
            <a:r>
              <a:rPr lang="en-US" dirty="0"/>
              <a:t>Notable </a:t>
            </a:r>
            <a:r>
              <a:rPr lang="en-US" b="1" dirty="0"/>
              <a:t>artists</a:t>
            </a:r>
            <a:r>
              <a:rPr lang="en-US" dirty="0"/>
              <a:t> after WWII included Jackson Pollock, Willem de Kooning, Andy Warhol, Robert Rauschenberg, and Georgia O’Keeffe. </a:t>
            </a:r>
            <a:r>
              <a:rPr lang="en-US" b="1" dirty="0"/>
              <a:t>Film</a:t>
            </a:r>
            <a:r>
              <a:rPr lang="en-US" dirty="0"/>
              <a:t> continued to grow as generations of younger filmmakers emerged (George Lucas, Spike Lee, Steven Spielberg, </a:t>
            </a:r>
            <a:r>
              <a:rPr lang="en-US" dirty="0" smtClean="0"/>
              <a:t>etc.). </a:t>
            </a:r>
            <a:r>
              <a:rPr lang="en-US" dirty="0"/>
              <a:t>Interest in </a:t>
            </a:r>
            <a:r>
              <a:rPr lang="en-US" b="1" dirty="0"/>
              <a:t>architecture</a:t>
            </a:r>
            <a:r>
              <a:rPr lang="en-US" dirty="0"/>
              <a:t> also increased after WWII due to the building boom</a:t>
            </a:r>
            <a:r>
              <a:rPr lang="en-US" dirty="0" smtClean="0"/>
              <a:t>.</a:t>
            </a:r>
            <a:endParaRPr lang="en-US" dirty="0"/>
          </a:p>
        </p:txBody>
      </p:sp>
    </p:spTree>
    <p:extLst>
      <p:ext uri="{BB962C8B-B14F-4D97-AF65-F5344CB8AC3E}">
        <p14:creationId xmlns:p14="http://schemas.microsoft.com/office/powerpoint/2010/main" val="23733247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New Media</a:t>
            </a:r>
            <a:endParaRPr lang="en-US" u="sng" dirty="0"/>
          </a:p>
        </p:txBody>
      </p:sp>
      <p:sp>
        <p:nvSpPr>
          <p:cNvPr id="3" name="Content Placeholder 2"/>
          <p:cNvSpPr>
            <a:spLocks noGrp="1"/>
          </p:cNvSpPr>
          <p:nvPr>
            <p:ph idx="1"/>
          </p:nvPr>
        </p:nvSpPr>
        <p:spPr/>
        <p:txBody>
          <a:bodyPr>
            <a:normAutofit/>
          </a:bodyPr>
          <a:lstStyle/>
          <a:p>
            <a:r>
              <a:rPr lang="en-US" dirty="0"/>
              <a:t>By 2009, 70% of American households had Internet access.</a:t>
            </a:r>
          </a:p>
          <a:p>
            <a:r>
              <a:rPr lang="en-US" dirty="0"/>
              <a:t>The Internet had a democratizing effect, allowing people all over the world to rapidly share information.</a:t>
            </a:r>
          </a:p>
          <a:p>
            <a:r>
              <a:rPr lang="en-US" dirty="0"/>
              <a:t>Solar cells, wind turbines, and electric cars took hold in the early 21st century.</a:t>
            </a:r>
          </a:p>
          <a:p>
            <a:r>
              <a:rPr lang="en-US" dirty="0"/>
              <a:t>The September 11th attacks initiated America's war on terrorism. This war helped to isolate it from the rest of the world. American citizens' liberties were threatened by America's increasing interest in protecting its borders</a:t>
            </a:r>
            <a:r>
              <a:rPr lang="en-US" dirty="0" smtClean="0"/>
              <a:t>.</a:t>
            </a:r>
            <a:endParaRPr lang="en-US" dirty="0"/>
          </a:p>
        </p:txBody>
      </p:sp>
    </p:spTree>
    <p:extLst>
      <p:ext uri="{BB962C8B-B14F-4D97-AF65-F5344CB8AC3E}">
        <p14:creationId xmlns:p14="http://schemas.microsoft.com/office/powerpoint/2010/main" val="5197283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O’Reilly v. Stewart</a:t>
            </a:r>
            <a:endParaRPr lang="en-US" u="sng" dirty="0"/>
          </a:p>
        </p:txBody>
      </p:sp>
      <p:pic>
        <p:nvPicPr>
          <p:cNvPr id="4" name="SPqXIfDYlZg"/>
          <p:cNvPicPr>
            <a:picLocks noGrp="1" noRot="1" noChangeAspect="1"/>
          </p:cNvPicPr>
          <p:nvPr>
            <p:ph idx="1"/>
            <a:videoFile r:link="rId1"/>
          </p:nvPr>
        </p:nvPicPr>
        <p:blipFill>
          <a:blip r:embed="rId3"/>
          <a:stretch>
            <a:fillRect/>
          </a:stretch>
        </p:blipFill>
        <p:spPr>
          <a:xfrm>
            <a:off x="3810000" y="2714625"/>
            <a:ext cx="4572000" cy="2571750"/>
          </a:xfrm>
          <a:prstGeom prst="rect">
            <a:avLst/>
          </a:prstGeom>
        </p:spPr>
      </p:pic>
    </p:spTree>
    <p:extLst>
      <p:ext uri="{BB962C8B-B14F-4D97-AF65-F5344CB8AC3E}">
        <p14:creationId xmlns:p14="http://schemas.microsoft.com/office/powerpoint/2010/main" val="355405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Supreme Court</a:t>
            </a:r>
            <a:endParaRPr lang="en-US" u="sng" dirty="0"/>
          </a:p>
        </p:txBody>
      </p:sp>
      <p:sp>
        <p:nvSpPr>
          <p:cNvPr id="3" name="Content Placeholder 2"/>
          <p:cNvSpPr>
            <a:spLocks noGrp="1"/>
          </p:cNvSpPr>
          <p:nvPr>
            <p:ph idx="1"/>
          </p:nvPr>
        </p:nvSpPr>
        <p:spPr/>
        <p:txBody>
          <a:bodyPr>
            <a:normAutofit fontScale="85000" lnSpcReduction="20000"/>
          </a:bodyPr>
          <a:lstStyle/>
          <a:p>
            <a:r>
              <a:rPr lang="en-US" u="sng" dirty="0"/>
              <a:t>Earl Warren</a:t>
            </a:r>
            <a:r>
              <a:rPr lang="en-US" dirty="0"/>
              <a:t> was appointed as a Justice to the Supreme Court in 1953 and he made many controversial rulings:</a:t>
            </a:r>
          </a:p>
          <a:p>
            <a:r>
              <a:rPr lang="en-US" b="1" i="1" dirty="0"/>
              <a:t>Griswold v. Connecticut</a:t>
            </a:r>
            <a:r>
              <a:rPr lang="en-US" dirty="0"/>
              <a:t> (</a:t>
            </a:r>
            <a:r>
              <a:rPr lang="en-US" b="1" dirty="0"/>
              <a:t>1965</a:t>
            </a:r>
            <a:r>
              <a:rPr lang="en-US" dirty="0"/>
              <a:t>) struck down a state law that banned the use of contraceptives, even by married couples, creating a "right to privacy</a:t>
            </a:r>
            <a:r>
              <a:rPr lang="en-US" dirty="0" smtClean="0"/>
              <a:t>.“  </a:t>
            </a:r>
            <a:r>
              <a:rPr lang="en-US" b="1" i="1" dirty="0" smtClean="0"/>
              <a:t>Gideon </a:t>
            </a:r>
            <a:r>
              <a:rPr lang="en-US" b="1" i="1" dirty="0"/>
              <a:t>v. Wainwright</a:t>
            </a:r>
            <a:r>
              <a:rPr lang="en-US" dirty="0"/>
              <a:t> (</a:t>
            </a:r>
            <a:r>
              <a:rPr lang="en-US" b="1" dirty="0"/>
              <a:t>1963</a:t>
            </a:r>
            <a:r>
              <a:rPr lang="en-US" dirty="0"/>
              <a:t>) ruled that all criminals were entitled to legal counsel, even if they were unable to afford it.</a:t>
            </a:r>
          </a:p>
          <a:p>
            <a:r>
              <a:rPr lang="en-US" b="1" i="1" dirty="0"/>
              <a:t>Escobedo </a:t>
            </a:r>
            <a:r>
              <a:rPr lang="en-US" dirty="0"/>
              <a:t>(</a:t>
            </a:r>
            <a:r>
              <a:rPr lang="en-US" b="1" dirty="0"/>
              <a:t>1964</a:t>
            </a:r>
            <a:r>
              <a:rPr lang="en-US" dirty="0"/>
              <a:t>) and </a:t>
            </a:r>
            <a:r>
              <a:rPr lang="en-US" b="1" i="1" dirty="0"/>
              <a:t>Miranda</a:t>
            </a:r>
            <a:r>
              <a:rPr lang="en-US" dirty="0"/>
              <a:t> (</a:t>
            </a:r>
            <a:r>
              <a:rPr lang="en-US" b="1" dirty="0"/>
              <a:t>1966</a:t>
            </a:r>
            <a:r>
              <a:rPr lang="en-US" dirty="0"/>
              <a:t>) ruled that those who were arrested had to the "right to remain silent." (</a:t>
            </a:r>
            <a:r>
              <a:rPr lang="en-US" b="1" dirty="0"/>
              <a:t>Miranda </a:t>
            </a:r>
            <a:r>
              <a:rPr lang="en-US" b="1" dirty="0" smtClean="0"/>
              <a:t>warning</a:t>
            </a:r>
            <a:r>
              <a:rPr lang="en-US" dirty="0" smtClean="0"/>
              <a:t>).  </a:t>
            </a:r>
            <a:r>
              <a:rPr lang="en-US" b="1" i="1" dirty="0" smtClean="0"/>
              <a:t>Engel </a:t>
            </a:r>
            <a:r>
              <a:rPr lang="en-US" b="1" i="1" dirty="0"/>
              <a:t>v. Vitale</a:t>
            </a:r>
            <a:r>
              <a:rPr lang="en-US" dirty="0"/>
              <a:t> (</a:t>
            </a:r>
            <a:r>
              <a:rPr lang="en-US" b="1" dirty="0"/>
              <a:t>1962</a:t>
            </a:r>
            <a:r>
              <a:rPr lang="en-US" dirty="0"/>
              <a:t>) and </a:t>
            </a:r>
            <a:r>
              <a:rPr lang="en-US" b="1" i="1" dirty="0"/>
              <a:t>School District of Abington Township vs. Schempp</a:t>
            </a:r>
            <a:r>
              <a:rPr lang="en-US" dirty="0"/>
              <a:t> (</a:t>
            </a:r>
            <a:r>
              <a:rPr lang="en-US" b="1" dirty="0"/>
              <a:t>1963</a:t>
            </a:r>
            <a:r>
              <a:rPr lang="en-US" dirty="0"/>
              <a:t>) ruled that public schools could not require prayers or Bible </a:t>
            </a:r>
            <a:r>
              <a:rPr lang="en-US" dirty="0" smtClean="0"/>
              <a:t>reading.  </a:t>
            </a:r>
            <a:r>
              <a:rPr lang="en-US" b="1" i="1" dirty="0" smtClean="0"/>
              <a:t>Reynolds </a:t>
            </a:r>
            <a:r>
              <a:rPr lang="en-US" b="1" i="1" dirty="0"/>
              <a:t>vs. Sims</a:t>
            </a:r>
            <a:r>
              <a:rPr lang="en-US" dirty="0"/>
              <a:t> (</a:t>
            </a:r>
            <a:r>
              <a:rPr lang="en-US" b="1" dirty="0"/>
              <a:t>1964</a:t>
            </a:r>
            <a:r>
              <a:rPr lang="en-US" dirty="0"/>
              <a:t>) ruled that the state legislatures would be required to be reapportioned according to population.</a:t>
            </a:r>
          </a:p>
          <a:p>
            <a:r>
              <a:rPr lang="en-US" dirty="0"/>
              <a:t>In an attempt to end the liberal rulings, President Nixon set </a:t>
            </a:r>
            <a:r>
              <a:rPr lang="en-US" u="sng" dirty="0"/>
              <a:t>Warren E. Burger</a:t>
            </a:r>
            <a:r>
              <a:rPr lang="en-US" dirty="0"/>
              <a:t> to replace the retiring Earl Warren in </a:t>
            </a:r>
            <a:r>
              <a:rPr lang="en-US" b="1" dirty="0"/>
              <a:t>1969</a:t>
            </a:r>
            <a:r>
              <a:rPr lang="en-US" dirty="0"/>
              <a:t>.  The Supreme Court had four new Nixon-appointed members by the end of 1971</a:t>
            </a:r>
            <a:r>
              <a:rPr lang="en-US" dirty="0" smtClean="0"/>
              <a:t>.</a:t>
            </a:r>
            <a:endParaRPr lang="en-US" dirty="0"/>
          </a:p>
        </p:txBody>
      </p:sp>
    </p:spTree>
    <p:extLst>
      <p:ext uri="{BB962C8B-B14F-4D97-AF65-F5344CB8AC3E}">
        <p14:creationId xmlns:p14="http://schemas.microsoft.com/office/powerpoint/2010/main" val="2573221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TotalTime>
  <Words>1268</Words>
  <Application>Microsoft Office PowerPoint</Application>
  <PresentationFormat>Widescreen</PresentationFormat>
  <Paragraphs>279</Paragraphs>
  <Slides>83</Slides>
  <Notes>1</Notes>
  <HiddenSlides>0</HiddenSlides>
  <MMClips>16</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83</vt:i4>
      </vt:variant>
    </vt:vector>
  </HeadingPairs>
  <TitlesOfParts>
    <vt:vector size="87" baseType="lpstr">
      <vt:lpstr>Arial</vt:lpstr>
      <vt:lpstr>Calibri</vt:lpstr>
      <vt:lpstr>Calibri Light</vt:lpstr>
      <vt:lpstr>Office Theme</vt:lpstr>
      <vt:lpstr>The Postwar Period and into the Twenty-First Century, Part II</vt:lpstr>
      <vt:lpstr>Sources of Stagnation</vt:lpstr>
      <vt:lpstr>Nixon “Vietnamizes” the War</vt:lpstr>
      <vt:lpstr>Nixon’s Silent Majority Speech</vt:lpstr>
      <vt:lpstr>Cambodianizing the Vietnam War</vt:lpstr>
      <vt:lpstr>Kent State Protests</vt:lpstr>
      <vt:lpstr>Nixon’s Peace with China and Russia</vt:lpstr>
      <vt:lpstr>Picture of Henry Kissinger</vt:lpstr>
      <vt:lpstr>Supreme Court</vt:lpstr>
      <vt:lpstr>Nixon at Home</vt:lpstr>
      <vt:lpstr>Nixon the Environmentalist</vt:lpstr>
      <vt:lpstr>Nixon Landslide of 1972</vt:lpstr>
      <vt:lpstr>McGovern</vt:lpstr>
      <vt:lpstr>Bombing of Cambodia</vt:lpstr>
      <vt:lpstr>Energy Embargo</vt:lpstr>
      <vt:lpstr>Watergate</vt:lpstr>
      <vt:lpstr>Unmaking of a President</vt:lpstr>
      <vt:lpstr>Watergate</vt:lpstr>
      <vt:lpstr>First Unelected President</vt:lpstr>
      <vt:lpstr>Picture of Gerald Ford</vt:lpstr>
      <vt:lpstr>Feminist Victories and Defeats</vt:lpstr>
      <vt:lpstr>The Seventies in Black and White</vt:lpstr>
      <vt:lpstr>The Bicentennial Campaign</vt:lpstr>
      <vt:lpstr>Carter v. Ford</vt:lpstr>
      <vt:lpstr>Economy</vt:lpstr>
      <vt:lpstr>Shah-ry for the Trouble</vt:lpstr>
      <vt:lpstr>Malaise Speech</vt:lpstr>
      <vt:lpstr>Foreign Affairs</vt:lpstr>
      <vt:lpstr>Hostage Crisis</vt:lpstr>
      <vt:lpstr>Triumph of Conservatism</vt:lpstr>
      <vt:lpstr>Election of Ronald Reagan</vt:lpstr>
      <vt:lpstr>Reagan v. Carter</vt:lpstr>
      <vt:lpstr>Reagan Revolution</vt:lpstr>
      <vt:lpstr>Battle of the Budget</vt:lpstr>
      <vt:lpstr>Reagan’s Shot</vt:lpstr>
      <vt:lpstr>Recession</vt:lpstr>
      <vt:lpstr>Reagan Renews the Cold War</vt:lpstr>
      <vt:lpstr>Troubles Abroad</vt:lpstr>
      <vt:lpstr>Round Two for Reagan</vt:lpstr>
      <vt:lpstr>Iran-Contra Scandal</vt:lpstr>
      <vt:lpstr>Reagan’s Economic Legacy</vt:lpstr>
      <vt:lpstr>Conservatism in the Courts</vt:lpstr>
      <vt:lpstr>Referendum on Reaganism in 1988</vt:lpstr>
      <vt:lpstr>H.W. Bush v. Dukakis</vt:lpstr>
      <vt:lpstr>George H.W. Bush</vt:lpstr>
      <vt:lpstr>End of the Cold War</vt:lpstr>
      <vt:lpstr>Persian Gulf Crisis</vt:lpstr>
      <vt:lpstr>Bush on the Home Front</vt:lpstr>
      <vt:lpstr>Bill Clinton: The First Baby-Boomer President</vt:lpstr>
      <vt:lpstr>Clinton v. Bush v. Perot</vt:lpstr>
      <vt:lpstr>A False Start for Reform</vt:lpstr>
      <vt:lpstr>The Politics of Distrust</vt:lpstr>
      <vt:lpstr>Clinton Again</vt:lpstr>
      <vt:lpstr>Problems Ahead</vt:lpstr>
      <vt:lpstr>Scandal and Impeachment</vt:lpstr>
      <vt:lpstr>I Did Not Have Sexual Relations with that Woman</vt:lpstr>
      <vt:lpstr>Clinton’s Legacy</vt:lpstr>
      <vt:lpstr>2000 Election</vt:lpstr>
      <vt:lpstr>Bush v. Gore</vt:lpstr>
      <vt:lpstr>Bush Begins</vt:lpstr>
      <vt:lpstr>Terrorism Comes to America</vt:lpstr>
      <vt:lpstr>Jon Stewart’s 9/11 Speech</vt:lpstr>
      <vt:lpstr>Bush Takes the Offensive Against Iraq</vt:lpstr>
      <vt:lpstr>Owning Iraq</vt:lpstr>
      <vt:lpstr>Reelecting Bush</vt:lpstr>
      <vt:lpstr>Bush v. Kerry</vt:lpstr>
      <vt:lpstr>Bush’s Second Term</vt:lpstr>
      <vt:lpstr>Presidential Election of 2008</vt:lpstr>
      <vt:lpstr>Obama v. McCain</vt:lpstr>
      <vt:lpstr>Obama in the White House</vt:lpstr>
      <vt:lpstr>Backlash</vt:lpstr>
      <vt:lpstr>Economic Revolutions</vt:lpstr>
      <vt:lpstr>Affluence/Inequality</vt:lpstr>
      <vt:lpstr>Feminist Revolution</vt:lpstr>
      <vt:lpstr>Aging of America</vt:lpstr>
      <vt:lpstr>New Immigration</vt:lpstr>
      <vt:lpstr>Beyond Melting Pot</vt:lpstr>
      <vt:lpstr>Cities and Suburbs</vt:lpstr>
      <vt:lpstr>Minority America</vt:lpstr>
      <vt:lpstr>Black America</vt:lpstr>
      <vt:lpstr>Postmodern Mind</vt:lpstr>
      <vt:lpstr>New Media</vt:lpstr>
      <vt:lpstr>O’Reilly v. Stewart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Postwar Period and into the Twenty-First Century, Part II</dc:title>
  <dc:creator>Iain Lampert</dc:creator>
  <cp:lastModifiedBy>Iain Lampert</cp:lastModifiedBy>
  <cp:revision>29</cp:revision>
  <dcterms:created xsi:type="dcterms:W3CDTF">2015-02-25T19:44:18Z</dcterms:created>
  <dcterms:modified xsi:type="dcterms:W3CDTF">2015-02-25T21:26:49Z</dcterms:modified>
</cp:coreProperties>
</file>