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326" r:id="rId8"/>
    <p:sldId id="262" r:id="rId9"/>
    <p:sldId id="263" r:id="rId10"/>
    <p:sldId id="264" r:id="rId11"/>
    <p:sldId id="327" r:id="rId12"/>
    <p:sldId id="265" r:id="rId13"/>
    <p:sldId id="266" r:id="rId14"/>
    <p:sldId id="267" r:id="rId15"/>
    <p:sldId id="268" r:id="rId16"/>
    <p:sldId id="269" r:id="rId17"/>
    <p:sldId id="270" r:id="rId18"/>
    <p:sldId id="271" r:id="rId19"/>
    <p:sldId id="272" r:id="rId20"/>
    <p:sldId id="273" r:id="rId21"/>
    <p:sldId id="274" r:id="rId22"/>
    <p:sldId id="275" r:id="rId23"/>
    <p:sldId id="328" r:id="rId24"/>
    <p:sldId id="276" r:id="rId25"/>
    <p:sldId id="277" r:id="rId26"/>
    <p:sldId id="278" r:id="rId27"/>
    <p:sldId id="279" r:id="rId28"/>
    <p:sldId id="280" r:id="rId29"/>
    <p:sldId id="329" r:id="rId30"/>
    <p:sldId id="281" r:id="rId31"/>
    <p:sldId id="282" r:id="rId32"/>
    <p:sldId id="330" r:id="rId33"/>
    <p:sldId id="283" r:id="rId34"/>
    <p:sldId id="331" r:id="rId35"/>
    <p:sldId id="284" r:id="rId36"/>
    <p:sldId id="332" r:id="rId37"/>
    <p:sldId id="285" r:id="rId38"/>
    <p:sldId id="286" r:id="rId39"/>
    <p:sldId id="287" r:id="rId40"/>
    <p:sldId id="333" r:id="rId41"/>
    <p:sldId id="288" r:id="rId42"/>
    <p:sldId id="289" r:id="rId43"/>
    <p:sldId id="290" r:id="rId44"/>
    <p:sldId id="291" r:id="rId45"/>
    <p:sldId id="292" r:id="rId46"/>
    <p:sldId id="293" r:id="rId47"/>
    <p:sldId id="294" r:id="rId48"/>
    <p:sldId id="295" r:id="rId49"/>
    <p:sldId id="334" r:id="rId50"/>
    <p:sldId id="296" r:id="rId51"/>
    <p:sldId id="297" r:id="rId52"/>
    <p:sldId id="298" r:id="rId53"/>
    <p:sldId id="299" r:id="rId54"/>
    <p:sldId id="335" r:id="rId55"/>
    <p:sldId id="300" r:id="rId56"/>
    <p:sldId id="301" r:id="rId57"/>
    <p:sldId id="302" r:id="rId58"/>
    <p:sldId id="303" r:id="rId59"/>
    <p:sldId id="304" r:id="rId60"/>
    <p:sldId id="305" r:id="rId61"/>
    <p:sldId id="306" r:id="rId62"/>
    <p:sldId id="307" r:id="rId63"/>
    <p:sldId id="308" r:id="rId64"/>
    <p:sldId id="309" r:id="rId65"/>
    <p:sldId id="336" r:id="rId66"/>
    <p:sldId id="310" r:id="rId67"/>
    <p:sldId id="337" r:id="rId68"/>
    <p:sldId id="311" r:id="rId69"/>
    <p:sldId id="312" r:id="rId70"/>
    <p:sldId id="338" r:id="rId71"/>
    <p:sldId id="313" r:id="rId72"/>
    <p:sldId id="314" r:id="rId73"/>
    <p:sldId id="315" r:id="rId74"/>
    <p:sldId id="316" r:id="rId75"/>
    <p:sldId id="339" r:id="rId76"/>
    <p:sldId id="317" r:id="rId77"/>
    <p:sldId id="318" r:id="rId78"/>
    <p:sldId id="319" r:id="rId79"/>
    <p:sldId id="320" r:id="rId80"/>
    <p:sldId id="321" r:id="rId81"/>
    <p:sldId id="322" r:id="rId82"/>
    <p:sldId id="323" r:id="rId83"/>
    <p:sldId id="324" r:id="rId84"/>
    <p:sldId id="325" r:id="rId85"/>
    <p:sldId id="340" r:id="rId8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49" autoAdjust="0"/>
    <p:restoredTop sz="94660"/>
  </p:normalViewPr>
  <p:slideViewPr>
    <p:cSldViewPr snapToGrid="0">
      <p:cViewPr varScale="1">
        <p:scale>
          <a:sx n="41" d="100"/>
          <a:sy n="41" d="100"/>
        </p:scale>
        <p:origin x="54" y="7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tableStyles" Target="tableStyles.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1CEC154-B11C-4D1C-ACB9-89D18C9BC8D0}" type="datetimeFigureOut">
              <a:rPr lang="en-US" smtClean="0"/>
              <a:t>2/25/2015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1C856B3-7088-4D8E-8BC8-33134621F926}" type="slidenum">
              <a:rPr lang="en-US" smtClean="0"/>
              <a:t>‹#›</a:t>
            </a:fld>
            <a:endParaRPr lang="en-US" dirty="0"/>
          </a:p>
        </p:txBody>
      </p:sp>
    </p:spTree>
    <p:extLst>
      <p:ext uri="{BB962C8B-B14F-4D97-AF65-F5344CB8AC3E}">
        <p14:creationId xmlns:p14="http://schemas.microsoft.com/office/powerpoint/2010/main" val="42454214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CEC154-B11C-4D1C-ACB9-89D18C9BC8D0}" type="datetimeFigureOut">
              <a:rPr lang="en-US" smtClean="0"/>
              <a:t>2/25/2015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1C856B3-7088-4D8E-8BC8-33134621F926}" type="slidenum">
              <a:rPr lang="en-US" smtClean="0"/>
              <a:t>‹#›</a:t>
            </a:fld>
            <a:endParaRPr lang="en-US" dirty="0"/>
          </a:p>
        </p:txBody>
      </p:sp>
    </p:spTree>
    <p:extLst>
      <p:ext uri="{BB962C8B-B14F-4D97-AF65-F5344CB8AC3E}">
        <p14:creationId xmlns:p14="http://schemas.microsoft.com/office/powerpoint/2010/main" val="22356634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CEC154-B11C-4D1C-ACB9-89D18C9BC8D0}" type="datetimeFigureOut">
              <a:rPr lang="en-US" smtClean="0"/>
              <a:t>2/25/2015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1C856B3-7088-4D8E-8BC8-33134621F926}" type="slidenum">
              <a:rPr lang="en-US" smtClean="0"/>
              <a:t>‹#›</a:t>
            </a:fld>
            <a:endParaRPr lang="en-US" dirty="0"/>
          </a:p>
        </p:txBody>
      </p:sp>
    </p:spTree>
    <p:extLst>
      <p:ext uri="{BB962C8B-B14F-4D97-AF65-F5344CB8AC3E}">
        <p14:creationId xmlns:p14="http://schemas.microsoft.com/office/powerpoint/2010/main" val="15054370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CEC154-B11C-4D1C-ACB9-89D18C9BC8D0}" type="datetimeFigureOut">
              <a:rPr lang="en-US" smtClean="0"/>
              <a:t>2/25/2015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1C856B3-7088-4D8E-8BC8-33134621F926}" type="slidenum">
              <a:rPr lang="en-US" smtClean="0"/>
              <a:t>‹#›</a:t>
            </a:fld>
            <a:endParaRPr lang="en-US" dirty="0"/>
          </a:p>
        </p:txBody>
      </p:sp>
    </p:spTree>
    <p:extLst>
      <p:ext uri="{BB962C8B-B14F-4D97-AF65-F5344CB8AC3E}">
        <p14:creationId xmlns:p14="http://schemas.microsoft.com/office/powerpoint/2010/main" val="17939182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1CEC154-B11C-4D1C-ACB9-89D18C9BC8D0}" type="datetimeFigureOut">
              <a:rPr lang="en-US" smtClean="0"/>
              <a:t>2/25/2015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1C856B3-7088-4D8E-8BC8-33134621F926}" type="slidenum">
              <a:rPr lang="en-US" smtClean="0"/>
              <a:t>‹#›</a:t>
            </a:fld>
            <a:endParaRPr lang="en-US" dirty="0"/>
          </a:p>
        </p:txBody>
      </p:sp>
    </p:spTree>
    <p:extLst>
      <p:ext uri="{BB962C8B-B14F-4D97-AF65-F5344CB8AC3E}">
        <p14:creationId xmlns:p14="http://schemas.microsoft.com/office/powerpoint/2010/main" val="11571631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1CEC154-B11C-4D1C-ACB9-89D18C9BC8D0}" type="datetimeFigureOut">
              <a:rPr lang="en-US" smtClean="0"/>
              <a:t>2/25/2015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1C856B3-7088-4D8E-8BC8-33134621F926}" type="slidenum">
              <a:rPr lang="en-US" smtClean="0"/>
              <a:t>‹#›</a:t>
            </a:fld>
            <a:endParaRPr lang="en-US" dirty="0"/>
          </a:p>
        </p:txBody>
      </p:sp>
    </p:spTree>
    <p:extLst>
      <p:ext uri="{BB962C8B-B14F-4D97-AF65-F5344CB8AC3E}">
        <p14:creationId xmlns:p14="http://schemas.microsoft.com/office/powerpoint/2010/main" val="4114201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1CEC154-B11C-4D1C-ACB9-89D18C9BC8D0}" type="datetimeFigureOut">
              <a:rPr lang="en-US" smtClean="0"/>
              <a:t>2/25/2015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1C856B3-7088-4D8E-8BC8-33134621F926}" type="slidenum">
              <a:rPr lang="en-US" smtClean="0"/>
              <a:t>‹#›</a:t>
            </a:fld>
            <a:endParaRPr lang="en-US" dirty="0"/>
          </a:p>
        </p:txBody>
      </p:sp>
    </p:spTree>
    <p:extLst>
      <p:ext uri="{BB962C8B-B14F-4D97-AF65-F5344CB8AC3E}">
        <p14:creationId xmlns:p14="http://schemas.microsoft.com/office/powerpoint/2010/main" val="24638565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1CEC154-B11C-4D1C-ACB9-89D18C9BC8D0}" type="datetimeFigureOut">
              <a:rPr lang="en-US" smtClean="0"/>
              <a:t>2/25/2015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1C856B3-7088-4D8E-8BC8-33134621F926}" type="slidenum">
              <a:rPr lang="en-US" smtClean="0"/>
              <a:t>‹#›</a:t>
            </a:fld>
            <a:endParaRPr lang="en-US" dirty="0"/>
          </a:p>
        </p:txBody>
      </p:sp>
    </p:spTree>
    <p:extLst>
      <p:ext uri="{BB962C8B-B14F-4D97-AF65-F5344CB8AC3E}">
        <p14:creationId xmlns:p14="http://schemas.microsoft.com/office/powerpoint/2010/main" val="8035167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CEC154-B11C-4D1C-ACB9-89D18C9BC8D0}" type="datetimeFigureOut">
              <a:rPr lang="en-US" smtClean="0"/>
              <a:t>2/25/2015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1C856B3-7088-4D8E-8BC8-33134621F926}" type="slidenum">
              <a:rPr lang="en-US" smtClean="0"/>
              <a:t>‹#›</a:t>
            </a:fld>
            <a:endParaRPr lang="en-US" dirty="0"/>
          </a:p>
        </p:txBody>
      </p:sp>
    </p:spTree>
    <p:extLst>
      <p:ext uri="{BB962C8B-B14F-4D97-AF65-F5344CB8AC3E}">
        <p14:creationId xmlns:p14="http://schemas.microsoft.com/office/powerpoint/2010/main" val="39179417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1CEC154-B11C-4D1C-ACB9-89D18C9BC8D0}" type="datetimeFigureOut">
              <a:rPr lang="en-US" smtClean="0"/>
              <a:t>2/25/2015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1C856B3-7088-4D8E-8BC8-33134621F926}" type="slidenum">
              <a:rPr lang="en-US" smtClean="0"/>
              <a:t>‹#›</a:t>
            </a:fld>
            <a:endParaRPr lang="en-US" dirty="0"/>
          </a:p>
        </p:txBody>
      </p:sp>
    </p:spTree>
    <p:extLst>
      <p:ext uri="{BB962C8B-B14F-4D97-AF65-F5344CB8AC3E}">
        <p14:creationId xmlns:p14="http://schemas.microsoft.com/office/powerpoint/2010/main" val="4299067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1CEC154-B11C-4D1C-ACB9-89D18C9BC8D0}" type="datetimeFigureOut">
              <a:rPr lang="en-US" smtClean="0"/>
              <a:t>2/25/2015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1C856B3-7088-4D8E-8BC8-33134621F926}" type="slidenum">
              <a:rPr lang="en-US" smtClean="0"/>
              <a:t>‹#›</a:t>
            </a:fld>
            <a:endParaRPr lang="en-US" dirty="0"/>
          </a:p>
        </p:txBody>
      </p:sp>
    </p:spTree>
    <p:extLst>
      <p:ext uri="{BB962C8B-B14F-4D97-AF65-F5344CB8AC3E}">
        <p14:creationId xmlns:p14="http://schemas.microsoft.com/office/powerpoint/2010/main" val="28372595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CEC154-B11C-4D1C-ACB9-89D18C9BC8D0}" type="datetimeFigureOut">
              <a:rPr lang="en-US" smtClean="0"/>
              <a:t>2/25/2015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C856B3-7088-4D8E-8BC8-33134621F926}" type="slidenum">
              <a:rPr lang="en-US" smtClean="0"/>
              <a:t>‹#›</a:t>
            </a:fld>
            <a:endParaRPr lang="en-US" dirty="0"/>
          </a:p>
        </p:txBody>
      </p:sp>
    </p:spTree>
    <p:extLst>
      <p:ext uri="{BB962C8B-B14F-4D97-AF65-F5344CB8AC3E}">
        <p14:creationId xmlns:p14="http://schemas.microsoft.com/office/powerpoint/2010/main" val="6327063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video" Target="https://www.youtube.com/embed/NNcQX033V_M"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video" Target="https://www.youtube.com/embed/MMmljYkdr-w" TargetMode="Externa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video" Target="https://www.youtube.com/embed/EjHoH2m3iKA" TargetMode="Externa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video" Target="https://www.youtube.com/embed/maLIXQLxvvA" TargetMode="Externa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video" Target="https://www.youtube.com/embed/oodolEmUg2g" TargetMode="Externa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video" Target="https://www.youtube.com/embed/YmCDaXeDRI4"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video" Target="https://www.youtube.com/embed/jznAJySwkmM" TargetMode="Externa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video" Target="https://www.youtube.com/embed/1zBY6gkpbTg" TargetMode="Externa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video" Target="https://www.youtube.com/embed/3vDWWy4CMhE" TargetMode="Externa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video" Target="https://www.youtube.com/embed/uScE4ZH6mtk" TargetMode="Externa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video" Target="https://www.youtube.com/embed/vcXbzDeJpIc" TargetMode="Externa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video" Target="https://www.youtube.com/embed/DCxoT7O2Gmw"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u="sng" dirty="0" smtClean="0"/>
              <a:t>The Postwar Period and into the Twenty-First Century, Part I</a:t>
            </a:r>
            <a:endParaRPr lang="en-US" u="sng" dirty="0"/>
          </a:p>
        </p:txBody>
      </p:sp>
      <p:sp>
        <p:nvSpPr>
          <p:cNvPr id="3" name="Subtitle 2"/>
          <p:cNvSpPr>
            <a:spLocks noGrp="1"/>
          </p:cNvSpPr>
          <p:nvPr>
            <p:ph type="subTitle" idx="1"/>
          </p:nvPr>
        </p:nvSpPr>
        <p:spPr/>
        <p:txBody>
          <a:bodyPr/>
          <a:lstStyle/>
          <a:p>
            <a:r>
              <a:rPr lang="en-US" dirty="0" smtClean="0"/>
              <a:t>(1945 to the 1960s)</a:t>
            </a:r>
            <a:endParaRPr lang="en-US" dirty="0"/>
          </a:p>
        </p:txBody>
      </p:sp>
    </p:spTree>
    <p:extLst>
      <p:ext uri="{BB962C8B-B14F-4D97-AF65-F5344CB8AC3E}">
        <p14:creationId xmlns:p14="http://schemas.microsoft.com/office/powerpoint/2010/main" val="29779660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President Truman</a:t>
            </a:r>
            <a:endParaRPr lang="en-US" u="sng" dirty="0"/>
          </a:p>
        </p:txBody>
      </p:sp>
      <p:sp>
        <p:nvSpPr>
          <p:cNvPr id="3" name="Content Placeholder 2"/>
          <p:cNvSpPr>
            <a:spLocks noGrp="1"/>
          </p:cNvSpPr>
          <p:nvPr>
            <p:ph idx="1"/>
          </p:nvPr>
        </p:nvSpPr>
        <p:spPr/>
        <p:txBody>
          <a:bodyPr>
            <a:normAutofit/>
          </a:bodyPr>
          <a:lstStyle/>
          <a:p>
            <a:r>
              <a:rPr lang="en-US" u="sng" dirty="0"/>
              <a:t>President Harry S. Truman</a:t>
            </a:r>
            <a:r>
              <a:rPr lang="en-US" dirty="0"/>
              <a:t> was the first president, in several years, to not have a college degree. He was known as the "average man's average man."  He had the ability to face difficulty with courage.</a:t>
            </a:r>
          </a:p>
          <a:p>
            <a:r>
              <a:rPr lang="en-US" dirty="0"/>
              <a:t>In </a:t>
            </a:r>
            <a:r>
              <a:rPr lang="en-US" b="1" dirty="0"/>
              <a:t>February 1945</a:t>
            </a:r>
            <a:r>
              <a:rPr lang="en-US" dirty="0"/>
              <a:t>, the </a:t>
            </a:r>
            <a:r>
              <a:rPr lang="en-US" b="1" dirty="0"/>
              <a:t>Big Three</a:t>
            </a:r>
            <a:r>
              <a:rPr lang="en-US" dirty="0"/>
              <a:t> (Roosevelt, Churchill, and Stalin) met in </a:t>
            </a:r>
            <a:r>
              <a:rPr lang="en-US" b="1" dirty="0"/>
              <a:t>Yalta</a:t>
            </a:r>
            <a:r>
              <a:rPr lang="en-US" dirty="0"/>
              <a:t> to discuss the war's end (</a:t>
            </a:r>
            <a:r>
              <a:rPr lang="en-US" b="1" dirty="0"/>
              <a:t>Yalta Conference</a:t>
            </a:r>
            <a:r>
              <a:rPr lang="en-US" dirty="0"/>
              <a:t>). Plans were made for the occupation of Germany. It was agreed that </a:t>
            </a:r>
            <a:r>
              <a:rPr lang="en-US" b="1" dirty="0"/>
              <a:t>Poland,</a:t>
            </a:r>
            <a:r>
              <a:rPr lang="en-US" dirty="0"/>
              <a:t> </a:t>
            </a:r>
            <a:r>
              <a:rPr lang="en-US" b="1" dirty="0"/>
              <a:t>Bulgaria</a:t>
            </a:r>
            <a:r>
              <a:rPr lang="en-US" dirty="0"/>
              <a:t>, and </a:t>
            </a:r>
            <a:r>
              <a:rPr lang="en-US" b="1" dirty="0"/>
              <a:t>Romania</a:t>
            </a:r>
            <a:r>
              <a:rPr lang="en-US" dirty="0"/>
              <a:t> should have free elections. Stalin eventually broke this agreement. The Big Three also announced plans for fashioning a new international peacekeeping organization (the </a:t>
            </a:r>
            <a:r>
              <a:rPr lang="en-US" b="1" dirty="0"/>
              <a:t>United Nations</a:t>
            </a:r>
            <a:r>
              <a:rPr lang="en-US" dirty="0" smtClean="0"/>
              <a:t>).</a:t>
            </a:r>
            <a:br>
              <a:rPr lang="en-US" dirty="0" smtClean="0"/>
            </a:br>
            <a:endParaRPr lang="en-US" dirty="0"/>
          </a:p>
        </p:txBody>
      </p:sp>
    </p:spTree>
    <p:extLst>
      <p:ext uri="{BB962C8B-B14F-4D97-AF65-F5344CB8AC3E}">
        <p14:creationId xmlns:p14="http://schemas.microsoft.com/office/powerpoint/2010/main" val="15824806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Picture of Yalta</a:t>
            </a:r>
            <a:endParaRPr lang="en-US" u="sng" dirty="0"/>
          </a:p>
        </p:txBody>
      </p:sp>
      <p:pic>
        <p:nvPicPr>
          <p:cNvPr id="2050" name="Picture 2" descr="http://content.answcdn.com/main/content/img/getty/6/5/2642765.jpg"/>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3312100" y="1825625"/>
            <a:ext cx="5567799" cy="43513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823837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Concessions at Yalta</a:t>
            </a:r>
            <a:endParaRPr lang="en-US" u="sng" dirty="0"/>
          </a:p>
        </p:txBody>
      </p:sp>
      <p:sp>
        <p:nvSpPr>
          <p:cNvPr id="3" name="Content Placeholder 2"/>
          <p:cNvSpPr>
            <a:spLocks noGrp="1"/>
          </p:cNvSpPr>
          <p:nvPr>
            <p:ph idx="1"/>
          </p:nvPr>
        </p:nvSpPr>
        <p:spPr/>
        <p:txBody>
          <a:bodyPr>
            <a:normAutofit lnSpcReduction="10000"/>
          </a:bodyPr>
          <a:lstStyle/>
          <a:p>
            <a:r>
              <a:rPr lang="en-US" dirty="0"/>
              <a:t>The most controversial decision regarded the </a:t>
            </a:r>
            <a:r>
              <a:rPr lang="en-US" b="1" dirty="0"/>
              <a:t>Far East</a:t>
            </a:r>
            <a:r>
              <a:rPr lang="en-US" dirty="0"/>
              <a:t>. American casualties were expected to be high in the war against Japan, so Stalin agreed to attack Japan after the collapse of Germany. In return, the Soviets were given the southern half of Sakhalin Island, lost by Russia to Japan in 1905, and Japan's Kurile Islands.  The Soviet Union was also given control over the railroads of China's Manchuria and special privileges in the two key seaports of that area, </a:t>
            </a:r>
            <a:r>
              <a:rPr lang="en-US" b="1" dirty="0"/>
              <a:t>Dairen</a:t>
            </a:r>
            <a:r>
              <a:rPr lang="en-US" dirty="0"/>
              <a:t> and </a:t>
            </a:r>
            <a:r>
              <a:rPr lang="en-US" b="1" dirty="0"/>
              <a:t>Port Arthur</a:t>
            </a:r>
            <a:r>
              <a:rPr lang="en-US" dirty="0"/>
              <a:t>.  These concessions gave Stalin control over vital industrial centers of China.</a:t>
            </a:r>
          </a:p>
          <a:p>
            <a:r>
              <a:rPr lang="en-US" dirty="0"/>
              <a:t>The agreements at the Yalta Conference were not really binding. The conference was more of a way for the Big Three to discuss general post-war plans</a:t>
            </a:r>
            <a:r>
              <a:rPr lang="en-US" dirty="0" smtClean="0"/>
              <a:t>.</a:t>
            </a:r>
            <a:endParaRPr lang="en-US" dirty="0"/>
          </a:p>
        </p:txBody>
      </p:sp>
    </p:spTree>
    <p:extLst>
      <p:ext uri="{BB962C8B-B14F-4D97-AF65-F5344CB8AC3E}">
        <p14:creationId xmlns:p14="http://schemas.microsoft.com/office/powerpoint/2010/main" val="4052687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US v. SU</a:t>
            </a:r>
            <a:endParaRPr lang="en-US" u="sng" dirty="0"/>
          </a:p>
        </p:txBody>
      </p:sp>
      <p:sp>
        <p:nvSpPr>
          <p:cNvPr id="3" name="Content Placeholder 2"/>
          <p:cNvSpPr>
            <a:spLocks noGrp="1"/>
          </p:cNvSpPr>
          <p:nvPr>
            <p:ph idx="1"/>
          </p:nvPr>
        </p:nvSpPr>
        <p:spPr>
          <a:xfrm>
            <a:off x="160020" y="1417321"/>
            <a:ext cx="11193780" cy="4759642"/>
          </a:xfrm>
        </p:spPr>
        <p:txBody>
          <a:bodyPr>
            <a:normAutofit/>
          </a:bodyPr>
          <a:lstStyle/>
          <a:p>
            <a:r>
              <a:rPr lang="en-US" dirty="0"/>
              <a:t>The United States terminated the USSR's much-needed lend-lease aid in 1945. It also ignored Moscow's plea for a $6 billion reconstruction loan, while approving a similar loan of $3.75 billion to Britain in 1946. </a:t>
            </a:r>
          </a:p>
          <a:p>
            <a:r>
              <a:rPr lang="en-US" dirty="0"/>
              <a:t>The USSR sought to guarantee its own security by creating a "</a:t>
            </a:r>
            <a:r>
              <a:rPr lang="en-US" b="1" dirty="0"/>
              <a:t>sphere of influence</a:t>
            </a:r>
            <a:r>
              <a:rPr lang="en-US" dirty="0"/>
              <a:t>" around it (a surrounding set of friendly countries). These spheres of influence contradicted President FDR's Wilsonian dream of an "</a:t>
            </a:r>
            <a:r>
              <a:rPr lang="en-US" b="1" dirty="0"/>
              <a:t>open world</a:t>
            </a:r>
            <a:r>
              <a:rPr lang="en-US" dirty="0"/>
              <a:t>," decolonized, demilitarized, and democratized.</a:t>
            </a:r>
          </a:p>
          <a:p>
            <a:r>
              <a:rPr lang="en-US" dirty="0"/>
              <a:t>Each country believed in the universal expanse of its own form of government. The Soviet Union and the United States provoked each other into a tense, 40-year standoff known as the </a:t>
            </a:r>
            <a:r>
              <a:rPr lang="en-US" b="1" dirty="0"/>
              <a:t>Cold War</a:t>
            </a:r>
            <a:r>
              <a:rPr lang="en-US" dirty="0" smtClean="0"/>
              <a:t>.</a:t>
            </a:r>
            <a:endParaRPr lang="en-US" dirty="0"/>
          </a:p>
        </p:txBody>
      </p:sp>
    </p:spTree>
    <p:extLst>
      <p:ext uri="{BB962C8B-B14F-4D97-AF65-F5344CB8AC3E}">
        <p14:creationId xmlns:p14="http://schemas.microsoft.com/office/powerpoint/2010/main" val="36089554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Shaping the Postwar World</a:t>
            </a:r>
            <a:endParaRPr lang="en-US" u="sng" dirty="0"/>
          </a:p>
        </p:txBody>
      </p:sp>
      <p:sp>
        <p:nvSpPr>
          <p:cNvPr id="3" name="Content Placeholder 2"/>
          <p:cNvSpPr>
            <a:spLocks noGrp="1"/>
          </p:cNvSpPr>
          <p:nvPr>
            <p:ph idx="1"/>
          </p:nvPr>
        </p:nvSpPr>
        <p:spPr>
          <a:xfrm>
            <a:off x="297180" y="1440180"/>
            <a:ext cx="11056620" cy="4736783"/>
          </a:xfrm>
        </p:spPr>
        <p:txBody>
          <a:bodyPr>
            <a:normAutofit fontScale="92500" lnSpcReduction="10000"/>
          </a:bodyPr>
          <a:lstStyle/>
          <a:p>
            <a:r>
              <a:rPr lang="en-US" dirty="0"/>
              <a:t>In </a:t>
            </a:r>
            <a:r>
              <a:rPr lang="en-US" b="1" dirty="0"/>
              <a:t>1944</a:t>
            </a:r>
            <a:r>
              <a:rPr lang="en-US" dirty="0"/>
              <a:t>, the </a:t>
            </a:r>
            <a:r>
              <a:rPr lang="en-US" b="1" dirty="0"/>
              <a:t>Western Allies</a:t>
            </a:r>
            <a:r>
              <a:rPr lang="en-US" dirty="0"/>
              <a:t> met at Bretton Woods, New Hampshire (</a:t>
            </a:r>
            <a:r>
              <a:rPr lang="en-US" b="1" dirty="0"/>
              <a:t>Bretton Woods Conference</a:t>
            </a:r>
            <a:r>
              <a:rPr lang="en-US" dirty="0"/>
              <a:t>) and established the </a:t>
            </a:r>
            <a:r>
              <a:rPr lang="en-US" b="1" dirty="0"/>
              <a:t>International Monetary Fund</a:t>
            </a:r>
            <a:r>
              <a:rPr lang="en-US" dirty="0"/>
              <a:t> (</a:t>
            </a:r>
            <a:r>
              <a:rPr lang="en-US" b="1" dirty="0"/>
              <a:t>IMF</a:t>
            </a:r>
            <a:r>
              <a:rPr lang="en-US" dirty="0"/>
              <a:t>) to encourage world trade by regulating currency exchange rates.  They also founded the </a:t>
            </a:r>
            <a:r>
              <a:rPr lang="en-US" b="1" dirty="0"/>
              <a:t>International Bank for Reconstruction and Development</a:t>
            </a:r>
            <a:r>
              <a:rPr lang="en-US" dirty="0"/>
              <a:t> (</a:t>
            </a:r>
            <a:r>
              <a:rPr lang="en-US" b="1" dirty="0"/>
              <a:t>World Bank</a:t>
            </a:r>
            <a:r>
              <a:rPr lang="en-US" dirty="0"/>
              <a:t>) to promote economic growth in underdeveloped areas.  Unlike after WWI, the United States took the lead in creating the important international bodies and supplied most of their funding after WWII.  The Soviets declined to participate.</a:t>
            </a:r>
          </a:p>
          <a:p>
            <a:r>
              <a:rPr lang="en-US" dirty="0"/>
              <a:t>The </a:t>
            </a:r>
            <a:r>
              <a:rPr lang="en-US" b="1" dirty="0"/>
              <a:t>United Nations Conference</a:t>
            </a:r>
            <a:r>
              <a:rPr lang="en-US" dirty="0"/>
              <a:t> opened on </a:t>
            </a:r>
            <a:r>
              <a:rPr lang="en-US" b="1" dirty="0"/>
              <a:t>April 25, 1945</a:t>
            </a:r>
            <a:r>
              <a:rPr lang="en-US" dirty="0"/>
              <a:t>. Representatives from 50 nations made the </a:t>
            </a:r>
            <a:r>
              <a:rPr lang="en-US" b="1" dirty="0"/>
              <a:t>United Nations charter</a:t>
            </a:r>
            <a:r>
              <a:rPr lang="en-US" dirty="0"/>
              <a:t>.  It included </a:t>
            </a:r>
            <a:r>
              <a:rPr lang="en-US" dirty="0" smtClean="0"/>
              <a:t>the </a:t>
            </a:r>
            <a:r>
              <a:rPr lang="en-US" b="1" dirty="0" smtClean="0"/>
              <a:t>Security </a:t>
            </a:r>
            <a:r>
              <a:rPr lang="en-US" b="1" dirty="0"/>
              <a:t>Council</a:t>
            </a:r>
            <a:r>
              <a:rPr lang="en-US" dirty="0"/>
              <a:t>, dominated by the </a:t>
            </a:r>
            <a:r>
              <a:rPr lang="en-US" b="1" dirty="0"/>
              <a:t>Big</a:t>
            </a:r>
            <a:r>
              <a:rPr lang="en-US" dirty="0"/>
              <a:t> </a:t>
            </a:r>
            <a:r>
              <a:rPr lang="en-US" b="1" dirty="0"/>
              <a:t>Five</a:t>
            </a:r>
            <a:r>
              <a:rPr lang="en-US" dirty="0"/>
              <a:t> </a:t>
            </a:r>
            <a:r>
              <a:rPr lang="en-US" b="1" dirty="0"/>
              <a:t>powers</a:t>
            </a:r>
            <a:r>
              <a:rPr lang="en-US" dirty="0"/>
              <a:t> (the </a:t>
            </a:r>
            <a:r>
              <a:rPr lang="en-US" b="1" dirty="0"/>
              <a:t>United States</a:t>
            </a:r>
            <a:r>
              <a:rPr lang="en-US" dirty="0"/>
              <a:t>, </a:t>
            </a:r>
            <a:r>
              <a:rPr lang="en-US" b="1" dirty="0"/>
              <a:t>Britain</a:t>
            </a:r>
            <a:r>
              <a:rPr lang="en-US" dirty="0"/>
              <a:t>, the </a:t>
            </a:r>
            <a:r>
              <a:rPr lang="en-US" b="1" dirty="0"/>
              <a:t>USSR</a:t>
            </a:r>
            <a:r>
              <a:rPr lang="en-US" dirty="0"/>
              <a:t>, </a:t>
            </a:r>
            <a:r>
              <a:rPr lang="en-US" b="1" dirty="0"/>
              <a:t>France</a:t>
            </a:r>
            <a:r>
              <a:rPr lang="en-US" dirty="0"/>
              <a:t>, and </a:t>
            </a:r>
            <a:r>
              <a:rPr lang="en-US" b="1" dirty="0"/>
              <a:t>China</a:t>
            </a:r>
            <a:r>
              <a:rPr lang="en-US" dirty="0"/>
              <a:t>), each of whom had the right of veto, and the </a:t>
            </a:r>
            <a:r>
              <a:rPr lang="en-US" b="1" dirty="0"/>
              <a:t>General Assembly</a:t>
            </a:r>
            <a:r>
              <a:rPr lang="en-US" dirty="0"/>
              <a:t>, which could be controlled by smaller countries</a:t>
            </a:r>
            <a:r>
              <a:rPr lang="en-US" dirty="0" smtClean="0"/>
              <a:t>.</a:t>
            </a:r>
            <a:endParaRPr lang="en-US" dirty="0"/>
          </a:p>
        </p:txBody>
      </p:sp>
    </p:spTree>
    <p:extLst>
      <p:ext uri="{BB962C8B-B14F-4D97-AF65-F5344CB8AC3E}">
        <p14:creationId xmlns:p14="http://schemas.microsoft.com/office/powerpoint/2010/main" val="17156928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U.N. Influence</a:t>
            </a:r>
            <a:endParaRPr lang="en-US" u="sng" dirty="0"/>
          </a:p>
        </p:txBody>
      </p:sp>
      <p:sp>
        <p:nvSpPr>
          <p:cNvPr id="3" name="Content Placeholder 2"/>
          <p:cNvSpPr>
            <a:spLocks noGrp="1"/>
          </p:cNvSpPr>
          <p:nvPr>
            <p:ph idx="1"/>
          </p:nvPr>
        </p:nvSpPr>
        <p:spPr>
          <a:xfrm>
            <a:off x="297180" y="1463040"/>
            <a:ext cx="11056620" cy="4713923"/>
          </a:xfrm>
        </p:spPr>
        <p:txBody>
          <a:bodyPr>
            <a:normAutofit/>
          </a:bodyPr>
          <a:lstStyle/>
          <a:p>
            <a:r>
              <a:rPr lang="en-US" dirty="0"/>
              <a:t>The U.N. has helped people throughout the world via organizations like </a:t>
            </a:r>
            <a:r>
              <a:rPr lang="en-US" b="1" dirty="0"/>
              <a:t>UNESCO</a:t>
            </a:r>
            <a:r>
              <a:rPr lang="en-US" dirty="0"/>
              <a:t> (United Nations Educational, Scientific, and Cultural Organization), </a:t>
            </a:r>
            <a:r>
              <a:rPr lang="en-US" b="1" dirty="0"/>
              <a:t>FAO</a:t>
            </a:r>
            <a:r>
              <a:rPr lang="en-US" dirty="0"/>
              <a:t> (Food and Agricultural Organization), and </a:t>
            </a:r>
            <a:r>
              <a:rPr lang="en-US" b="1" dirty="0"/>
              <a:t>WHO</a:t>
            </a:r>
            <a:r>
              <a:rPr lang="en-US" dirty="0"/>
              <a:t> (World Health Organization).</a:t>
            </a:r>
          </a:p>
          <a:p>
            <a:r>
              <a:rPr lang="en-US" dirty="0"/>
              <a:t>In </a:t>
            </a:r>
            <a:r>
              <a:rPr lang="en-US" b="1" dirty="0"/>
              <a:t>1946</a:t>
            </a:r>
            <a:r>
              <a:rPr lang="en-US" dirty="0"/>
              <a:t>, </a:t>
            </a:r>
            <a:r>
              <a:rPr lang="en-US" u="sng" dirty="0"/>
              <a:t>Bernard Baruch</a:t>
            </a:r>
            <a:r>
              <a:rPr lang="en-US" dirty="0"/>
              <a:t> wanted to create a U.N. </a:t>
            </a:r>
            <a:r>
              <a:rPr lang="en-US" b="1" dirty="0"/>
              <a:t>agency</a:t>
            </a:r>
            <a:r>
              <a:rPr lang="en-US" dirty="0"/>
              <a:t>, free from the great-power veto, with </a:t>
            </a:r>
            <a:r>
              <a:rPr lang="en-US" b="1" dirty="0"/>
              <a:t>worldwide authority</a:t>
            </a:r>
            <a:r>
              <a:rPr lang="en-US" dirty="0"/>
              <a:t> over </a:t>
            </a:r>
            <a:r>
              <a:rPr lang="en-US" b="1" dirty="0"/>
              <a:t>atomic energy</a:t>
            </a:r>
            <a:r>
              <a:rPr lang="en-US" dirty="0"/>
              <a:t>, weapons, and research.  The plan fell apart as neither the United States nor the Soviet Union wanted to give up their nuclear weapons</a:t>
            </a:r>
            <a:r>
              <a:rPr lang="en-US" dirty="0" smtClean="0"/>
              <a:t>.</a:t>
            </a:r>
            <a:br>
              <a:rPr lang="en-US" dirty="0" smtClean="0"/>
            </a:br>
            <a:endParaRPr lang="en-US" dirty="0"/>
          </a:p>
        </p:txBody>
      </p:sp>
    </p:spTree>
    <p:extLst>
      <p:ext uri="{BB962C8B-B14F-4D97-AF65-F5344CB8AC3E}">
        <p14:creationId xmlns:p14="http://schemas.microsoft.com/office/powerpoint/2010/main" val="13449758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The Problem of Germany</a:t>
            </a:r>
            <a:endParaRPr lang="en-US" u="sng" dirty="0"/>
          </a:p>
        </p:txBody>
      </p:sp>
      <p:sp>
        <p:nvSpPr>
          <p:cNvPr id="3" name="Content Placeholder 2"/>
          <p:cNvSpPr>
            <a:spLocks noGrp="1"/>
          </p:cNvSpPr>
          <p:nvPr>
            <p:ph idx="1"/>
          </p:nvPr>
        </p:nvSpPr>
        <p:spPr>
          <a:xfrm>
            <a:off x="0" y="1325880"/>
            <a:ext cx="11353800" cy="4851083"/>
          </a:xfrm>
        </p:spPr>
        <p:txBody>
          <a:bodyPr>
            <a:normAutofit/>
          </a:bodyPr>
          <a:lstStyle/>
          <a:p>
            <a:r>
              <a:rPr lang="en-US" dirty="0"/>
              <a:t>At </a:t>
            </a:r>
            <a:r>
              <a:rPr lang="en-US" b="1" dirty="0"/>
              <a:t>Nuremberg</a:t>
            </a:r>
            <a:r>
              <a:rPr lang="en-US" dirty="0"/>
              <a:t>, </a:t>
            </a:r>
            <a:r>
              <a:rPr lang="en-US" b="1" dirty="0"/>
              <a:t>Germany</a:t>
            </a:r>
            <a:r>
              <a:rPr lang="en-US" dirty="0"/>
              <a:t> from </a:t>
            </a:r>
            <a:r>
              <a:rPr lang="en-US" b="1" dirty="0"/>
              <a:t>1945-1946</a:t>
            </a:r>
            <a:r>
              <a:rPr lang="en-US" dirty="0"/>
              <a:t>, </a:t>
            </a:r>
            <a:r>
              <a:rPr lang="en-US" b="1" dirty="0"/>
              <a:t>Nazi</a:t>
            </a:r>
            <a:r>
              <a:rPr lang="en-US" dirty="0"/>
              <a:t> </a:t>
            </a:r>
            <a:r>
              <a:rPr lang="en-US" b="1" dirty="0"/>
              <a:t>leaders</a:t>
            </a:r>
            <a:r>
              <a:rPr lang="en-US" dirty="0"/>
              <a:t> were tried and punished for </a:t>
            </a:r>
            <a:r>
              <a:rPr lang="en-US" b="1" dirty="0"/>
              <a:t>war</a:t>
            </a:r>
            <a:r>
              <a:rPr lang="en-US" dirty="0"/>
              <a:t> </a:t>
            </a:r>
            <a:r>
              <a:rPr lang="en-US" b="1" dirty="0"/>
              <a:t>crimes</a:t>
            </a:r>
            <a:r>
              <a:rPr lang="en-US" dirty="0"/>
              <a:t>.  Punishments included hangings and long jail sentences.</a:t>
            </a:r>
          </a:p>
          <a:p>
            <a:r>
              <a:rPr lang="en-US" dirty="0"/>
              <a:t>Americans realized that a flourishing German economy was necessary to the recovery of Europe. The Soviets refused to support the development of Germany because they feared another German-initiated war.</a:t>
            </a:r>
          </a:p>
          <a:p>
            <a:r>
              <a:rPr lang="en-US" dirty="0"/>
              <a:t>At the end of the war, </a:t>
            </a:r>
            <a:r>
              <a:rPr lang="en-US" b="1" dirty="0"/>
              <a:t>Austria</a:t>
            </a:r>
            <a:r>
              <a:rPr lang="en-US" dirty="0"/>
              <a:t> and </a:t>
            </a:r>
            <a:r>
              <a:rPr lang="en-US" b="1" dirty="0"/>
              <a:t>Germany</a:t>
            </a:r>
            <a:r>
              <a:rPr lang="en-US" dirty="0"/>
              <a:t> were divided into </a:t>
            </a:r>
            <a:r>
              <a:rPr lang="en-US" b="1" dirty="0"/>
              <a:t>4</a:t>
            </a:r>
            <a:r>
              <a:rPr lang="en-US" dirty="0"/>
              <a:t> </a:t>
            </a:r>
            <a:r>
              <a:rPr lang="en-US" b="1" dirty="0"/>
              <a:t>military</a:t>
            </a:r>
            <a:r>
              <a:rPr lang="en-US" dirty="0"/>
              <a:t> </a:t>
            </a:r>
            <a:r>
              <a:rPr lang="en-US" b="1" dirty="0"/>
              <a:t>occupation</a:t>
            </a:r>
            <a:r>
              <a:rPr lang="en-US" dirty="0"/>
              <a:t> </a:t>
            </a:r>
            <a:r>
              <a:rPr lang="en-US" b="1" dirty="0"/>
              <a:t>zones</a:t>
            </a:r>
            <a:r>
              <a:rPr lang="en-US" dirty="0"/>
              <a:t>, each assigned to one of the Big Four powers (</a:t>
            </a:r>
            <a:r>
              <a:rPr lang="en-US" b="1" dirty="0"/>
              <a:t>France</a:t>
            </a:r>
            <a:r>
              <a:rPr lang="en-US" dirty="0" smtClean="0"/>
              <a:t>, </a:t>
            </a:r>
            <a:r>
              <a:rPr lang="en-US" b="1" dirty="0" smtClean="0"/>
              <a:t>Britain</a:t>
            </a:r>
            <a:r>
              <a:rPr lang="en-US" dirty="0"/>
              <a:t>, </a:t>
            </a:r>
            <a:r>
              <a:rPr lang="en-US" b="1" dirty="0"/>
              <a:t>America</a:t>
            </a:r>
            <a:r>
              <a:rPr lang="en-US" dirty="0"/>
              <a:t>, and the </a:t>
            </a:r>
            <a:r>
              <a:rPr lang="en-US" b="1" dirty="0"/>
              <a:t>USSR</a:t>
            </a:r>
            <a:r>
              <a:rPr lang="en-US" dirty="0"/>
              <a:t>). </a:t>
            </a:r>
          </a:p>
          <a:p>
            <a:r>
              <a:rPr lang="en-US" dirty="0" smtClean="0"/>
              <a:t>Denied </a:t>
            </a:r>
            <a:r>
              <a:rPr lang="en-US" dirty="0"/>
              <a:t>post-war economic support from America, the USSR wanted to take war reparations from Germany</a:t>
            </a:r>
            <a:r>
              <a:rPr lang="en-US" dirty="0" smtClean="0"/>
              <a:t>.</a:t>
            </a:r>
            <a:endParaRPr lang="en-US" dirty="0"/>
          </a:p>
        </p:txBody>
      </p:sp>
    </p:spTree>
    <p:extLst>
      <p:ext uri="{BB962C8B-B14F-4D97-AF65-F5344CB8AC3E}">
        <p14:creationId xmlns:p14="http://schemas.microsoft.com/office/powerpoint/2010/main" val="40364681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USSR Spreads Communism</a:t>
            </a:r>
            <a:endParaRPr lang="en-US" u="sng" dirty="0"/>
          </a:p>
        </p:txBody>
      </p:sp>
      <p:sp>
        <p:nvSpPr>
          <p:cNvPr id="3" name="Content Placeholder 2"/>
          <p:cNvSpPr>
            <a:spLocks noGrp="1"/>
          </p:cNvSpPr>
          <p:nvPr>
            <p:ph idx="1"/>
          </p:nvPr>
        </p:nvSpPr>
        <p:spPr>
          <a:xfrm>
            <a:off x="205740" y="1371600"/>
            <a:ext cx="11148060" cy="4805363"/>
          </a:xfrm>
        </p:spPr>
        <p:txBody>
          <a:bodyPr>
            <a:normAutofit lnSpcReduction="10000"/>
          </a:bodyPr>
          <a:lstStyle/>
          <a:p>
            <a:r>
              <a:rPr lang="en-US" dirty="0"/>
              <a:t>As the USSR spread communism to its Eastern zone in Germany and the Western Allies promoted the idea of a reunited Germany, Germany was divided into 2 zones.  </a:t>
            </a:r>
            <a:r>
              <a:rPr lang="en-US" b="1" dirty="0"/>
              <a:t>West Germany</a:t>
            </a:r>
            <a:r>
              <a:rPr lang="en-US" dirty="0"/>
              <a:t> became an independent country, and </a:t>
            </a:r>
            <a:r>
              <a:rPr lang="en-US" b="1" dirty="0"/>
              <a:t>East Germany</a:t>
            </a:r>
            <a:r>
              <a:rPr lang="en-US" dirty="0"/>
              <a:t> became bound to the Soviet Union as an independent "satellite" state, shutoff from the Western world by the "</a:t>
            </a:r>
            <a:r>
              <a:rPr lang="en-US" b="1" dirty="0"/>
              <a:t>iron curtain</a:t>
            </a:r>
            <a:r>
              <a:rPr lang="en-US" dirty="0"/>
              <a:t>" of the Soviet Union.</a:t>
            </a:r>
          </a:p>
          <a:p>
            <a:r>
              <a:rPr lang="en-US" dirty="0"/>
              <a:t>Berlin, still occupied by the Four Big powers, was completely surrounded by the Soviet Occupation Zone.  In </a:t>
            </a:r>
            <a:r>
              <a:rPr lang="en-US" b="1" dirty="0"/>
              <a:t>1948</a:t>
            </a:r>
            <a:r>
              <a:rPr lang="en-US" dirty="0"/>
              <a:t>, the Soviet Union attempted to starve the Allies out of Berlin by cutting off all rail and highway access to the city.  In </a:t>
            </a:r>
            <a:r>
              <a:rPr lang="en-US" b="1" dirty="0"/>
              <a:t>May 1949</a:t>
            </a:r>
            <a:r>
              <a:rPr lang="en-US" dirty="0"/>
              <a:t>, after America had flown in many supplies, </a:t>
            </a:r>
            <a:r>
              <a:rPr lang="en-US" dirty="0" smtClean="0"/>
              <a:t>the </a:t>
            </a:r>
            <a:r>
              <a:rPr lang="en-US" b="1" dirty="0" smtClean="0"/>
              <a:t>blockade</a:t>
            </a:r>
            <a:r>
              <a:rPr lang="en-US" dirty="0"/>
              <a:t> was lifted. </a:t>
            </a:r>
          </a:p>
          <a:p>
            <a:r>
              <a:rPr lang="en-US" dirty="0"/>
              <a:t>In </a:t>
            </a:r>
            <a:r>
              <a:rPr lang="en-US" b="1" dirty="0"/>
              <a:t>1949</a:t>
            </a:r>
            <a:r>
              <a:rPr lang="en-US" dirty="0"/>
              <a:t>, the </a:t>
            </a:r>
            <a:r>
              <a:rPr lang="en-US" b="1" dirty="0"/>
              <a:t>governments</a:t>
            </a:r>
            <a:r>
              <a:rPr lang="en-US" dirty="0"/>
              <a:t> of </a:t>
            </a:r>
            <a:r>
              <a:rPr lang="en-US" b="1" dirty="0"/>
              <a:t>East</a:t>
            </a:r>
            <a:r>
              <a:rPr lang="en-US" dirty="0"/>
              <a:t> and </a:t>
            </a:r>
            <a:r>
              <a:rPr lang="en-US" b="1" dirty="0"/>
              <a:t>West</a:t>
            </a:r>
            <a:r>
              <a:rPr lang="en-US" dirty="0"/>
              <a:t> </a:t>
            </a:r>
            <a:r>
              <a:rPr lang="en-US" b="1" dirty="0"/>
              <a:t>Germany</a:t>
            </a:r>
            <a:r>
              <a:rPr lang="en-US" dirty="0"/>
              <a:t> were established</a:t>
            </a:r>
            <a:r>
              <a:rPr lang="en-US" dirty="0" smtClean="0"/>
              <a:t>.</a:t>
            </a:r>
            <a:endParaRPr lang="en-US" dirty="0"/>
          </a:p>
        </p:txBody>
      </p:sp>
    </p:spTree>
    <p:extLst>
      <p:ext uri="{BB962C8B-B14F-4D97-AF65-F5344CB8AC3E}">
        <p14:creationId xmlns:p14="http://schemas.microsoft.com/office/powerpoint/2010/main" val="5805359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The Cold War Congeals</a:t>
            </a:r>
            <a:endParaRPr lang="en-US" u="sng" dirty="0"/>
          </a:p>
        </p:txBody>
      </p:sp>
      <p:sp>
        <p:nvSpPr>
          <p:cNvPr id="3" name="Content Placeholder 2"/>
          <p:cNvSpPr>
            <a:spLocks noGrp="1"/>
          </p:cNvSpPr>
          <p:nvPr>
            <p:ph idx="1"/>
          </p:nvPr>
        </p:nvSpPr>
        <p:spPr>
          <a:xfrm>
            <a:off x="457200" y="1348740"/>
            <a:ext cx="10896600" cy="4828223"/>
          </a:xfrm>
        </p:spPr>
        <p:txBody>
          <a:bodyPr>
            <a:normAutofit lnSpcReduction="10000"/>
          </a:bodyPr>
          <a:lstStyle/>
          <a:p>
            <a:r>
              <a:rPr lang="en-US" dirty="0"/>
              <a:t>In </a:t>
            </a:r>
            <a:r>
              <a:rPr lang="en-US" b="1" dirty="0"/>
              <a:t>1946</a:t>
            </a:r>
            <a:r>
              <a:rPr lang="en-US" dirty="0"/>
              <a:t>, Stalin, seeking oil concessions, broke an agreement to remove his troops from </a:t>
            </a:r>
            <a:r>
              <a:rPr lang="en-US" b="1" dirty="0"/>
              <a:t>Iran's</a:t>
            </a:r>
            <a:r>
              <a:rPr lang="en-US" dirty="0"/>
              <a:t> northernmost province.  He used the troops to aid a rebel movement.  When Truman protested, Stalin backed down.</a:t>
            </a:r>
          </a:p>
          <a:p>
            <a:r>
              <a:rPr lang="en-US" dirty="0"/>
              <a:t>In </a:t>
            </a:r>
            <a:r>
              <a:rPr lang="en-US" b="1" dirty="0"/>
              <a:t>1947</a:t>
            </a:r>
            <a:r>
              <a:rPr lang="en-US" dirty="0"/>
              <a:t>, </a:t>
            </a:r>
            <a:r>
              <a:rPr lang="en-US" u="sng" dirty="0"/>
              <a:t>George F. Kennan</a:t>
            </a:r>
            <a:r>
              <a:rPr lang="en-US" dirty="0"/>
              <a:t> came up with the "</a:t>
            </a:r>
            <a:r>
              <a:rPr lang="en-US" b="1" dirty="0"/>
              <a:t>containment doctrine</a:t>
            </a:r>
            <a:r>
              <a:rPr lang="en-US" dirty="0"/>
              <a:t>," which tried to explain the behavior of the USSR. This concept stated that the USSR was relentlessly expansionary and that the USSR could be </a:t>
            </a:r>
            <a:r>
              <a:rPr lang="en-US" b="1" dirty="0"/>
              <a:t>contained</a:t>
            </a:r>
            <a:r>
              <a:rPr lang="en-US" dirty="0"/>
              <a:t> by being firm and vigilant.</a:t>
            </a:r>
          </a:p>
          <a:p>
            <a:r>
              <a:rPr lang="en-US" dirty="0"/>
              <a:t>This doctrine was embraced by President Truman in 1947 when Congress passed the </a:t>
            </a:r>
            <a:r>
              <a:rPr lang="en-US" b="1" dirty="0"/>
              <a:t>Truman Doctrine</a:t>
            </a:r>
            <a:r>
              <a:rPr lang="en-US" dirty="0"/>
              <a:t>. This gave financial support to Greece to resist communist pressures. Truman declared that it must be the policy of the United States to aid any country that was resisting communist aggression</a:t>
            </a:r>
            <a:r>
              <a:rPr lang="en-US" dirty="0" smtClean="0"/>
              <a:t>.</a:t>
            </a:r>
            <a:endParaRPr lang="en-US" dirty="0"/>
          </a:p>
        </p:txBody>
      </p:sp>
    </p:spTree>
    <p:extLst>
      <p:ext uri="{BB962C8B-B14F-4D97-AF65-F5344CB8AC3E}">
        <p14:creationId xmlns:p14="http://schemas.microsoft.com/office/powerpoint/2010/main" val="8570708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Communist Influence</a:t>
            </a:r>
            <a:endParaRPr lang="en-US" u="sng" dirty="0"/>
          </a:p>
        </p:txBody>
      </p:sp>
      <p:sp>
        <p:nvSpPr>
          <p:cNvPr id="3" name="Content Placeholder 2"/>
          <p:cNvSpPr>
            <a:spLocks noGrp="1"/>
          </p:cNvSpPr>
          <p:nvPr>
            <p:ph idx="1"/>
          </p:nvPr>
        </p:nvSpPr>
        <p:spPr>
          <a:xfrm>
            <a:off x="480060" y="1417320"/>
            <a:ext cx="10873740" cy="4759643"/>
          </a:xfrm>
        </p:spPr>
        <p:txBody>
          <a:bodyPr>
            <a:normAutofit lnSpcReduction="10000"/>
          </a:bodyPr>
          <a:lstStyle/>
          <a:p>
            <a:r>
              <a:rPr lang="en-US" dirty="0"/>
              <a:t>Following WWII, France, Italy, and Germany were suffering from the hunger and economic chaos caused by the war. They were in danger of being taken over by Communist parties within the countries. By promising financial aid, American Secretary of State </a:t>
            </a:r>
            <a:r>
              <a:rPr lang="en-US" u="sng" dirty="0"/>
              <a:t>George C. Marshall</a:t>
            </a:r>
            <a:r>
              <a:rPr lang="en-US" dirty="0"/>
              <a:t> convinced the Europeans to create a </a:t>
            </a:r>
            <a:r>
              <a:rPr lang="en-US" b="1" dirty="0"/>
              <a:t>joint plan</a:t>
            </a:r>
            <a:r>
              <a:rPr lang="en-US" dirty="0"/>
              <a:t> for their economic recovery. Marshall offered the same aid to the Soviet Union and its allies, but the Soviets refused it. The </a:t>
            </a:r>
            <a:r>
              <a:rPr lang="en-US" b="1" dirty="0"/>
              <a:t>Marshall Plan</a:t>
            </a:r>
            <a:r>
              <a:rPr lang="en-US" dirty="0"/>
              <a:t> gave $12.5 billion to 16 European countries. Within a few years, Europe's economy was flourishing, and the Communist parties had lost ground.</a:t>
            </a:r>
          </a:p>
          <a:p>
            <a:r>
              <a:rPr lang="en-US" dirty="0"/>
              <a:t>Access to </a:t>
            </a:r>
            <a:r>
              <a:rPr lang="en-US" b="1" dirty="0"/>
              <a:t>Middle</a:t>
            </a:r>
            <a:r>
              <a:rPr lang="en-US" dirty="0"/>
              <a:t> </a:t>
            </a:r>
            <a:r>
              <a:rPr lang="en-US" b="1" dirty="0"/>
              <a:t>Eastern</a:t>
            </a:r>
            <a:r>
              <a:rPr lang="en-US" dirty="0"/>
              <a:t> </a:t>
            </a:r>
            <a:r>
              <a:rPr lang="en-US" b="1" dirty="0"/>
              <a:t>oil</a:t>
            </a:r>
            <a:r>
              <a:rPr lang="en-US" dirty="0"/>
              <a:t> was crucial to the European recovery program and to the health of the U.S. economy.  Despite threats from the Arab nations to cut off the supply of oil, President Truman officially recognized the state of </a:t>
            </a:r>
            <a:r>
              <a:rPr lang="en-US" b="1" dirty="0"/>
              <a:t>Israel</a:t>
            </a:r>
            <a:r>
              <a:rPr lang="en-US" dirty="0"/>
              <a:t> on </a:t>
            </a:r>
            <a:r>
              <a:rPr lang="en-US" b="1" dirty="0"/>
              <a:t>May 14, </a:t>
            </a:r>
            <a:r>
              <a:rPr lang="en-US" b="1" dirty="0" smtClean="0"/>
              <a:t>1948</a:t>
            </a:r>
            <a:r>
              <a:rPr lang="en-US" dirty="0" smtClean="0"/>
              <a:t>.</a:t>
            </a:r>
            <a:endParaRPr lang="en-US" dirty="0"/>
          </a:p>
        </p:txBody>
      </p:sp>
    </p:spTree>
    <p:extLst>
      <p:ext uri="{BB962C8B-B14F-4D97-AF65-F5344CB8AC3E}">
        <p14:creationId xmlns:p14="http://schemas.microsoft.com/office/powerpoint/2010/main" val="14864856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Postwar Economic Activities</a:t>
            </a:r>
            <a:endParaRPr lang="en-US" u="sng" dirty="0"/>
          </a:p>
        </p:txBody>
      </p:sp>
      <p:sp>
        <p:nvSpPr>
          <p:cNvPr id="3" name="Content Placeholder 2"/>
          <p:cNvSpPr>
            <a:spLocks noGrp="1"/>
          </p:cNvSpPr>
          <p:nvPr>
            <p:ph idx="1"/>
          </p:nvPr>
        </p:nvSpPr>
        <p:spPr/>
        <p:txBody>
          <a:bodyPr>
            <a:noAutofit/>
          </a:bodyPr>
          <a:lstStyle/>
          <a:p>
            <a:r>
              <a:rPr lang="en-US" dirty="0" smtClean="0"/>
              <a:t>In</a:t>
            </a:r>
            <a:r>
              <a:rPr lang="en-US" dirty="0"/>
              <a:t> </a:t>
            </a:r>
            <a:r>
              <a:rPr lang="en-US" b="1" dirty="0"/>
              <a:t>1947</a:t>
            </a:r>
            <a:r>
              <a:rPr lang="en-US" dirty="0"/>
              <a:t>, the Republican Congress passed the </a:t>
            </a:r>
            <a:r>
              <a:rPr lang="en-US" b="1" dirty="0"/>
              <a:t>Taft-Hartley Act</a:t>
            </a:r>
            <a:r>
              <a:rPr lang="en-US" dirty="0"/>
              <a:t> over President Truman's veto.  It outlawed "closed" (all-union) businesses, made unions liable for damages that resulted from jurisdictional disputes among themselves, and required union leaders to take a noncommunist oath.  Taft-Hartley was just one of several obstacles that slowed the growth of organized </a:t>
            </a:r>
            <a:r>
              <a:rPr lang="en-US" dirty="0" smtClean="0"/>
              <a:t>labor.</a:t>
            </a:r>
          </a:p>
          <a:p>
            <a:r>
              <a:rPr lang="en-US" dirty="0" smtClean="0"/>
              <a:t>The </a:t>
            </a:r>
            <a:r>
              <a:rPr lang="en-US" dirty="0"/>
              <a:t>CIO's "</a:t>
            </a:r>
            <a:r>
              <a:rPr lang="en-US" b="1" dirty="0"/>
              <a:t>Operation Dixie</a:t>
            </a:r>
            <a:r>
              <a:rPr lang="en-US" dirty="0"/>
              <a:t>," tried to unionize southern textile workers and steelworkers. It failed in 1948 because it couldn't overcome fears of racial mixing</a:t>
            </a:r>
            <a:r>
              <a:rPr lang="en-US" dirty="0" smtClean="0"/>
              <a:t>.</a:t>
            </a:r>
            <a:endParaRPr lang="en-US" dirty="0"/>
          </a:p>
        </p:txBody>
      </p:sp>
    </p:spTree>
    <p:extLst>
      <p:ext uri="{BB962C8B-B14F-4D97-AF65-F5344CB8AC3E}">
        <p14:creationId xmlns:p14="http://schemas.microsoft.com/office/powerpoint/2010/main" val="39358466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American Begins to Rearm</a:t>
            </a:r>
            <a:endParaRPr lang="en-US" u="sng" dirty="0"/>
          </a:p>
        </p:txBody>
      </p:sp>
      <p:sp>
        <p:nvSpPr>
          <p:cNvPr id="3" name="Content Placeholder 2"/>
          <p:cNvSpPr>
            <a:spLocks noGrp="1"/>
          </p:cNvSpPr>
          <p:nvPr>
            <p:ph idx="1"/>
          </p:nvPr>
        </p:nvSpPr>
        <p:spPr>
          <a:xfrm>
            <a:off x="457200" y="1485900"/>
            <a:ext cx="10896600" cy="5097780"/>
          </a:xfrm>
        </p:spPr>
        <p:txBody>
          <a:bodyPr>
            <a:normAutofit fontScale="92500" lnSpcReduction="20000"/>
          </a:bodyPr>
          <a:lstStyle/>
          <a:p>
            <a:r>
              <a:rPr lang="en-US" dirty="0"/>
              <a:t>The </a:t>
            </a:r>
            <a:r>
              <a:rPr lang="en-US" b="1" dirty="0"/>
              <a:t>Cold War</a:t>
            </a:r>
            <a:r>
              <a:rPr lang="en-US" dirty="0"/>
              <a:t>, the struggle to contain Soviet communism, was not a war, but it was also not a peace.</a:t>
            </a:r>
          </a:p>
          <a:p>
            <a:r>
              <a:rPr lang="en-US" dirty="0"/>
              <a:t>In </a:t>
            </a:r>
            <a:r>
              <a:rPr lang="en-US" b="1" dirty="0"/>
              <a:t>1947</a:t>
            </a:r>
            <a:r>
              <a:rPr lang="en-US" dirty="0"/>
              <a:t>, Congress passed the </a:t>
            </a:r>
            <a:r>
              <a:rPr lang="en-US" b="1" dirty="0"/>
              <a:t>National Security Act</a:t>
            </a:r>
            <a:r>
              <a:rPr lang="en-US" dirty="0"/>
              <a:t>, creating the </a:t>
            </a:r>
            <a:r>
              <a:rPr lang="en-US" b="1" dirty="0"/>
              <a:t>Department of Defense</a:t>
            </a:r>
            <a:r>
              <a:rPr lang="en-US" dirty="0"/>
              <a:t>.  The department was headed by a new cabinet officer, the </a:t>
            </a:r>
            <a:r>
              <a:rPr lang="en-US" b="1" dirty="0"/>
              <a:t>secretary of defense</a:t>
            </a:r>
            <a:r>
              <a:rPr lang="en-US" dirty="0"/>
              <a:t>. The heads of each branch of the military were brought together as the </a:t>
            </a:r>
            <a:r>
              <a:rPr lang="en-US" b="1" dirty="0"/>
              <a:t>Joint Chiefs of Staff</a:t>
            </a:r>
            <a:r>
              <a:rPr lang="en-US" dirty="0"/>
              <a:t>.</a:t>
            </a:r>
          </a:p>
          <a:p>
            <a:r>
              <a:rPr lang="en-US" dirty="0"/>
              <a:t>The National Security Act also established the </a:t>
            </a:r>
            <a:r>
              <a:rPr lang="en-US" b="1" dirty="0"/>
              <a:t>National Security Council</a:t>
            </a:r>
            <a:r>
              <a:rPr lang="en-US" dirty="0"/>
              <a:t> (</a:t>
            </a:r>
            <a:r>
              <a:rPr lang="en-US" b="1" dirty="0"/>
              <a:t>NSC</a:t>
            </a:r>
            <a:r>
              <a:rPr lang="en-US" dirty="0"/>
              <a:t>) to advise the president on security matters, and it created </a:t>
            </a:r>
            <a:r>
              <a:rPr lang="en-US" dirty="0" smtClean="0"/>
              <a:t>the </a:t>
            </a:r>
            <a:r>
              <a:rPr lang="en-US" b="1" dirty="0" smtClean="0"/>
              <a:t>Central </a:t>
            </a:r>
            <a:r>
              <a:rPr lang="en-US" b="1" dirty="0"/>
              <a:t>Intelligence Agency</a:t>
            </a:r>
            <a:r>
              <a:rPr lang="en-US" dirty="0"/>
              <a:t> (</a:t>
            </a:r>
            <a:r>
              <a:rPr lang="en-US" b="1" dirty="0"/>
              <a:t>CIA</a:t>
            </a:r>
            <a:r>
              <a:rPr lang="en-US" dirty="0"/>
              <a:t>) to coordinate the government's foreign fact-gathering.</a:t>
            </a:r>
          </a:p>
          <a:p>
            <a:r>
              <a:rPr lang="en-US" dirty="0"/>
              <a:t>In </a:t>
            </a:r>
            <a:r>
              <a:rPr lang="en-US" b="1" dirty="0"/>
              <a:t>1948</a:t>
            </a:r>
            <a:r>
              <a:rPr lang="en-US" dirty="0"/>
              <a:t>, the United States joined the European pact, called the </a:t>
            </a:r>
            <a:r>
              <a:rPr lang="en-US" b="1" dirty="0"/>
              <a:t>North Atlantic Treaty Organization</a:t>
            </a:r>
            <a:r>
              <a:rPr lang="en-US" dirty="0"/>
              <a:t> (</a:t>
            </a:r>
            <a:r>
              <a:rPr lang="en-US" b="1" dirty="0"/>
              <a:t>NATO</a:t>
            </a:r>
            <a:r>
              <a:rPr lang="en-US" dirty="0"/>
              <a:t>).  The pact pledged each nation to regard an attack on one as an attack on all. The pact also marked a departure from American diplomatic convention, a boost for European unification, and a significant step in the militarization of the Cold War</a:t>
            </a:r>
            <a:r>
              <a:rPr lang="en-US" dirty="0" smtClean="0"/>
              <a:t>.</a:t>
            </a:r>
            <a:endParaRPr lang="en-US" dirty="0"/>
          </a:p>
        </p:txBody>
      </p:sp>
    </p:spTree>
    <p:extLst>
      <p:ext uri="{BB962C8B-B14F-4D97-AF65-F5344CB8AC3E}">
        <p14:creationId xmlns:p14="http://schemas.microsoft.com/office/powerpoint/2010/main" val="1567077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Reconstruction</a:t>
            </a:r>
            <a:endParaRPr lang="en-US" u="sng" dirty="0"/>
          </a:p>
        </p:txBody>
      </p:sp>
      <p:sp>
        <p:nvSpPr>
          <p:cNvPr id="3" name="Content Placeholder 2"/>
          <p:cNvSpPr>
            <a:spLocks noGrp="1"/>
          </p:cNvSpPr>
          <p:nvPr>
            <p:ph idx="1"/>
          </p:nvPr>
        </p:nvSpPr>
        <p:spPr/>
        <p:txBody>
          <a:bodyPr>
            <a:normAutofit lnSpcReduction="10000"/>
          </a:bodyPr>
          <a:lstStyle/>
          <a:p>
            <a:r>
              <a:rPr lang="en-US" dirty="0"/>
              <a:t>General </a:t>
            </a:r>
            <a:r>
              <a:rPr lang="en-US" u="sng" dirty="0"/>
              <a:t>Douglas MacArthur</a:t>
            </a:r>
            <a:r>
              <a:rPr lang="en-US" dirty="0"/>
              <a:t> took control of the democratization of Japan.  The Japanese people cooperated with his plans; they saw that good behavior and the adoption of democracy would speed the end of the occupation.  In </a:t>
            </a:r>
            <a:r>
              <a:rPr lang="en-US" b="1" dirty="0"/>
              <a:t>1946</a:t>
            </a:r>
            <a:r>
              <a:rPr lang="en-US" dirty="0"/>
              <a:t>, a </a:t>
            </a:r>
            <a:r>
              <a:rPr lang="en-US" b="1" dirty="0"/>
              <a:t>MacArthur-dictated constitution</a:t>
            </a:r>
            <a:r>
              <a:rPr lang="en-US" dirty="0"/>
              <a:t> was adopted.  It renounced militarism and introduced western-style democratic government.</a:t>
            </a:r>
          </a:p>
          <a:p>
            <a:r>
              <a:rPr lang="en-US" dirty="0"/>
              <a:t>In late </a:t>
            </a:r>
            <a:r>
              <a:rPr lang="en-US" b="1" dirty="0"/>
              <a:t>1949</a:t>
            </a:r>
            <a:r>
              <a:rPr lang="en-US" dirty="0"/>
              <a:t>, the Chinese </a:t>
            </a:r>
            <a:r>
              <a:rPr lang="en-US" b="1" dirty="0"/>
              <a:t>Nationalist</a:t>
            </a:r>
            <a:r>
              <a:rPr lang="en-US" dirty="0"/>
              <a:t> government of </a:t>
            </a:r>
            <a:r>
              <a:rPr lang="en-US" u="sng" dirty="0"/>
              <a:t>Generalissimo Jiang Jieshi</a:t>
            </a:r>
            <a:r>
              <a:rPr lang="en-US" dirty="0"/>
              <a:t> was forced to flee the country to the island of </a:t>
            </a:r>
            <a:r>
              <a:rPr lang="en-US" b="1" dirty="0"/>
              <a:t>Formosa</a:t>
            </a:r>
            <a:r>
              <a:rPr lang="en-US" dirty="0"/>
              <a:t> (</a:t>
            </a:r>
            <a:r>
              <a:rPr lang="en-US" b="1" dirty="0"/>
              <a:t>Taiwan</a:t>
            </a:r>
            <a:r>
              <a:rPr lang="en-US" dirty="0"/>
              <a:t>) when the </a:t>
            </a:r>
            <a:r>
              <a:rPr lang="en-US" b="1" dirty="0"/>
              <a:t>communists</a:t>
            </a:r>
            <a:r>
              <a:rPr lang="en-US" dirty="0"/>
              <a:t>, led by </a:t>
            </a:r>
            <a:r>
              <a:rPr lang="en-US" u="sng" dirty="0"/>
              <a:t>Mao Zedong</a:t>
            </a:r>
            <a:r>
              <a:rPr lang="en-US" dirty="0"/>
              <a:t>, took over the country.  The collapse of Nationalist China was a depressing loss for America and its allies in the Cold War, as ¼ of the world's population fell to communism</a:t>
            </a:r>
            <a:r>
              <a:rPr lang="en-US" dirty="0" smtClean="0"/>
              <a:t>.</a:t>
            </a:r>
            <a:endParaRPr lang="en-US" dirty="0"/>
          </a:p>
        </p:txBody>
      </p:sp>
    </p:spTree>
    <p:extLst>
      <p:ext uri="{BB962C8B-B14F-4D97-AF65-F5344CB8AC3E}">
        <p14:creationId xmlns:p14="http://schemas.microsoft.com/office/powerpoint/2010/main" val="8349882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Arms Race</a:t>
            </a:r>
            <a:endParaRPr lang="en-US" u="sng" dirty="0"/>
          </a:p>
        </p:txBody>
      </p:sp>
      <p:sp>
        <p:nvSpPr>
          <p:cNvPr id="3" name="Content Placeholder 2"/>
          <p:cNvSpPr>
            <a:spLocks noGrp="1"/>
          </p:cNvSpPr>
          <p:nvPr>
            <p:ph idx="1"/>
          </p:nvPr>
        </p:nvSpPr>
        <p:spPr/>
        <p:txBody>
          <a:bodyPr>
            <a:normAutofit fontScale="92500" lnSpcReduction="10000"/>
          </a:bodyPr>
          <a:lstStyle/>
          <a:p>
            <a:r>
              <a:rPr lang="en-US" dirty="0"/>
              <a:t>In </a:t>
            </a:r>
            <a:r>
              <a:rPr lang="en-US" b="1" dirty="0"/>
              <a:t>September</a:t>
            </a:r>
            <a:r>
              <a:rPr lang="en-US" dirty="0"/>
              <a:t> </a:t>
            </a:r>
            <a:r>
              <a:rPr lang="en-US" b="1" dirty="0"/>
              <a:t>1949</a:t>
            </a:r>
            <a:r>
              <a:rPr lang="en-US" dirty="0"/>
              <a:t>, the </a:t>
            </a:r>
            <a:r>
              <a:rPr lang="en-US" b="1" dirty="0"/>
              <a:t>Soviet</a:t>
            </a:r>
            <a:r>
              <a:rPr lang="en-US" dirty="0"/>
              <a:t> </a:t>
            </a:r>
            <a:r>
              <a:rPr lang="en-US" b="1" dirty="0"/>
              <a:t>Union</a:t>
            </a:r>
            <a:r>
              <a:rPr lang="en-US" dirty="0"/>
              <a:t> exploded its first </a:t>
            </a:r>
            <a:r>
              <a:rPr lang="en-US" b="1" dirty="0"/>
              <a:t>atomic</a:t>
            </a:r>
            <a:r>
              <a:rPr lang="en-US" dirty="0"/>
              <a:t> </a:t>
            </a:r>
            <a:r>
              <a:rPr lang="en-US" b="1" dirty="0"/>
              <a:t>bomb</a:t>
            </a:r>
            <a:r>
              <a:rPr lang="en-US" dirty="0"/>
              <a:t>, 3 years before experts thought possible.  To stay one step ahead, Truman ordered the development of the </a:t>
            </a:r>
            <a:r>
              <a:rPr lang="en-US" b="1" dirty="0"/>
              <a:t>H-bomb</a:t>
            </a:r>
            <a:r>
              <a:rPr lang="en-US" dirty="0"/>
              <a:t> (</a:t>
            </a:r>
            <a:r>
              <a:rPr lang="en-US" b="1" dirty="0"/>
              <a:t>Hydrogen Bomb</a:t>
            </a:r>
            <a:r>
              <a:rPr lang="en-US" dirty="0"/>
              <a:t>).  The first H-bomb was exploded in </a:t>
            </a:r>
            <a:r>
              <a:rPr lang="en-US" b="1" dirty="0"/>
              <a:t>1952</a:t>
            </a:r>
            <a:r>
              <a:rPr lang="en-US" dirty="0"/>
              <a:t>.  The Soviets exploded their first H-bomb in</a:t>
            </a:r>
            <a:r>
              <a:rPr lang="en-US" b="1" dirty="0"/>
              <a:t>1953</a:t>
            </a:r>
            <a:r>
              <a:rPr lang="en-US" dirty="0"/>
              <a:t>, and the nuclear arms race entered a dangerously competitive cycle.</a:t>
            </a:r>
          </a:p>
          <a:p>
            <a:r>
              <a:rPr lang="en-US" dirty="0"/>
              <a:t>In </a:t>
            </a:r>
            <a:r>
              <a:rPr lang="en-US" b="1" dirty="0"/>
              <a:t>1947</a:t>
            </a:r>
            <a:r>
              <a:rPr lang="en-US" dirty="0"/>
              <a:t>, President Truman launched the </a:t>
            </a:r>
            <a:r>
              <a:rPr lang="en-US" b="1" dirty="0"/>
              <a:t>Loyalty Review Board</a:t>
            </a:r>
            <a:r>
              <a:rPr lang="en-US" dirty="0"/>
              <a:t> to investigate the possibility of communist spies in the government.</a:t>
            </a:r>
          </a:p>
          <a:p>
            <a:r>
              <a:rPr lang="en-US" dirty="0"/>
              <a:t>In </a:t>
            </a:r>
            <a:r>
              <a:rPr lang="en-US" b="1" dirty="0"/>
              <a:t>1949</a:t>
            </a:r>
            <a:r>
              <a:rPr lang="en-US" dirty="0"/>
              <a:t>, 11 communists were sent to prison for violating the </a:t>
            </a:r>
            <a:r>
              <a:rPr lang="en-US" b="1" dirty="0"/>
              <a:t>Smith Act of 1940</a:t>
            </a:r>
            <a:r>
              <a:rPr lang="en-US" dirty="0"/>
              <a:t> (first peacetime </a:t>
            </a:r>
            <a:r>
              <a:rPr lang="en-US" dirty="0" smtClean="0"/>
              <a:t>anti-sedition </a:t>
            </a:r>
            <a:r>
              <a:rPr lang="en-US" dirty="0"/>
              <a:t>law since 1798) in supporting the overthrow of the American government.  The ruling was upheld in </a:t>
            </a:r>
            <a:r>
              <a:rPr lang="en-US" b="1" i="1" dirty="0"/>
              <a:t>Dennis v. United States</a:t>
            </a:r>
            <a:r>
              <a:rPr lang="en-US" dirty="0"/>
              <a:t> (</a:t>
            </a:r>
            <a:r>
              <a:rPr lang="en-US" b="1" dirty="0"/>
              <a:t>1951</a:t>
            </a:r>
            <a:r>
              <a:rPr lang="en-US" dirty="0" smtClean="0"/>
              <a:t>).</a:t>
            </a:r>
            <a:endParaRPr lang="en-US" dirty="0"/>
          </a:p>
        </p:txBody>
      </p:sp>
    </p:spTree>
    <p:extLst>
      <p:ext uri="{BB962C8B-B14F-4D97-AF65-F5344CB8AC3E}">
        <p14:creationId xmlns:p14="http://schemas.microsoft.com/office/powerpoint/2010/main" val="3762160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Video of H-Bomb Test</a:t>
            </a:r>
            <a:endParaRPr lang="en-US" u="sng" dirty="0"/>
          </a:p>
        </p:txBody>
      </p:sp>
      <p:pic>
        <p:nvPicPr>
          <p:cNvPr id="4" name="NNcQX033V_M"/>
          <p:cNvPicPr>
            <a:picLocks noGrp="1" noRot="1" noChangeAspect="1"/>
          </p:cNvPicPr>
          <p:nvPr>
            <p:ph idx="1"/>
            <a:videoFile r:link="rId1"/>
          </p:nvPr>
        </p:nvPicPr>
        <p:blipFill>
          <a:blip r:embed="rId3"/>
          <a:stretch>
            <a:fillRect/>
          </a:stretch>
        </p:blipFill>
        <p:spPr>
          <a:xfrm>
            <a:off x="3810000" y="2714625"/>
            <a:ext cx="4572000" cy="2571750"/>
          </a:xfrm>
          <a:prstGeom prst="rect">
            <a:avLst/>
          </a:prstGeom>
        </p:spPr>
      </p:pic>
    </p:spTree>
    <p:extLst>
      <p:ext uri="{BB962C8B-B14F-4D97-AF65-F5344CB8AC3E}">
        <p14:creationId xmlns:p14="http://schemas.microsoft.com/office/powerpoint/2010/main" val="9643660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Ferretting Out Communists</a:t>
            </a:r>
            <a:endParaRPr lang="en-US" u="sng" dirty="0"/>
          </a:p>
        </p:txBody>
      </p:sp>
      <p:sp>
        <p:nvSpPr>
          <p:cNvPr id="3" name="Content Placeholder 2"/>
          <p:cNvSpPr>
            <a:spLocks noGrp="1"/>
          </p:cNvSpPr>
          <p:nvPr>
            <p:ph idx="1"/>
          </p:nvPr>
        </p:nvSpPr>
        <p:spPr/>
        <p:txBody>
          <a:bodyPr>
            <a:normAutofit fontScale="92500" lnSpcReduction="20000"/>
          </a:bodyPr>
          <a:lstStyle/>
          <a:p>
            <a:r>
              <a:rPr lang="en-US" dirty="0"/>
              <a:t>In </a:t>
            </a:r>
            <a:r>
              <a:rPr lang="en-US" b="1" dirty="0"/>
              <a:t>1938</a:t>
            </a:r>
            <a:r>
              <a:rPr lang="en-US" dirty="0"/>
              <a:t>, the House of Representatives established the </a:t>
            </a:r>
            <a:r>
              <a:rPr lang="en-US" b="1" dirty="0"/>
              <a:t>Committee on Un-American Activities</a:t>
            </a:r>
            <a:r>
              <a:rPr lang="en-US" dirty="0"/>
              <a:t> (</a:t>
            </a:r>
            <a:r>
              <a:rPr lang="en-US" b="1" dirty="0"/>
              <a:t>HUAC</a:t>
            </a:r>
            <a:r>
              <a:rPr lang="en-US" dirty="0"/>
              <a:t>) to investigate "subversion" (opposition to the government).  In </a:t>
            </a:r>
            <a:r>
              <a:rPr lang="en-US" b="1" dirty="0"/>
              <a:t>1948</a:t>
            </a:r>
            <a:r>
              <a:rPr lang="en-US" dirty="0"/>
              <a:t>, Congressman </a:t>
            </a:r>
            <a:r>
              <a:rPr lang="en-US" u="sng" dirty="0"/>
              <a:t>Richard M. Nixon</a:t>
            </a:r>
            <a:r>
              <a:rPr lang="en-US" dirty="0"/>
              <a:t> led the conviction of </a:t>
            </a:r>
            <a:r>
              <a:rPr lang="en-US" u="sng" dirty="0"/>
              <a:t>Alger Hiss</a:t>
            </a:r>
            <a:r>
              <a:rPr lang="en-US" dirty="0"/>
              <a:t>, a prominent ex-New Dealer. Americans began to join in on the hunt for communist spies who were thought to be living in America.</a:t>
            </a:r>
          </a:p>
          <a:p>
            <a:r>
              <a:rPr lang="en-US" dirty="0"/>
              <a:t>In </a:t>
            </a:r>
            <a:r>
              <a:rPr lang="en-US" b="1" dirty="0"/>
              <a:t>1950</a:t>
            </a:r>
            <a:r>
              <a:rPr lang="en-US" dirty="0"/>
              <a:t>, Truman vetoed the </a:t>
            </a:r>
            <a:r>
              <a:rPr lang="en-US" b="1" dirty="0"/>
              <a:t>McCarran Internal Security Bill</a:t>
            </a:r>
            <a:r>
              <a:rPr lang="en-US" dirty="0"/>
              <a:t>, which authorized the president to arrest and detain suspicious people during an "internal security emergency."  Congress overrode Truman's veto and passed the bill.</a:t>
            </a:r>
          </a:p>
          <a:p>
            <a:r>
              <a:rPr lang="en-US" dirty="0"/>
              <a:t>In </a:t>
            </a:r>
            <a:r>
              <a:rPr lang="en-US" b="1" dirty="0"/>
              <a:t>1951</a:t>
            </a:r>
            <a:r>
              <a:rPr lang="en-US" dirty="0"/>
              <a:t>, </a:t>
            </a:r>
            <a:r>
              <a:rPr lang="en-US" u="sng" dirty="0"/>
              <a:t>Julius and Ethel Rosenberg</a:t>
            </a:r>
            <a:r>
              <a:rPr lang="en-US" dirty="0"/>
              <a:t> were convicted and sentenced to death for stealing American atomic bomb plans and selling them to the Soviet Union.  They were the only people in history to be sentenced to death for espionage</a:t>
            </a:r>
            <a:r>
              <a:rPr lang="en-US" dirty="0" smtClean="0"/>
              <a:t>.</a:t>
            </a:r>
            <a:endParaRPr lang="en-US" dirty="0"/>
          </a:p>
        </p:txBody>
      </p:sp>
    </p:spTree>
    <p:extLst>
      <p:ext uri="{BB962C8B-B14F-4D97-AF65-F5344CB8AC3E}">
        <p14:creationId xmlns:p14="http://schemas.microsoft.com/office/powerpoint/2010/main" val="22943678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Democratic Divisions in 1948</a:t>
            </a:r>
            <a:endParaRPr lang="en-US" u="sng" dirty="0"/>
          </a:p>
        </p:txBody>
      </p:sp>
      <p:sp>
        <p:nvSpPr>
          <p:cNvPr id="3" name="Content Placeholder 2"/>
          <p:cNvSpPr>
            <a:spLocks noGrp="1"/>
          </p:cNvSpPr>
          <p:nvPr>
            <p:ph idx="1"/>
          </p:nvPr>
        </p:nvSpPr>
        <p:spPr/>
        <p:txBody>
          <a:bodyPr>
            <a:normAutofit fontScale="92500" lnSpcReduction="10000"/>
          </a:bodyPr>
          <a:lstStyle/>
          <a:p>
            <a:r>
              <a:rPr lang="en-US" dirty="0"/>
              <a:t>In </a:t>
            </a:r>
            <a:r>
              <a:rPr lang="en-US" b="1" dirty="0"/>
              <a:t>1948</a:t>
            </a:r>
            <a:r>
              <a:rPr lang="en-US" dirty="0"/>
              <a:t>, the </a:t>
            </a:r>
            <a:r>
              <a:rPr lang="en-US" b="1" dirty="0"/>
              <a:t>Republicans</a:t>
            </a:r>
            <a:r>
              <a:rPr lang="en-US" dirty="0"/>
              <a:t> chose </a:t>
            </a:r>
            <a:r>
              <a:rPr lang="en-US" u="sng" dirty="0"/>
              <a:t>Thomas E. Dewey</a:t>
            </a:r>
            <a:r>
              <a:rPr lang="en-US" dirty="0"/>
              <a:t> to run for president.  After war hero </a:t>
            </a:r>
            <a:r>
              <a:rPr lang="en-US" u="sng" dirty="0"/>
              <a:t>Dwight D. Eisenhower</a:t>
            </a:r>
            <a:r>
              <a:rPr lang="en-US" dirty="0"/>
              <a:t> chose not to run for the presidency, the </a:t>
            </a:r>
            <a:r>
              <a:rPr lang="en-US" b="1" dirty="0"/>
              <a:t>Democrats</a:t>
            </a:r>
            <a:r>
              <a:rPr lang="en-US" dirty="0"/>
              <a:t> chose </a:t>
            </a:r>
            <a:r>
              <a:rPr lang="en-US" u="sng" dirty="0"/>
              <a:t>Truman</a:t>
            </a:r>
            <a:r>
              <a:rPr lang="en-US" dirty="0"/>
              <a:t>. Truman's nomination split the Democratic Party.  </a:t>
            </a:r>
            <a:r>
              <a:rPr lang="en-US" b="1" dirty="0"/>
              <a:t>Southern</a:t>
            </a:r>
            <a:r>
              <a:rPr lang="en-US" dirty="0"/>
              <a:t> </a:t>
            </a:r>
            <a:r>
              <a:rPr lang="en-US" b="1" dirty="0"/>
              <a:t>Democrats</a:t>
            </a:r>
            <a:r>
              <a:rPr lang="en-US" dirty="0"/>
              <a:t> opposed Truman because he supported civil rights for blacks, so they nominated </a:t>
            </a:r>
            <a:r>
              <a:rPr lang="en-US" u="sng" dirty="0"/>
              <a:t>Governor J. Strom Thurmond</a:t>
            </a:r>
            <a:r>
              <a:rPr lang="en-US" dirty="0"/>
              <a:t>. The new </a:t>
            </a:r>
            <a:r>
              <a:rPr lang="en-US" b="1" dirty="0"/>
              <a:t>Progressive party</a:t>
            </a:r>
            <a:r>
              <a:rPr lang="en-US" dirty="0"/>
              <a:t> nominated </a:t>
            </a:r>
            <a:r>
              <a:rPr lang="en-US" u="sng" dirty="0"/>
              <a:t>Henry A. Wallace</a:t>
            </a:r>
            <a:r>
              <a:rPr lang="en-US" dirty="0"/>
              <a:t>.  </a:t>
            </a:r>
            <a:r>
              <a:rPr lang="en-US" b="1" dirty="0"/>
              <a:t>Truman</a:t>
            </a:r>
            <a:r>
              <a:rPr lang="en-US" dirty="0"/>
              <a:t> won and was </a:t>
            </a:r>
            <a:r>
              <a:rPr lang="en-US" b="1" dirty="0"/>
              <a:t>reelected</a:t>
            </a:r>
            <a:r>
              <a:rPr lang="en-US" dirty="0"/>
              <a:t> </a:t>
            </a:r>
            <a:r>
              <a:rPr lang="en-US" b="1" dirty="0"/>
              <a:t>as president</a:t>
            </a:r>
            <a:r>
              <a:rPr lang="en-US" dirty="0"/>
              <a:t>.  Truman's victory came from the votes of farmers, workers, and blacks.</a:t>
            </a:r>
          </a:p>
          <a:p>
            <a:r>
              <a:rPr lang="en-US" dirty="0"/>
              <a:t>President Truman supported a plan to lend American money to underdeveloped countries ("</a:t>
            </a:r>
            <a:r>
              <a:rPr lang="en-US" b="1" dirty="0"/>
              <a:t>bold new program</a:t>
            </a:r>
            <a:r>
              <a:rPr lang="en-US" dirty="0"/>
              <a:t>" or "</a:t>
            </a:r>
            <a:r>
              <a:rPr lang="en-US" b="1" dirty="0"/>
              <a:t>Point Four</a:t>
            </a:r>
            <a:r>
              <a:rPr lang="en-US" dirty="0"/>
              <a:t>" program). He wanted to help these countries develop before they succumbed to communism</a:t>
            </a:r>
            <a:r>
              <a:rPr lang="en-US" dirty="0" smtClean="0"/>
              <a:t>.</a:t>
            </a:r>
            <a:endParaRPr lang="en-US" dirty="0"/>
          </a:p>
        </p:txBody>
      </p:sp>
    </p:spTree>
    <p:extLst>
      <p:ext uri="{BB962C8B-B14F-4D97-AF65-F5344CB8AC3E}">
        <p14:creationId xmlns:p14="http://schemas.microsoft.com/office/powerpoint/2010/main" val="38611440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Fair Deal</a:t>
            </a:r>
            <a:endParaRPr lang="en-US" u="sng" dirty="0"/>
          </a:p>
        </p:txBody>
      </p:sp>
      <p:sp>
        <p:nvSpPr>
          <p:cNvPr id="3" name="Content Placeholder 2"/>
          <p:cNvSpPr>
            <a:spLocks noGrp="1"/>
          </p:cNvSpPr>
          <p:nvPr>
            <p:ph idx="1"/>
          </p:nvPr>
        </p:nvSpPr>
        <p:spPr/>
        <p:txBody>
          <a:bodyPr/>
          <a:lstStyle/>
          <a:p>
            <a:r>
              <a:rPr lang="en-US" dirty="0"/>
              <a:t>At home, Truman supported a "</a:t>
            </a:r>
            <a:r>
              <a:rPr lang="en-US" b="1" dirty="0"/>
              <a:t>Fair Deal</a:t>
            </a:r>
            <a:r>
              <a:rPr lang="en-US" dirty="0"/>
              <a:t>" program in </a:t>
            </a:r>
            <a:r>
              <a:rPr lang="en-US" b="1" dirty="0"/>
              <a:t>1949</a:t>
            </a:r>
            <a:r>
              <a:rPr lang="en-US" dirty="0"/>
              <a:t>. It called for improved housing, full employment, a higher minimum wage, better farm price supports, new TVAs, and an extension of Social Security.  Congress only passed parts of the program: raises to the minimum wage; creation of public housing in the </a:t>
            </a:r>
            <a:r>
              <a:rPr lang="en-US" b="1" dirty="0"/>
              <a:t>Housing Act of 1949;</a:t>
            </a:r>
            <a:r>
              <a:rPr lang="en-US" dirty="0"/>
              <a:t> extension of old-age insurance to many more beneficiaries in the </a:t>
            </a:r>
            <a:r>
              <a:rPr lang="en-US" b="1" dirty="0"/>
              <a:t>Social Security Act of 1950</a:t>
            </a:r>
            <a:r>
              <a:rPr lang="en-US" dirty="0" smtClean="0"/>
              <a:t>.</a:t>
            </a:r>
            <a:endParaRPr lang="en-US" dirty="0"/>
          </a:p>
        </p:txBody>
      </p:sp>
    </p:spTree>
    <p:extLst>
      <p:ext uri="{BB962C8B-B14F-4D97-AF65-F5344CB8AC3E}">
        <p14:creationId xmlns:p14="http://schemas.microsoft.com/office/powerpoint/2010/main" val="32035919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Korea</a:t>
            </a:r>
            <a:endParaRPr lang="en-US" u="sng" dirty="0"/>
          </a:p>
        </p:txBody>
      </p:sp>
      <p:sp>
        <p:nvSpPr>
          <p:cNvPr id="3" name="Content Placeholder 2"/>
          <p:cNvSpPr>
            <a:spLocks noGrp="1"/>
          </p:cNvSpPr>
          <p:nvPr>
            <p:ph idx="1"/>
          </p:nvPr>
        </p:nvSpPr>
        <p:spPr/>
        <p:txBody>
          <a:bodyPr>
            <a:normAutofit lnSpcReduction="10000"/>
          </a:bodyPr>
          <a:lstStyle/>
          <a:p>
            <a:r>
              <a:rPr lang="en-US" dirty="0"/>
              <a:t>When Japan collapsed in 1945, </a:t>
            </a:r>
            <a:r>
              <a:rPr lang="en-US" b="1" dirty="0"/>
              <a:t>Korea</a:t>
            </a:r>
            <a:r>
              <a:rPr lang="en-US" dirty="0"/>
              <a:t> was divided up into two sections:  the Soviets controlled the north above the </a:t>
            </a:r>
            <a:r>
              <a:rPr lang="en-US" b="1" dirty="0"/>
              <a:t>38</a:t>
            </a:r>
            <a:r>
              <a:rPr lang="en-US" b="1" baseline="30000" dirty="0"/>
              <a:t>th</a:t>
            </a:r>
            <a:r>
              <a:rPr lang="en-US" b="1" dirty="0"/>
              <a:t> parallel</a:t>
            </a:r>
            <a:r>
              <a:rPr lang="en-US" dirty="0"/>
              <a:t> and the United States controlled south of that line. Each country set up opposing governments in Korea.</a:t>
            </a:r>
          </a:p>
          <a:p>
            <a:r>
              <a:rPr lang="en-US" dirty="0"/>
              <a:t>The </a:t>
            </a:r>
            <a:r>
              <a:rPr lang="en-US" b="1" dirty="0"/>
              <a:t>National Security Council Memorandum Number 68</a:t>
            </a:r>
            <a:r>
              <a:rPr lang="en-US" dirty="0"/>
              <a:t> (</a:t>
            </a:r>
            <a:r>
              <a:rPr lang="en-US" b="1" dirty="0"/>
              <a:t>NSC-68</a:t>
            </a:r>
            <a:r>
              <a:rPr lang="en-US" dirty="0"/>
              <a:t>) was a document created by the National Security Council that outlined America's national security strategy. It called for quadrupling military spending and using the Containment policy in regards to the Soviet Union</a:t>
            </a:r>
            <a:r>
              <a:rPr lang="en-US" dirty="0" smtClean="0"/>
              <a:t>. </a:t>
            </a:r>
            <a:r>
              <a:rPr lang="en-US" b="1" dirty="0" smtClean="0"/>
              <a:t>NSC-68</a:t>
            </a:r>
            <a:r>
              <a:rPr lang="en-US" dirty="0"/>
              <a:t> was a </a:t>
            </a:r>
            <a:r>
              <a:rPr lang="en-US" b="1" dirty="0"/>
              <a:t>key</a:t>
            </a:r>
            <a:r>
              <a:rPr lang="en-US" dirty="0"/>
              <a:t> </a:t>
            </a:r>
            <a:r>
              <a:rPr lang="en-US" b="1" dirty="0"/>
              <a:t>document</a:t>
            </a:r>
            <a:r>
              <a:rPr lang="en-US" dirty="0"/>
              <a:t> of the Cold War because it marked a major step in the militarization of American foreign policy</a:t>
            </a:r>
            <a:r>
              <a:rPr lang="en-US" dirty="0" smtClean="0"/>
              <a:t>.</a:t>
            </a:r>
            <a:br>
              <a:rPr lang="en-US" dirty="0" smtClean="0"/>
            </a:br>
            <a:endParaRPr lang="en-US" dirty="0"/>
          </a:p>
        </p:txBody>
      </p:sp>
    </p:spTree>
    <p:extLst>
      <p:ext uri="{BB962C8B-B14F-4D97-AF65-F5344CB8AC3E}">
        <p14:creationId xmlns:p14="http://schemas.microsoft.com/office/powerpoint/2010/main" val="16328852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Korean War</a:t>
            </a:r>
            <a:endParaRPr lang="en-US" u="sng" dirty="0"/>
          </a:p>
        </p:txBody>
      </p:sp>
      <p:sp>
        <p:nvSpPr>
          <p:cNvPr id="3" name="Content Placeholder 2"/>
          <p:cNvSpPr>
            <a:spLocks noGrp="1"/>
          </p:cNvSpPr>
          <p:nvPr>
            <p:ph idx="1"/>
          </p:nvPr>
        </p:nvSpPr>
        <p:spPr>
          <a:xfrm>
            <a:off x="388620" y="1417320"/>
            <a:ext cx="10965180" cy="4759643"/>
          </a:xfrm>
        </p:spPr>
        <p:txBody>
          <a:bodyPr>
            <a:normAutofit fontScale="92500" lnSpcReduction="10000"/>
          </a:bodyPr>
          <a:lstStyle/>
          <a:p>
            <a:r>
              <a:rPr lang="en-US" dirty="0"/>
              <a:t>On </a:t>
            </a:r>
            <a:r>
              <a:rPr lang="en-US" b="1" dirty="0"/>
              <a:t>June 25, 1950</a:t>
            </a:r>
            <a:r>
              <a:rPr lang="en-US" dirty="0"/>
              <a:t>, the North Korean army invaded South Korea. In response to this, Truman ordered a massive military buildup, well beyond what was necessary for the </a:t>
            </a:r>
            <a:r>
              <a:rPr lang="en-US" b="1" dirty="0"/>
              <a:t>Korean War</a:t>
            </a:r>
            <a:r>
              <a:rPr lang="en-US" dirty="0"/>
              <a:t>. Without Congress's approval, Truman ordered American air and naval units to be sent to support South Korea. The U.N. was responsible for sending troops to fight the North Koreans, but the fight was led by </a:t>
            </a:r>
            <a:r>
              <a:rPr lang="en-US" u="sng" dirty="0"/>
              <a:t>General MacArthur</a:t>
            </a:r>
            <a:r>
              <a:rPr lang="en-US" dirty="0"/>
              <a:t> and most of the troops were American.</a:t>
            </a:r>
          </a:p>
          <a:p>
            <a:r>
              <a:rPr lang="en-US" dirty="0"/>
              <a:t>On September 15, 1950, </a:t>
            </a:r>
            <a:r>
              <a:rPr lang="en-US" u="sng" dirty="0"/>
              <a:t>General MacArthur</a:t>
            </a:r>
            <a:r>
              <a:rPr lang="en-US" dirty="0"/>
              <a:t> pushed the North Koreans past the </a:t>
            </a:r>
            <a:r>
              <a:rPr lang="en-US" b="1" dirty="0"/>
              <a:t>38</a:t>
            </a:r>
            <a:r>
              <a:rPr lang="en-US" b="1" baseline="30000" dirty="0"/>
              <a:t>th</a:t>
            </a:r>
            <a:r>
              <a:rPr lang="en-US" b="1" dirty="0"/>
              <a:t> parallel</a:t>
            </a:r>
            <a:r>
              <a:rPr lang="en-US" dirty="0"/>
              <a:t>, but on</a:t>
            </a:r>
            <a:r>
              <a:rPr lang="en-US" b="1" dirty="0"/>
              <a:t> November</a:t>
            </a:r>
            <a:r>
              <a:rPr lang="en-US" dirty="0"/>
              <a:t> </a:t>
            </a:r>
            <a:r>
              <a:rPr lang="en-US" b="1" dirty="0"/>
              <a:t>1950</a:t>
            </a:r>
            <a:r>
              <a:rPr lang="en-US" dirty="0"/>
              <a:t>, thousands of </a:t>
            </a:r>
            <a:r>
              <a:rPr lang="en-US" b="1" dirty="0" smtClean="0"/>
              <a:t>communist Chinese</a:t>
            </a:r>
            <a:r>
              <a:rPr lang="en-US" dirty="0"/>
              <a:t> "</a:t>
            </a:r>
            <a:r>
              <a:rPr lang="en-US" b="1" dirty="0"/>
              <a:t>volunteers</a:t>
            </a:r>
            <a:r>
              <a:rPr lang="en-US" dirty="0"/>
              <a:t>" attacked the U.N. forces, pushing them back to the 38</a:t>
            </a:r>
            <a:r>
              <a:rPr lang="en-US" baseline="30000" dirty="0"/>
              <a:t>th</a:t>
            </a:r>
            <a:r>
              <a:rPr lang="en-US" dirty="0"/>
              <a:t> parallel</a:t>
            </a:r>
            <a:r>
              <a:rPr lang="en-US" dirty="0" smtClean="0"/>
              <a:t>. </a:t>
            </a:r>
            <a:r>
              <a:rPr lang="en-US" dirty="0"/>
              <a:t>Due to General MacArthur's insubordination and disagreement with the Joint Chiefs of Staff about increasing the size of the war, President Truman was removed MacArthur from command on </a:t>
            </a:r>
            <a:r>
              <a:rPr lang="en-US" b="1" dirty="0"/>
              <a:t>April 11, 1951</a:t>
            </a:r>
            <a:r>
              <a:rPr lang="en-US" dirty="0" smtClean="0"/>
              <a:t>. </a:t>
            </a:r>
            <a:r>
              <a:rPr lang="en-US" dirty="0"/>
              <a:t>In July 1951, truce discussions dragged out over the issue of prisoner exchange</a:t>
            </a:r>
            <a:r>
              <a:rPr lang="en-US" dirty="0" smtClean="0"/>
              <a:t>.</a:t>
            </a:r>
            <a:endParaRPr lang="en-US" dirty="0"/>
          </a:p>
        </p:txBody>
      </p:sp>
    </p:spTree>
    <p:extLst>
      <p:ext uri="{BB962C8B-B14F-4D97-AF65-F5344CB8AC3E}">
        <p14:creationId xmlns:p14="http://schemas.microsoft.com/office/powerpoint/2010/main" val="17876101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Picture of Douglas MacArthur</a:t>
            </a:r>
            <a:endParaRPr lang="en-US" u="sng" dirty="0"/>
          </a:p>
        </p:txBody>
      </p:sp>
      <p:pic>
        <p:nvPicPr>
          <p:cNvPr id="3074" name="Picture 2" descr="http://www.badassoftheweek.com/images/870377419767/macarthur7.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965960" y="1337418"/>
            <a:ext cx="7566660" cy="48804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30361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Postwar Economic Activities, Continued</a:t>
            </a:r>
            <a:endParaRPr lang="en-US" u="sng" dirty="0"/>
          </a:p>
        </p:txBody>
      </p:sp>
      <p:sp>
        <p:nvSpPr>
          <p:cNvPr id="3" name="Content Placeholder 2"/>
          <p:cNvSpPr>
            <a:spLocks noGrp="1"/>
          </p:cNvSpPr>
          <p:nvPr>
            <p:ph idx="1"/>
          </p:nvPr>
        </p:nvSpPr>
        <p:spPr/>
        <p:txBody>
          <a:bodyPr/>
          <a:lstStyle/>
          <a:p>
            <a:r>
              <a:rPr lang="en-US" dirty="0" smtClean="0"/>
              <a:t>The </a:t>
            </a:r>
            <a:r>
              <a:rPr lang="en-US" b="1" dirty="0" smtClean="0"/>
              <a:t>Employment Act of 1946 </a:t>
            </a:r>
            <a:r>
              <a:rPr lang="en-US" dirty="0" smtClean="0"/>
              <a:t>created a 3-member Council of Economic Advisers to advise the president on policies regarding employment, production, and purchasing power.</a:t>
            </a:r>
          </a:p>
          <a:p>
            <a:r>
              <a:rPr lang="en-US" dirty="0" smtClean="0"/>
              <a:t>The </a:t>
            </a:r>
            <a:r>
              <a:rPr lang="en-US" b="1" dirty="0" smtClean="0"/>
              <a:t>Servicemen's Readjustment Act of 1944</a:t>
            </a:r>
            <a:r>
              <a:rPr lang="en-US" dirty="0" smtClean="0"/>
              <a:t> (GI Bill of Rights / </a:t>
            </a:r>
            <a:r>
              <a:rPr lang="en-US" b="1" dirty="0" smtClean="0"/>
              <a:t>GI Bill)</a:t>
            </a:r>
            <a:r>
              <a:rPr lang="en-US" dirty="0" smtClean="0"/>
              <a:t>, made money available to send former WWII soldiers to school. This bill raised educational levels and stimulated the construction industry; this helped to create the economic expansion that started in the late 1940s.</a:t>
            </a:r>
          </a:p>
        </p:txBody>
      </p:sp>
    </p:spTree>
    <p:extLst>
      <p:ext uri="{BB962C8B-B14F-4D97-AF65-F5344CB8AC3E}">
        <p14:creationId xmlns:p14="http://schemas.microsoft.com/office/powerpoint/2010/main" val="221797583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Affluence and Its Anxieties</a:t>
            </a:r>
            <a:endParaRPr lang="en-US" u="sng" dirty="0"/>
          </a:p>
        </p:txBody>
      </p:sp>
      <p:sp>
        <p:nvSpPr>
          <p:cNvPr id="3" name="Content Placeholder 2"/>
          <p:cNvSpPr>
            <a:spLocks noGrp="1"/>
          </p:cNvSpPr>
          <p:nvPr>
            <p:ph idx="1"/>
          </p:nvPr>
        </p:nvSpPr>
        <p:spPr>
          <a:xfrm>
            <a:off x="525780" y="1394460"/>
            <a:ext cx="11292840" cy="5463540"/>
          </a:xfrm>
        </p:spPr>
        <p:txBody>
          <a:bodyPr>
            <a:noAutofit/>
          </a:bodyPr>
          <a:lstStyle/>
          <a:p>
            <a:r>
              <a:rPr lang="en-US" sz="2450" dirty="0"/>
              <a:t>The invention of the transistor in 1948 sparked a revolution in electronics, especially in </a:t>
            </a:r>
            <a:r>
              <a:rPr lang="en-US" sz="2450" b="1" dirty="0"/>
              <a:t>computers</a:t>
            </a:r>
            <a:r>
              <a:rPr lang="en-US" sz="2450" dirty="0"/>
              <a:t>.  Computer giant International Business Machines (</a:t>
            </a:r>
            <a:r>
              <a:rPr lang="en-US" sz="2450" b="1" dirty="0"/>
              <a:t>IBM</a:t>
            </a:r>
            <a:r>
              <a:rPr lang="en-US" sz="2450" dirty="0"/>
              <a:t>) grew tremendously. </a:t>
            </a:r>
            <a:r>
              <a:rPr lang="en-US" sz="2450" dirty="0" smtClean="0"/>
              <a:t> </a:t>
            </a:r>
            <a:r>
              <a:rPr lang="en-US" sz="2450" b="1" dirty="0" smtClean="0"/>
              <a:t>Aerospace </a:t>
            </a:r>
            <a:r>
              <a:rPr lang="en-US" sz="2450" b="1" dirty="0"/>
              <a:t>industries</a:t>
            </a:r>
            <a:r>
              <a:rPr lang="en-US" sz="2450" dirty="0"/>
              <a:t> grew in the 1950s, in large part due to Eisenhower's SAC and to an expanding passenger airline business.</a:t>
            </a:r>
          </a:p>
          <a:p>
            <a:r>
              <a:rPr lang="en-US" sz="2450" dirty="0"/>
              <a:t>In </a:t>
            </a:r>
            <a:r>
              <a:rPr lang="en-US" sz="2450" b="1" dirty="0"/>
              <a:t>1956</a:t>
            </a:r>
            <a:r>
              <a:rPr lang="en-US" sz="2450" dirty="0"/>
              <a:t>, the number of "</a:t>
            </a:r>
            <a:r>
              <a:rPr lang="en-US" sz="2450" b="1" dirty="0"/>
              <a:t>white-collar</a:t>
            </a:r>
            <a:r>
              <a:rPr lang="en-US" sz="2450" dirty="0"/>
              <a:t>" (no manual labor) workers exceeded the number of "</a:t>
            </a:r>
            <a:r>
              <a:rPr lang="en-US" sz="2450" b="1" dirty="0"/>
              <a:t>blue-collar</a:t>
            </a:r>
            <a:r>
              <a:rPr lang="en-US" sz="2450" dirty="0"/>
              <a:t>" (manual labor) workers. As a result, union memberships declined. </a:t>
            </a:r>
          </a:p>
          <a:p>
            <a:r>
              <a:rPr lang="en-US" sz="2450" dirty="0"/>
              <a:t>White-collar jobs opened up opportunities for women. The majority of clerical and service jobs created after 1950 were filled by women. Women's new dual role as a worker and a homemaker raised questions about family life and about traditional definitions of gender roles</a:t>
            </a:r>
            <a:r>
              <a:rPr lang="en-US" sz="2450" dirty="0" smtClean="0"/>
              <a:t>. </a:t>
            </a:r>
            <a:r>
              <a:rPr lang="en-US" sz="2450" dirty="0"/>
              <a:t>Feminist </a:t>
            </a:r>
            <a:r>
              <a:rPr lang="en-US" sz="2450" u="sng" dirty="0"/>
              <a:t>Betty Friedan</a:t>
            </a:r>
            <a:r>
              <a:rPr lang="en-US" sz="2450" dirty="0"/>
              <a:t> published in </a:t>
            </a:r>
            <a:r>
              <a:rPr lang="en-US" sz="2450" b="1" dirty="0"/>
              <a:t>1963</a:t>
            </a:r>
            <a:r>
              <a:rPr lang="en-US" sz="2450" dirty="0"/>
              <a:t> </a:t>
            </a:r>
            <a:r>
              <a:rPr lang="en-US" sz="2450" b="1" i="1" dirty="0"/>
              <a:t>The Feminine Mystique</a:t>
            </a:r>
            <a:r>
              <a:rPr lang="en-US" sz="2450" dirty="0"/>
              <a:t>, helping to launch the modern women's movement.  The book discussed the widespread unhappiness of women who were housewives</a:t>
            </a:r>
            <a:r>
              <a:rPr lang="en-US" sz="2450" dirty="0" smtClean="0"/>
              <a:t>.</a:t>
            </a:r>
            <a:endParaRPr lang="en-US" sz="2450" dirty="0"/>
          </a:p>
        </p:txBody>
      </p:sp>
    </p:spTree>
    <p:extLst>
      <p:ext uri="{BB962C8B-B14F-4D97-AF65-F5344CB8AC3E}">
        <p14:creationId xmlns:p14="http://schemas.microsoft.com/office/powerpoint/2010/main" val="62257444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Consumer Culture</a:t>
            </a:r>
            <a:endParaRPr lang="en-US" u="sng" dirty="0"/>
          </a:p>
        </p:txBody>
      </p:sp>
      <p:sp>
        <p:nvSpPr>
          <p:cNvPr id="3" name="Content Placeholder 2"/>
          <p:cNvSpPr>
            <a:spLocks noGrp="1"/>
          </p:cNvSpPr>
          <p:nvPr>
            <p:ph idx="1"/>
          </p:nvPr>
        </p:nvSpPr>
        <p:spPr/>
        <p:txBody>
          <a:bodyPr>
            <a:normAutofit lnSpcReduction="10000"/>
          </a:bodyPr>
          <a:lstStyle/>
          <a:p>
            <a:r>
              <a:rPr lang="en-US" dirty="0"/>
              <a:t>The innovations of the credit card, fast-food, and new forms of recreation highlighted the emerging lifestyle of leisure and affluence.  In 1946, there were only 6 TV stations, but there were 146 by 1956. "</a:t>
            </a:r>
            <a:r>
              <a:rPr lang="en-US" b="1" dirty="0"/>
              <a:t>Televangelists</a:t>
            </a:r>
            <a:r>
              <a:rPr lang="en-US" dirty="0"/>
              <a:t>" like Baptist </a:t>
            </a:r>
            <a:r>
              <a:rPr lang="en-US" u="sng" dirty="0"/>
              <a:t>Billy Graham</a:t>
            </a:r>
            <a:r>
              <a:rPr lang="en-US" dirty="0"/>
              <a:t> used the TV to spread Christianity. </a:t>
            </a:r>
          </a:p>
          <a:p>
            <a:r>
              <a:rPr lang="en-US" dirty="0"/>
              <a:t>As the population moved west, </a:t>
            </a:r>
            <a:r>
              <a:rPr lang="en-US" b="1" dirty="0"/>
              <a:t>sports</a:t>
            </a:r>
            <a:r>
              <a:rPr lang="en-US" dirty="0"/>
              <a:t> teams also moved west.  Popular </a:t>
            </a:r>
            <a:r>
              <a:rPr lang="en-US" b="1" dirty="0"/>
              <a:t>music</a:t>
            </a:r>
            <a:r>
              <a:rPr lang="en-US" dirty="0"/>
              <a:t> was transformed during the 1950s.  </a:t>
            </a:r>
            <a:r>
              <a:rPr lang="en-US" u="sng" dirty="0"/>
              <a:t>Elvis Presley</a:t>
            </a:r>
            <a:r>
              <a:rPr lang="en-US" dirty="0"/>
              <a:t> </a:t>
            </a:r>
            <a:r>
              <a:rPr lang="en-US" dirty="0" smtClean="0"/>
              <a:t>developed a </a:t>
            </a:r>
            <a:r>
              <a:rPr lang="en-US" dirty="0"/>
              <a:t>new style known as </a:t>
            </a:r>
            <a:r>
              <a:rPr lang="en-US" b="1" dirty="0"/>
              <a:t>rock and </a:t>
            </a:r>
            <a:r>
              <a:rPr lang="en-US" b="1" dirty="0" smtClean="0"/>
              <a:t>roll </a:t>
            </a:r>
            <a:r>
              <a:rPr lang="en-US" dirty="0" smtClean="0"/>
              <a:t>(taken from black culture).</a:t>
            </a:r>
            <a:endParaRPr lang="en-US" dirty="0"/>
          </a:p>
          <a:p>
            <a:r>
              <a:rPr lang="en-US" dirty="0"/>
              <a:t>Traditionalists were critical of Presley and many of the social movements during the 1950s. </a:t>
            </a:r>
          </a:p>
        </p:txBody>
      </p:sp>
    </p:spTree>
    <p:extLst>
      <p:ext uri="{BB962C8B-B14F-4D97-AF65-F5344CB8AC3E}">
        <p14:creationId xmlns:p14="http://schemas.microsoft.com/office/powerpoint/2010/main" val="414592628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Hound Dog</a:t>
            </a:r>
            <a:endParaRPr lang="en-US" u="sng" dirty="0"/>
          </a:p>
        </p:txBody>
      </p:sp>
      <p:pic>
        <p:nvPicPr>
          <p:cNvPr id="4" name="MMmljYkdr-w"/>
          <p:cNvPicPr>
            <a:picLocks noGrp="1" noRot="1" noChangeAspect="1"/>
          </p:cNvPicPr>
          <p:nvPr>
            <p:ph idx="1"/>
            <a:videoFile r:link="rId1"/>
          </p:nvPr>
        </p:nvPicPr>
        <p:blipFill>
          <a:blip r:embed="rId3"/>
          <a:stretch>
            <a:fillRect/>
          </a:stretch>
        </p:blipFill>
        <p:spPr>
          <a:xfrm>
            <a:off x="3810000" y="2714625"/>
            <a:ext cx="4572000" cy="2571750"/>
          </a:xfrm>
          <a:prstGeom prst="rect">
            <a:avLst/>
          </a:prstGeom>
        </p:spPr>
      </p:pic>
    </p:spTree>
    <p:extLst>
      <p:ext uri="{BB962C8B-B14F-4D97-AF65-F5344CB8AC3E}">
        <p14:creationId xmlns:p14="http://schemas.microsoft.com/office/powerpoint/2010/main" val="290845064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Eisenhower</a:t>
            </a:r>
            <a:endParaRPr lang="en-US" u="sng" dirty="0"/>
          </a:p>
        </p:txBody>
      </p:sp>
      <p:sp>
        <p:nvSpPr>
          <p:cNvPr id="3" name="Content Placeholder 2"/>
          <p:cNvSpPr>
            <a:spLocks noGrp="1"/>
          </p:cNvSpPr>
          <p:nvPr>
            <p:ph idx="1"/>
          </p:nvPr>
        </p:nvSpPr>
        <p:spPr/>
        <p:txBody>
          <a:bodyPr>
            <a:normAutofit fontScale="92500" lnSpcReduction="20000"/>
          </a:bodyPr>
          <a:lstStyle/>
          <a:p>
            <a:r>
              <a:rPr lang="en-US" dirty="0"/>
              <a:t>Lacking public support for Truman, the Democrats nominated </a:t>
            </a:r>
            <a:r>
              <a:rPr lang="en-US" u="sng" dirty="0"/>
              <a:t>Adlai Stevenson</a:t>
            </a:r>
            <a:r>
              <a:rPr lang="en-US" dirty="0"/>
              <a:t> for the</a:t>
            </a:r>
            <a:r>
              <a:rPr lang="en-US" b="1" dirty="0"/>
              <a:t> election of 1952 </a:t>
            </a:r>
            <a:r>
              <a:rPr lang="en-US" dirty="0"/>
              <a:t>and the Republicans nominated </a:t>
            </a:r>
            <a:r>
              <a:rPr lang="en-US" u="sng" dirty="0"/>
              <a:t>Dwight D. Eisenhower</a:t>
            </a:r>
            <a:r>
              <a:rPr lang="en-US" dirty="0"/>
              <a:t>. Eisenhower was already well-liked by the public. </a:t>
            </a:r>
            <a:r>
              <a:rPr lang="en-US" u="sng" dirty="0"/>
              <a:t>Richard M. Nixon</a:t>
            </a:r>
            <a:r>
              <a:rPr lang="en-US" dirty="0"/>
              <a:t> was chosen for vice-president to satisfy the anticommunist wing of the Republican Party. During this election, TV became a popular medium for campaigning.</a:t>
            </a:r>
          </a:p>
          <a:p>
            <a:r>
              <a:rPr lang="en-US" dirty="0"/>
              <a:t>During the campaign, Nixon went on TV to defend himself against corruption allegations </a:t>
            </a:r>
            <a:r>
              <a:rPr lang="en-US" b="1" dirty="0"/>
              <a:t>"Checkers speech</a:t>
            </a:r>
            <a:r>
              <a:rPr lang="en-US" dirty="0" smtClean="0"/>
              <a:t>". </a:t>
            </a:r>
            <a:r>
              <a:rPr lang="en-US" b="1" dirty="0"/>
              <a:t>Eisenhower won</a:t>
            </a:r>
            <a:r>
              <a:rPr lang="en-US" dirty="0"/>
              <a:t> the election of 1952 by a large majority.</a:t>
            </a:r>
          </a:p>
          <a:p>
            <a:r>
              <a:rPr lang="en-US" dirty="0"/>
              <a:t>President Eisenhower attempted to end the Korean War.  In </a:t>
            </a:r>
            <a:r>
              <a:rPr lang="en-US" b="1" dirty="0"/>
              <a:t>July 1953</a:t>
            </a:r>
            <a:r>
              <a:rPr lang="en-US" dirty="0"/>
              <a:t>, after Eisenhower threatened to use nuclear weapons, an </a:t>
            </a:r>
            <a:r>
              <a:rPr lang="en-US" b="1" dirty="0"/>
              <a:t>armistice</a:t>
            </a:r>
            <a:r>
              <a:rPr lang="en-US" dirty="0"/>
              <a:t> was signed, ending the Korean War.  Despite the Korean War, Korea remained divided at the 38</a:t>
            </a:r>
            <a:r>
              <a:rPr lang="en-US" baseline="30000" dirty="0"/>
              <a:t>th</a:t>
            </a:r>
            <a:r>
              <a:rPr lang="en-US" dirty="0"/>
              <a:t> Parallel</a:t>
            </a:r>
            <a:r>
              <a:rPr lang="en-US" dirty="0" smtClean="0"/>
              <a:t>.</a:t>
            </a:r>
            <a:endParaRPr lang="en-US" dirty="0"/>
          </a:p>
        </p:txBody>
      </p:sp>
    </p:spTree>
    <p:extLst>
      <p:ext uri="{BB962C8B-B14F-4D97-AF65-F5344CB8AC3E}">
        <p14:creationId xmlns:p14="http://schemas.microsoft.com/office/powerpoint/2010/main" val="380469886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Checkers Speech</a:t>
            </a:r>
            <a:endParaRPr lang="en-US" u="sng" dirty="0"/>
          </a:p>
        </p:txBody>
      </p:sp>
      <p:pic>
        <p:nvPicPr>
          <p:cNvPr id="4" name="EjHoH2m3iKA"/>
          <p:cNvPicPr>
            <a:picLocks noGrp="1" noRot="1" noChangeAspect="1"/>
          </p:cNvPicPr>
          <p:nvPr>
            <p:ph idx="1"/>
            <a:videoFile r:link="rId1"/>
          </p:nvPr>
        </p:nvPicPr>
        <p:blipFill>
          <a:blip r:embed="rId3"/>
          <a:stretch>
            <a:fillRect/>
          </a:stretch>
        </p:blipFill>
        <p:spPr>
          <a:xfrm>
            <a:off x="3810000" y="2714625"/>
            <a:ext cx="4572000" cy="2571750"/>
          </a:xfrm>
          <a:prstGeom prst="rect">
            <a:avLst/>
          </a:prstGeom>
        </p:spPr>
      </p:pic>
    </p:spTree>
    <p:extLst>
      <p:ext uri="{BB962C8B-B14F-4D97-AF65-F5344CB8AC3E}">
        <p14:creationId xmlns:p14="http://schemas.microsoft.com/office/powerpoint/2010/main" val="340296224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McCarthyism</a:t>
            </a:r>
            <a:endParaRPr lang="en-US" u="sng" dirty="0"/>
          </a:p>
        </p:txBody>
      </p:sp>
      <p:sp>
        <p:nvSpPr>
          <p:cNvPr id="3" name="Content Placeholder 2"/>
          <p:cNvSpPr>
            <a:spLocks noGrp="1"/>
          </p:cNvSpPr>
          <p:nvPr>
            <p:ph idx="1"/>
          </p:nvPr>
        </p:nvSpPr>
        <p:spPr/>
        <p:txBody>
          <a:bodyPr>
            <a:normAutofit lnSpcReduction="10000"/>
          </a:bodyPr>
          <a:lstStyle/>
          <a:p>
            <a:r>
              <a:rPr lang="en-US" dirty="0"/>
              <a:t>In February 1950, </a:t>
            </a:r>
            <a:r>
              <a:rPr lang="en-US" u="sng" dirty="0"/>
              <a:t>Republican Senator Joseph R. McCarthy</a:t>
            </a:r>
            <a:r>
              <a:rPr lang="en-US" dirty="0"/>
              <a:t> accused </a:t>
            </a:r>
            <a:r>
              <a:rPr lang="en-US" u="sng" dirty="0"/>
              <a:t>Secretary of State Dean Acheson</a:t>
            </a:r>
            <a:r>
              <a:rPr lang="en-US" dirty="0"/>
              <a:t> of employing 205 Communist party members.  Even though the accusations later proved to be false, McCarthy gained the support of the public. With the Republican victory in the election of 1952, his rhetoric became bolder as his accusations of communism grew.</a:t>
            </a:r>
          </a:p>
          <a:p>
            <a:r>
              <a:rPr lang="en-US" b="1" dirty="0"/>
              <a:t>McCarthyism</a:t>
            </a:r>
            <a:r>
              <a:rPr lang="en-US" dirty="0"/>
              <a:t>, the practice of spreading treasonous accusations without evidence, thrived during the Cold War. Though McCarthy was not the first red-hunter, he was the most ruthless</a:t>
            </a:r>
            <a:r>
              <a:rPr lang="en-US" dirty="0" smtClean="0"/>
              <a:t>. </a:t>
            </a:r>
            <a:r>
              <a:rPr lang="en-US" dirty="0"/>
              <a:t>In </a:t>
            </a:r>
            <a:r>
              <a:rPr lang="en-US" b="1" dirty="0"/>
              <a:t>1954</a:t>
            </a:r>
            <a:r>
              <a:rPr lang="en-US" dirty="0"/>
              <a:t>, McCarthy went too far and attacked the U.S. Army.  Just a few months later, he was condemned by the Senate for "conduct unbecoming a member." (Army-McCarthy hearings</a:t>
            </a:r>
            <a:r>
              <a:rPr lang="en-US" dirty="0" smtClean="0"/>
              <a:t>)</a:t>
            </a:r>
            <a:endParaRPr lang="en-US" dirty="0"/>
          </a:p>
        </p:txBody>
      </p:sp>
    </p:spTree>
    <p:extLst>
      <p:ext uri="{BB962C8B-B14F-4D97-AF65-F5344CB8AC3E}">
        <p14:creationId xmlns:p14="http://schemas.microsoft.com/office/powerpoint/2010/main" val="261358196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Joseph McCarthy</a:t>
            </a:r>
            <a:endParaRPr lang="en-US" u="sng" dirty="0"/>
          </a:p>
        </p:txBody>
      </p:sp>
      <p:pic>
        <p:nvPicPr>
          <p:cNvPr id="4" name="maLIXQLxvvA"/>
          <p:cNvPicPr>
            <a:picLocks noGrp="1" noRot="1" noChangeAspect="1"/>
          </p:cNvPicPr>
          <p:nvPr>
            <p:ph idx="1"/>
            <a:videoFile r:link="rId1"/>
          </p:nvPr>
        </p:nvPicPr>
        <p:blipFill>
          <a:blip r:embed="rId3"/>
          <a:stretch>
            <a:fillRect/>
          </a:stretch>
        </p:blipFill>
        <p:spPr>
          <a:xfrm>
            <a:off x="3810000" y="2714625"/>
            <a:ext cx="4572000" cy="2571750"/>
          </a:xfrm>
          <a:prstGeom prst="rect">
            <a:avLst/>
          </a:prstGeom>
        </p:spPr>
      </p:pic>
    </p:spTree>
    <p:extLst>
      <p:ext uri="{BB962C8B-B14F-4D97-AF65-F5344CB8AC3E}">
        <p14:creationId xmlns:p14="http://schemas.microsoft.com/office/powerpoint/2010/main" val="377759644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Desegregating the South</a:t>
            </a:r>
            <a:endParaRPr lang="en-US" u="sng" dirty="0"/>
          </a:p>
        </p:txBody>
      </p:sp>
      <p:sp>
        <p:nvSpPr>
          <p:cNvPr id="3" name="Content Placeholder 2"/>
          <p:cNvSpPr>
            <a:spLocks noGrp="1"/>
          </p:cNvSpPr>
          <p:nvPr>
            <p:ph idx="1"/>
          </p:nvPr>
        </p:nvSpPr>
        <p:spPr/>
        <p:txBody>
          <a:bodyPr>
            <a:normAutofit fontScale="92500" lnSpcReduction="20000"/>
          </a:bodyPr>
          <a:lstStyle/>
          <a:p>
            <a:r>
              <a:rPr lang="en-US" dirty="0"/>
              <a:t>All aspects of life of black life in the South were governed by the Jim Crow laws.  Blacks were segregated from whites, economically inferior, and politically powerless. </a:t>
            </a:r>
            <a:r>
              <a:rPr lang="en-US" u="sng" dirty="0"/>
              <a:t>Gunnar Myrdal</a:t>
            </a:r>
            <a:r>
              <a:rPr lang="en-US" dirty="0"/>
              <a:t> exposed the contradiction between America's professed belief that all men are created equal and its terrible treatment of black citizens in his book, </a:t>
            </a:r>
            <a:r>
              <a:rPr lang="en-US" b="1" i="1" dirty="0"/>
              <a:t>An American Dilemma</a:t>
            </a:r>
            <a:r>
              <a:rPr lang="en-US" dirty="0"/>
              <a:t> (</a:t>
            </a:r>
            <a:r>
              <a:rPr lang="en-US" b="1" dirty="0"/>
              <a:t>1944</a:t>
            </a:r>
            <a:r>
              <a:rPr lang="en-US" dirty="0"/>
              <a:t>).</a:t>
            </a:r>
          </a:p>
          <a:p>
            <a:r>
              <a:rPr lang="en-US" dirty="0"/>
              <a:t>In </a:t>
            </a:r>
            <a:r>
              <a:rPr lang="en-US" b="1" i="1" dirty="0"/>
              <a:t>Sweatt v. Painter</a:t>
            </a:r>
            <a:r>
              <a:rPr lang="en-US" b="1" dirty="0"/>
              <a:t> </a:t>
            </a:r>
            <a:r>
              <a:rPr lang="en-US" dirty="0"/>
              <a:t>(</a:t>
            </a:r>
            <a:r>
              <a:rPr lang="en-US" b="1" dirty="0"/>
              <a:t>1950</a:t>
            </a:r>
            <a:r>
              <a:rPr lang="en-US" dirty="0"/>
              <a:t>), the Supreme Court ruled that separate professional schools for blacks failed to meet the test of equality.</a:t>
            </a:r>
          </a:p>
          <a:p>
            <a:r>
              <a:rPr lang="en-US" dirty="0"/>
              <a:t>In </a:t>
            </a:r>
            <a:r>
              <a:rPr lang="en-US" b="1" dirty="0"/>
              <a:t>December 1955</a:t>
            </a:r>
            <a:r>
              <a:rPr lang="en-US" dirty="0"/>
              <a:t>, </a:t>
            </a:r>
            <a:r>
              <a:rPr lang="en-US" u="sng" dirty="0"/>
              <a:t>Rosa Parks</a:t>
            </a:r>
            <a:r>
              <a:rPr lang="en-US" dirty="0"/>
              <a:t> refused to give up her seat to a white person on a bus in Montgomery, Alabama.  Her arrest sparked a yearlong black boycott of the city buses (</a:t>
            </a:r>
            <a:r>
              <a:rPr lang="en-US" b="1" dirty="0"/>
              <a:t>Montgomery bus boycott</a:t>
            </a:r>
            <a:r>
              <a:rPr lang="en-US" dirty="0"/>
              <a:t>) and served notice throughout the South that blacks would no longer submit to </a:t>
            </a:r>
            <a:r>
              <a:rPr lang="en-US" dirty="0" smtClean="0"/>
              <a:t>segregation.  </a:t>
            </a:r>
            <a:r>
              <a:rPr lang="en-US" u="sng" dirty="0" smtClean="0"/>
              <a:t>Reverend </a:t>
            </a:r>
            <a:r>
              <a:rPr lang="en-US" u="sng" dirty="0"/>
              <a:t>Martin Luther King, Jr.</a:t>
            </a:r>
            <a:r>
              <a:rPr lang="en-US" dirty="0"/>
              <a:t> rose to prominence during the bus boycott</a:t>
            </a:r>
            <a:r>
              <a:rPr lang="en-US" dirty="0" smtClean="0"/>
              <a:t>.</a:t>
            </a:r>
            <a:endParaRPr lang="en-US" dirty="0"/>
          </a:p>
        </p:txBody>
      </p:sp>
    </p:spTree>
    <p:extLst>
      <p:ext uri="{BB962C8B-B14F-4D97-AF65-F5344CB8AC3E}">
        <p14:creationId xmlns:p14="http://schemas.microsoft.com/office/powerpoint/2010/main" val="132304951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Civil Rights Revolution</a:t>
            </a:r>
            <a:endParaRPr lang="en-US" u="sng" dirty="0"/>
          </a:p>
        </p:txBody>
      </p:sp>
      <p:sp>
        <p:nvSpPr>
          <p:cNvPr id="3" name="Content Placeholder 2"/>
          <p:cNvSpPr>
            <a:spLocks noGrp="1"/>
          </p:cNvSpPr>
          <p:nvPr>
            <p:ph idx="1"/>
          </p:nvPr>
        </p:nvSpPr>
        <p:spPr>
          <a:xfrm>
            <a:off x="228600" y="1463040"/>
            <a:ext cx="11125200" cy="4713923"/>
          </a:xfrm>
        </p:spPr>
        <p:txBody>
          <a:bodyPr>
            <a:normAutofit lnSpcReduction="10000"/>
          </a:bodyPr>
          <a:lstStyle/>
          <a:p>
            <a:r>
              <a:rPr lang="en-US" dirty="0"/>
              <a:t>Hearing of the lynching of black war veterans in </a:t>
            </a:r>
            <a:r>
              <a:rPr lang="en-US" b="1" dirty="0"/>
              <a:t>1946</a:t>
            </a:r>
            <a:r>
              <a:rPr lang="en-US" dirty="0"/>
              <a:t>, President Harry Truman </a:t>
            </a:r>
            <a:r>
              <a:rPr lang="en-US" b="1" dirty="0"/>
              <a:t>ended segregation</a:t>
            </a:r>
            <a:r>
              <a:rPr lang="en-US" dirty="0"/>
              <a:t> in </a:t>
            </a:r>
            <a:r>
              <a:rPr lang="en-US" b="1" dirty="0"/>
              <a:t>federal civil service</a:t>
            </a:r>
            <a:r>
              <a:rPr lang="en-US" dirty="0"/>
              <a:t> and ordered "equality of treatment and opportunity" in the </a:t>
            </a:r>
            <a:r>
              <a:rPr lang="en-US" b="1" dirty="0"/>
              <a:t>armed forces</a:t>
            </a:r>
            <a:r>
              <a:rPr lang="en-US" dirty="0"/>
              <a:t> in </a:t>
            </a:r>
            <a:r>
              <a:rPr lang="en-US" b="1" dirty="0" smtClean="0"/>
              <a:t>1948</a:t>
            </a:r>
            <a:r>
              <a:rPr lang="en-US" dirty="0" smtClean="0"/>
              <a:t>.  After </a:t>
            </a:r>
            <a:r>
              <a:rPr lang="en-US" dirty="0"/>
              <a:t>Congress and new President Eisenhower ignored the racial issues, </a:t>
            </a:r>
            <a:r>
              <a:rPr lang="en-US" u="sng" dirty="0"/>
              <a:t>Supreme Court Chief Justice Earl Warren</a:t>
            </a:r>
            <a:r>
              <a:rPr lang="en-US" dirty="0"/>
              <a:t> stepped up to address civil rights for African Americans.</a:t>
            </a:r>
          </a:p>
          <a:p>
            <a:r>
              <a:rPr lang="en-US" dirty="0"/>
              <a:t>In </a:t>
            </a:r>
            <a:r>
              <a:rPr lang="en-US" b="1" i="1" dirty="0"/>
              <a:t>Brown v. Board of Education of Topeka, Kansas</a:t>
            </a:r>
            <a:r>
              <a:rPr lang="en-US" dirty="0"/>
              <a:t> (</a:t>
            </a:r>
            <a:r>
              <a:rPr lang="en-US" b="1" dirty="0"/>
              <a:t>1954</a:t>
            </a:r>
            <a:r>
              <a:rPr lang="en-US" dirty="0"/>
              <a:t>), the Supreme Court ruled that segregation in public schools was unequal and, thus, unconstitutional.  The decision reversed the previous ruling in </a:t>
            </a:r>
            <a:r>
              <a:rPr lang="en-US" b="1" i="1" dirty="0"/>
              <a:t>Plessy v. Ferguson </a:t>
            </a:r>
            <a:r>
              <a:rPr lang="en-US" dirty="0"/>
              <a:t>(</a:t>
            </a:r>
            <a:r>
              <a:rPr lang="en-US" b="1" dirty="0"/>
              <a:t>1896</a:t>
            </a:r>
            <a:r>
              <a:rPr lang="en-US" dirty="0" smtClean="0"/>
              <a:t>). </a:t>
            </a:r>
            <a:r>
              <a:rPr lang="en-US" dirty="0"/>
              <a:t>Southern states opposed the ruling. Congressmen from these states signed the "</a:t>
            </a:r>
            <a:r>
              <a:rPr lang="en-US" b="1" dirty="0"/>
              <a:t>Declaration of Constitutional Principles</a:t>
            </a:r>
            <a:r>
              <a:rPr lang="en-US" dirty="0"/>
              <a:t>" in </a:t>
            </a:r>
            <a:r>
              <a:rPr lang="en-US" b="1" dirty="0"/>
              <a:t>1956</a:t>
            </a:r>
            <a:r>
              <a:rPr lang="en-US" dirty="0"/>
              <a:t>, pledging their unyielding resistance to desegregation</a:t>
            </a:r>
            <a:r>
              <a:rPr lang="en-US" dirty="0" smtClean="0"/>
              <a:t>.</a:t>
            </a:r>
            <a:endParaRPr lang="en-US" dirty="0"/>
          </a:p>
        </p:txBody>
      </p:sp>
    </p:spTree>
    <p:extLst>
      <p:ext uri="{BB962C8B-B14F-4D97-AF65-F5344CB8AC3E}">
        <p14:creationId xmlns:p14="http://schemas.microsoft.com/office/powerpoint/2010/main" val="374161806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Little Rock</a:t>
            </a:r>
            <a:endParaRPr lang="en-US" u="sng" dirty="0"/>
          </a:p>
        </p:txBody>
      </p:sp>
      <p:sp>
        <p:nvSpPr>
          <p:cNvPr id="3" name="Content Placeholder 2"/>
          <p:cNvSpPr>
            <a:spLocks noGrp="1"/>
          </p:cNvSpPr>
          <p:nvPr>
            <p:ph idx="1"/>
          </p:nvPr>
        </p:nvSpPr>
        <p:spPr/>
        <p:txBody>
          <a:bodyPr>
            <a:normAutofit/>
          </a:bodyPr>
          <a:lstStyle/>
          <a:p>
            <a:r>
              <a:rPr lang="en-US" dirty="0" smtClean="0"/>
              <a:t>President Eisenhower did not support integration because he shied away from social issues. In </a:t>
            </a:r>
            <a:r>
              <a:rPr lang="en-US" b="1" dirty="0" smtClean="0"/>
              <a:t>September 1957</a:t>
            </a:r>
            <a:r>
              <a:rPr lang="en-US" dirty="0" smtClean="0"/>
              <a:t>, </a:t>
            </a:r>
            <a:r>
              <a:rPr lang="en-US" u="sng" dirty="0" smtClean="0"/>
              <a:t>Orval Faubus</a:t>
            </a:r>
            <a:r>
              <a:rPr lang="en-US" dirty="0" smtClean="0"/>
              <a:t>, the governor of Arkansas, used the National Guard to prevent 9 black students from enrolling in Little Rock's Central High School.  Confronted with a direct challenge to federal authority, Eisenhower sent troops to escort the children to their classes.</a:t>
            </a:r>
          </a:p>
          <a:p>
            <a:r>
              <a:rPr lang="en-US" dirty="0"/>
              <a:t>In </a:t>
            </a:r>
            <a:r>
              <a:rPr lang="en-US" b="1" dirty="0"/>
              <a:t>1957</a:t>
            </a:r>
            <a:r>
              <a:rPr lang="en-US" dirty="0"/>
              <a:t>, Congress passed the first </a:t>
            </a:r>
            <a:r>
              <a:rPr lang="en-US" b="1" dirty="0"/>
              <a:t>Civil Rights Act</a:t>
            </a:r>
            <a:r>
              <a:rPr lang="en-US" dirty="0"/>
              <a:t> since Reconstruction Days.  It set up a permanent </a:t>
            </a:r>
            <a:r>
              <a:rPr lang="en-US" b="1" dirty="0"/>
              <a:t>Civil Rights Commission</a:t>
            </a:r>
            <a:r>
              <a:rPr lang="en-US" dirty="0"/>
              <a:t> to investigate violations of civil rights and it authorized federal injunctions to protect voting rights</a:t>
            </a:r>
            <a:r>
              <a:rPr lang="en-US" dirty="0" smtClean="0"/>
              <a:t>.</a:t>
            </a:r>
            <a:endParaRPr lang="en-US" dirty="0"/>
          </a:p>
        </p:txBody>
      </p:sp>
    </p:spTree>
    <p:extLst>
      <p:ext uri="{BB962C8B-B14F-4D97-AF65-F5344CB8AC3E}">
        <p14:creationId xmlns:p14="http://schemas.microsoft.com/office/powerpoint/2010/main" val="42698996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Long Economic Boom</a:t>
            </a:r>
            <a:endParaRPr lang="en-US" u="sng" dirty="0"/>
          </a:p>
        </p:txBody>
      </p:sp>
      <p:sp>
        <p:nvSpPr>
          <p:cNvPr id="3" name="Content Placeholder 2"/>
          <p:cNvSpPr>
            <a:spLocks noGrp="1"/>
          </p:cNvSpPr>
          <p:nvPr>
            <p:ph idx="1"/>
          </p:nvPr>
        </p:nvSpPr>
        <p:spPr/>
        <p:txBody>
          <a:bodyPr/>
          <a:lstStyle/>
          <a:p>
            <a:r>
              <a:rPr lang="en-US" dirty="0"/>
              <a:t>From 1950s to the 1970s, the American </a:t>
            </a:r>
            <a:r>
              <a:rPr lang="en-US" b="1" dirty="0"/>
              <a:t>economy</a:t>
            </a:r>
            <a:r>
              <a:rPr lang="en-US" dirty="0"/>
              <a:t> grew rapidly. Incomes rose, the middle class expanded, and Americans accounted for 40% of the planet's wealth. The economic growth changed the face of politics and society. It paved the war for the success of the civil rights movement; it funded new welfare programs; and it gave Americans the confidence to exercise international leadership in the Cold War era.</a:t>
            </a:r>
          </a:p>
          <a:p>
            <a:r>
              <a:rPr lang="en-US" dirty="0"/>
              <a:t>Most new jobs created after WWII went to </a:t>
            </a:r>
            <a:r>
              <a:rPr lang="en-US" b="1" dirty="0"/>
              <a:t>women</a:t>
            </a:r>
            <a:r>
              <a:rPr lang="en-US" dirty="0"/>
              <a:t>, as the service sector of the economy dramatically outgrew the old industrial and manufacturing sectors.</a:t>
            </a:r>
          </a:p>
          <a:p>
            <a:endParaRPr lang="en-US" dirty="0"/>
          </a:p>
        </p:txBody>
      </p:sp>
    </p:spTree>
    <p:extLst>
      <p:ext uri="{BB962C8B-B14F-4D97-AF65-F5344CB8AC3E}">
        <p14:creationId xmlns:p14="http://schemas.microsoft.com/office/powerpoint/2010/main" val="129774492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The Little Rock Nine</a:t>
            </a:r>
            <a:endParaRPr lang="en-US" u="sng" dirty="0"/>
          </a:p>
        </p:txBody>
      </p:sp>
      <p:pic>
        <p:nvPicPr>
          <p:cNvPr id="4" name="oodolEmUg2g"/>
          <p:cNvPicPr>
            <a:picLocks noGrp="1" noRot="1" noChangeAspect="1"/>
          </p:cNvPicPr>
          <p:nvPr>
            <p:ph idx="1"/>
            <a:videoFile r:link="rId1"/>
          </p:nvPr>
        </p:nvPicPr>
        <p:blipFill>
          <a:blip r:embed="rId3"/>
          <a:stretch>
            <a:fillRect/>
          </a:stretch>
        </p:blipFill>
        <p:spPr>
          <a:xfrm>
            <a:off x="3810000" y="2714625"/>
            <a:ext cx="4572000" cy="2571750"/>
          </a:xfrm>
          <a:prstGeom prst="rect">
            <a:avLst/>
          </a:prstGeom>
        </p:spPr>
      </p:pic>
    </p:spTree>
    <p:extLst>
      <p:ext uri="{BB962C8B-B14F-4D97-AF65-F5344CB8AC3E}">
        <p14:creationId xmlns:p14="http://schemas.microsoft.com/office/powerpoint/2010/main" val="176326224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Marching for Rights</a:t>
            </a:r>
            <a:endParaRPr lang="en-US" u="sng" dirty="0"/>
          </a:p>
        </p:txBody>
      </p:sp>
      <p:sp>
        <p:nvSpPr>
          <p:cNvPr id="3" name="Content Placeholder 2"/>
          <p:cNvSpPr>
            <a:spLocks noGrp="1"/>
          </p:cNvSpPr>
          <p:nvPr>
            <p:ph idx="1"/>
          </p:nvPr>
        </p:nvSpPr>
        <p:spPr/>
        <p:txBody>
          <a:bodyPr>
            <a:normAutofit/>
          </a:bodyPr>
          <a:lstStyle/>
          <a:p>
            <a:r>
              <a:rPr lang="en-US" dirty="0"/>
              <a:t>Reverend Dr. Martin Luther King, Jr. formed the </a:t>
            </a:r>
            <a:r>
              <a:rPr lang="en-US" b="1" dirty="0"/>
              <a:t>Southern Christian Leadership Conference</a:t>
            </a:r>
            <a:r>
              <a:rPr lang="en-US" dirty="0"/>
              <a:t> (</a:t>
            </a:r>
            <a:r>
              <a:rPr lang="en-US" b="1" dirty="0"/>
              <a:t>SCLC</a:t>
            </a:r>
            <a:r>
              <a:rPr lang="en-US" dirty="0"/>
              <a:t>) in </a:t>
            </a:r>
            <a:r>
              <a:rPr lang="en-US" b="1" dirty="0"/>
              <a:t>1957</a:t>
            </a:r>
            <a:r>
              <a:rPr lang="en-US" dirty="0"/>
              <a:t>.  It sought to mobilize the power of black churches on behalf of black rights. </a:t>
            </a:r>
          </a:p>
          <a:p>
            <a:r>
              <a:rPr lang="en-US" dirty="0"/>
              <a:t>On </a:t>
            </a:r>
            <a:r>
              <a:rPr lang="en-US" b="1" dirty="0"/>
              <a:t>February 1, 1960</a:t>
            </a:r>
            <a:r>
              <a:rPr lang="en-US" dirty="0"/>
              <a:t>, 4 black college students in </a:t>
            </a:r>
            <a:r>
              <a:rPr lang="en-US" b="1" dirty="0"/>
              <a:t>Greensboro, North Carolina</a:t>
            </a:r>
            <a:r>
              <a:rPr lang="en-US" dirty="0"/>
              <a:t> demanded service at a whites-only lunch counter.  Within a week, the sit-in reached 1,000 students, spreading a wave of wade-ins, lie-ins, and pray-ins across the South demanding equal rights.  In April 1960, southern black students formed the </a:t>
            </a:r>
            <a:r>
              <a:rPr lang="en-US" b="1" dirty="0"/>
              <a:t>Student Non-Violent Coordinating Committee</a:t>
            </a:r>
            <a:r>
              <a:rPr lang="en-US" dirty="0"/>
              <a:t> (</a:t>
            </a:r>
            <a:r>
              <a:rPr lang="en-US" b="1" dirty="0"/>
              <a:t>SNCC</a:t>
            </a:r>
            <a:r>
              <a:rPr lang="en-US" dirty="0"/>
              <a:t>) to give more focus to their efforts</a:t>
            </a:r>
            <a:r>
              <a:rPr lang="en-US" dirty="0" smtClean="0"/>
              <a:t>.</a:t>
            </a:r>
            <a:endParaRPr lang="en-US" dirty="0"/>
          </a:p>
        </p:txBody>
      </p:sp>
    </p:spTree>
    <p:extLst>
      <p:ext uri="{BB962C8B-B14F-4D97-AF65-F5344CB8AC3E}">
        <p14:creationId xmlns:p14="http://schemas.microsoft.com/office/powerpoint/2010/main" val="190254752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Eisenhower Republicanism at Home</a:t>
            </a:r>
            <a:endParaRPr lang="en-US" u="sng" dirty="0"/>
          </a:p>
        </p:txBody>
      </p:sp>
      <p:sp>
        <p:nvSpPr>
          <p:cNvPr id="3" name="Content Placeholder 2"/>
          <p:cNvSpPr>
            <a:spLocks noGrp="1"/>
          </p:cNvSpPr>
          <p:nvPr>
            <p:ph idx="1"/>
          </p:nvPr>
        </p:nvSpPr>
        <p:spPr>
          <a:xfrm>
            <a:off x="411480" y="1825624"/>
            <a:ext cx="10942320" cy="5032375"/>
          </a:xfrm>
        </p:spPr>
        <p:txBody>
          <a:bodyPr>
            <a:normAutofit/>
          </a:bodyPr>
          <a:lstStyle/>
          <a:p>
            <a:r>
              <a:rPr lang="en-US" dirty="0"/>
              <a:t>When dealing with people, President Eisenhower was liberal, but when dealing with the economy and the government, he was conservative.  He strived to balance the federal budget and to guard America from socialism.</a:t>
            </a:r>
          </a:p>
          <a:p>
            <a:r>
              <a:rPr lang="en-US" dirty="0"/>
              <a:t>In </a:t>
            </a:r>
            <a:r>
              <a:rPr lang="en-US" b="1" dirty="0"/>
              <a:t>1954</a:t>
            </a:r>
            <a:r>
              <a:rPr lang="en-US" dirty="0"/>
              <a:t>, giving in to the Mexican government's worries that </a:t>
            </a:r>
            <a:r>
              <a:rPr lang="en-US" b="1" dirty="0"/>
              <a:t>illegal Mexican immigration</a:t>
            </a:r>
            <a:r>
              <a:rPr lang="en-US" dirty="0"/>
              <a:t> to the United States would undercut the </a:t>
            </a:r>
            <a:r>
              <a:rPr lang="en-US" i="1" dirty="0"/>
              <a:t>bracero</a:t>
            </a:r>
            <a:r>
              <a:rPr lang="en-US" dirty="0"/>
              <a:t> program of legally imported farmworkers, President Eisenhower deported a million illegal immigrants in </a:t>
            </a:r>
            <a:r>
              <a:rPr lang="en-US" b="1" dirty="0"/>
              <a:t>Operation Wetback</a:t>
            </a:r>
            <a:r>
              <a:rPr lang="en-US" dirty="0"/>
              <a:t>.</a:t>
            </a:r>
          </a:p>
          <a:p>
            <a:r>
              <a:rPr lang="en-US" dirty="0"/>
              <a:t>Eisenhower tried to revert to the policy of assimilating Native American tribes into American culture</a:t>
            </a:r>
            <a:r>
              <a:rPr lang="en-US" dirty="0" smtClean="0"/>
              <a:t>, but </a:t>
            </a:r>
            <a:r>
              <a:rPr lang="en-US" dirty="0"/>
              <a:t>his plan was dropped in </a:t>
            </a:r>
            <a:r>
              <a:rPr lang="en-US" b="1" dirty="0"/>
              <a:t>1961</a:t>
            </a:r>
            <a:r>
              <a:rPr lang="en-US" dirty="0"/>
              <a:t> after most tribes refused to comply</a:t>
            </a:r>
            <a:r>
              <a:rPr lang="en-US" dirty="0" smtClean="0"/>
              <a:t>.</a:t>
            </a:r>
            <a:endParaRPr lang="en-US" dirty="0"/>
          </a:p>
        </p:txBody>
      </p:sp>
    </p:spTree>
    <p:extLst>
      <p:ext uri="{BB962C8B-B14F-4D97-AF65-F5344CB8AC3E}">
        <p14:creationId xmlns:p14="http://schemas.microsoft.com/office/powerpoint/2010/main" val="234565389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Eisenhower Economy</a:t>
            </a:r>
            <a:endParaRPr lang="en-US" u="sng" dirty="0"/>
          </a:p>
        </p:txBody>
      </p:sp>
      <p:sp>
        <p:nvSpPr>
          <p:cNvPr id="3" name="Content Placeholder 2"/>
          <p:cNvSpPr>
            <a:spLocks noGrp="1"/>
          </p:cNvSpPr>
          <p:nvPr>
            <p:ph idx="1"/>
          </p:nvPr>
        </p:nvSpPr>
        <p:spPr/>
        <p:txBody>
          <a:bodyPr/>
          <a:lstStyle/>
          <a:p>
            <a:r>
              <a:rPr lang="en-US" dirty="0"/>
              <a:t>Eisenhower wanted to cancel New Deal programs, but he lacked </a:t>
            </a:r>
            <a:r>
              <a:rPr lang="en-US" dirty="0" smtClean="0"/>
              <a:t>public </a:t>
            </a:r>
            <a:r>
              <a:rPr lang="en-US" dirty="0"/>
              <a:t>support to do so. He supported the </a:t>
            </a:r>
            <a:r>
              <a:rPr lang="en-US" b="1" dirty="0"/>
              <a:t>Federal Highway Act of 1956</a:t>
            </a:r>
            <a:r>
              <a:rPr lang="en-US" dirty="0"/>
              <a:t>, which created thousands of miles of federally-funded highways.</a:t>
            </a:r>
          </a:p>
          <a:p>
            <a:r>
              <a:rPr lang="en-US" dirty="0"/>
              <a:t>Eisenhower only managed to balance the budget 3 times while in office (8 years). In </a:t>
            </a:r>
            <a:r>
              <a:rPr lang="en-US" b="1" dirty="0"/>
              <a:t>1959</a:t>
            </a:r>
            <a:r>
              <a:rPr lang="en-US" dirty="0"/>
              <a:t>, he incurred the biggest </a:t>
            </a:r>
            <a:r>
              <a:rPr lang="en-US" b="1" dirty="0"/>
              <a:t>peacetime</a:t>
            </a:r>
            <a:r>
              <a:rPr lang="en-US" dirty="0"/>
              <a:t> </a:t>
            </a:r>
            <a:r>
              <a:rPr lang="en-US" b="1" dirty="0"/>
              <a:t>deficit</a:t>
            </a:r>
            <a:r>
              <a:rPr lang="en-US" dirty="0"/>
              <a:t> in the history of the United States</a:t>
            </a:r>
            <a:r>
              <a:rPr lang="en-US" dirty="0" smtClean="0"/>
              <a:t>.</a:t>
            </a:r>
            <a:br>
              <a:rPr lang="en-US" dirty="0" smtClean="0"/>
            </a:br>
            <a:endParaRPr lang="en-US" dirty="0"/>
          </a:p>
        </p:txBody>
      </p:sp>
    </p:spTree>
    <p:extLst>
      <p:ext uri="{BB962C8B-B14F-4D97-AF65-F5344CB8AC3E}">
        <p14:creationId xmlns:p14="http://schemas.microsoft.com/office/powerpoint/2010/main" val="280820540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Foreign Policy</a:t>
            </a:r>
            <a:endParaRPr lang="en-US" u="sng" dirty="0"/>
          </a:p>
        </p:txBody>
      </p:sp>
      <p:sp>
        <p:nvSpPr>
          <p:cNvPr id="3" name="Content Placeholder 2"/>
          <p:cNvSpPr>
            <a:spLocks noGrp="1"/>
          </p:cNvSpPr>
          <p:nvPr>
            <p:ph idx="1"/>
          </p:nvPr>
        </p:nvSpPr>
        <p:spPr/>
        <p:txBody>
          <a:bodyPr>
            <a:normAutofit/>
          </a:bodyPr>
          <a:lstStyle/>
          <a:p>
            <a:r>
              <a:rPr lang="en-US" dirty="0"/>
              <a:t>In </a:t>
            </a:r>
            <a:r>
              <a:rPr lang="en-US" b="1" dirty="0"/>
              <a:t>1954</a:t>
            </a:r>
            <a:r>
              <a:rPr lang="en-US" dirty="0"/>
              <a:t>, secretary of state</a:t>
            </a:r>
            <a:r>
              <a:rPr lang="en-US" u="sng" dirty="0"/>
              <a:t> John Foster Dulles</a:t>
            </a:r>
            <a:r>
              <a:rPr lang="en-US" dirty="0"/>
              <a:t> proposed a </a:t>
            </a:r>
            <a:r>
              <a:rPr lang="en-US" b="1" dirty="0"/>
              <a:t>policy of boldness</a:t>
            </a:r>
            <a:r>
              <a:rPr lang="en-US" dirty="0"/>
              <a:t> in which a fleet of </a:t>
            </a:r>
            <a:r>
              <a:rPr lang="en-US" dirty="0" smtClean="0"/>
              <a:t>super bombers </a:t>
            </a:r>
            <a:r>
              <a:rPr lang="en-US" dirty="0"/>
              <a:t>would be built and equipped with nuclear bombs (called the </a:t>
            </a:r>
            <a:r>
              <a:rPr lang="en-US" b="1" dirty="0"/>
              <a:t>Strategic Air Command</a:t>
            </a:r>
            <a:r>
              <a:rPr lang="en-US" dirty="0"/>
              <a:t>, or </a:t>
            </a:r>
            <a:r>
              <a:rPr lang="en-US" b="1" dirty="0"/>
              <a:t>SAC</a:t>
            </a:r>
            <a:r>
              <a:rPr lang="en-US" dirty="0"/>
              <a:t>). This would allow the U.S. to threaten countries such as the Soviet Union and China with nuclear weapons.</a:t>
            </a:r>
          </a:p>
          <a:p>
            <a:r>
              <a:rPr lang="en-US" dirty="0"/>
              <a:t>At the </a:t>
            </a:r>
            <a:r>
              <a:rPr lang="en-US" b="1" dirty="0"/>
              <a:t>Geneva summit conference in 1955</a:t>
            </a:r>
            <a:r>
              <a:rPr lang="en-US" dirty="0"/>
              <a:t>, President Eisenhower attempted to make peace with the new Soviet Union dictator, </a:t>
            </a:r>
            <a:r>
              <a:rPr lang="en-US" u="sng" dirty="0"/>
              <a:t>Nikita Khrushchev</a:t>
            </a:r>
            <a:r>
              <a:rPr lang="en-US" dirty="0"/>
              <a:t>, following Stalin's death.  Peace negotiations were rejected</a:t>
            </a:r>
            <a:r>
              <a:rPr lang="en-US" dirty="0" smtClean="0"/>
              <a:t>.</a:t>
            </a:r>
            <a:endParaRPr lang="en-US" dirty="0"/>
          </a:p>
        </p:txBody>
      </p:sp>
    </p:spTree>
    <p:extLst>
      <p:ext uri="{BB962C8B-B14F-4D97-AF65-F5344CB8AC3E}">
        <p14:creationId xmlns:p14="http://schemas.microsoft.com/office/powerpoint/2010/main" val="172441073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Vietnam</a:t>
            </a:r>
            <a:endParaRPr lang="en-US" u="sng" dirty="0"/>
          </a:p>
        </p:txBody>
      </p:sp>
      <p:sp>
        <p:nvSpPr>
          <p:cNvPr id="3" name="Content Placeholder 2"/>
          <p:cNvSpPr>
            <a:spLocks noGrp="1"/>
          </p:cNvSpPr>
          <p:nvPr>
            <p:ph idx="1"/>
          </p:nvPr>
        </p:nvSpPr>
        <p:spPr/>
        <p:txBody>
          <a:bodyPr>
            <a:normAutofit/>
          </a:bodyPr>
          <a:lstStyle/>
          <a:p>
            <a:r>
              <a:rPr lang="en-US" dirty="0"/>
              <a:t>In the early 1950s, nationalist movements tried to throw the French out of Vietnam. Vietnam leader </a:t>
            </a:r>
            <a:r>
              <a:rPr lang="en-US" u="sng" dirty="0"/>
              <a:t>Ho Chi Minh</a:t>
            </a:r>
            <a:r>
              <a:rPr lang="en-US" dirty="0"/>
              <a:t> became increasingly communist while America became increasingly anticommunist. </a:t>
            </a:r>
          </a:p>
          <a:p>
            <a:r>
              <a:rPr lang="en-US" dirty="0"/>
              <a:t>After the nationalists won at the </a:t>
            </a:r>
            <a:r>
              <a:rPr lang="en-US" b="1" dirty="0"/>
              <a:t>Battle of Dien Bien Phu</a:t>
            </a:r>
            <a:r>
              <a:rPr lang="en-US" dirty="0"/>
              <a:t> in </a:t>
            </a:r>
            <a:r>
              <a:rPr lang="en-US" b="1" dirty="0"/>
              <a:t>1954</a:t>
            </a:r>
            <a:r>
              <a:rPr lang="en-US" dirty="0"/>
              <a:t>, a peace was called. Vietnam was divided at the </a:t>
            </a:r>
            <a:r>
              <a:rPr lang="en-US" b="1" dirty="0"/>
              <a:t>17</a:t>
            </a:r>
            <a:r>
              <a:rPr lang="en-US" b="1" baseline="30000" dirty="0"/>
              <a:t>th</a:t>
            </a:r>
            <a:r>
              <a:rPr lang="en-US" b="1" dirty="0"/>
              <a:t> parallel</a:t>
            </a:r>
            <a:r>
              <a:rPr lang="en-US" dirty="0"/>
              <a:t>. Ho Chi Minh was given the north, while a pro-Western government, led by </a:t>
            </a:r>
            <a:r>
              <a:rPr lang="en-US" u="sng" dirty="0"/>
              <a:t>Ngo Dinh Diem</a:t>
            </a:r>
            <a:r>
              <a:rPr lang="en-US" dirty="0"/>
              <a:t>, was given the south. The Vietnamese nationalists were promised a nationwide election two years after the peace accords, but this never happened because it looked the communists would win</a:t>
            </a:r>
            <a:r>
              <a:rPr lang="en-US" dirty="0" smtClean="0"/>
              <a:t>.</a:t>
            </a:r>
            <a:endParaRPr lang="en-US" dirty="0"/>
          </a:p>
        </p:txBody>
      </p:sp>
    </p:spTree>
    <p:extLst>
      <p:ext uri="{BB962C8B-B14F-4D97-AF65-F5344CB8AC3E}">
        <p14:creationId xmlns:p14="http://schemas.microsoft.com/office/powerpoint/2010/main" val="252180901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Cold War Crises in Europe</a:t>
            </a:r>
            <a:endParaRPr lang="en-US" u="sng" dirty="0"/>
          </a:p>
        </p:txBody>
      </p:sp>
      <p:sp>
        <p:nvSpPr>
          <p:cNvPr id="3" name="Content Placeholder 2"/>
          <p:cNvSpPr>
            <a:spLocks noGrp="1"/>
          </p:cNvSpPr>
          <p:nvPr>
            <p:ph idx="1"/>
          </p:nvPr>
        </p:nvSpPr>
        <p:spPr>
          <a:xfrm>
            <a:off x="434340" y="1825624"/>
            <a:ext cx="10919460" cy="5032375"/>
          </a:xfrm>
        </p:spPr>
        <p:txBody>
          <a:bodyPr>
            <a:normAutofit/>
          </a:bodyPr>
          <a:lstStyle/>
          <a:p>
            <a:r>
              <a:rPr lang="en-US" dirty="0"/>
              <a:t>In </a:t>
            </a:r>
            <a:r>
              <a:rPr lang="en-US" b="1" dirty="0"/>
              <a:t>1955</a:t>
            </a:r>
            <a:r>
              <a:rPr lang="en-US" dirty="0"/>
              <a:t>, </a:t>
            </a:r>
            <a:r>
              <a:rPr lang="en-US" b="1" dirty="0"/>
              <a:t>West Germany</a:t>
            </a:r>
            <a:r>
              <a:rPr lang="en-US" dirty="0"/>
              <a:t> was let into </a:t>
            </a:r>
            <a:r>
              <a:rPr lang="en-US" b="1" dirty="0"/>
              <a:t>NATO</a:t>
            </a:r>
            <a:r>
              <a:rPr lang="en-US" dirty="0"/>
              <a:t>.  Also in </a:t>
            </a:r>
            <a:r>
              <a:rPr lang="en-US" b="1" dirty="0"/>
              <a:t>1955</a:t>
            </a:r>
            <a:r>
              <a:rPr lang="en-US" dirty="0"/>
              <a:t>, the Eastern European countries and the Soviets signed the </a:t>
            </a:r>
            <a:r>
              <a:rPr lang="en-US" b="1" dirty="0"/>
              <a:t>Warsaw Pact</a:t>
            </a:r>
            <a:r>
              <a:rPr lang="en-US" dirty="0"/>
              <a:t>. This was a communist military union to counteract NATO. </a:t>
            </a:r>
          </a:p>
          <a:p>
            <a:r>
              <a:rPr lang="en-US" dirty="0"/>
              <a:t>In May 1955, the Soviets ended the occupation of Austria.  In 1956, Hungary rose up against the Soviets attempting to win their independence.  When their request for aid from the United States was denied, they were slaughtered by the Soviet forces.  America's nuclear weapon was too big of a weapon to use on such a relatively small crisis.</a:t>
            </a:r>
          </a:p>
          <a:p>
            <a:r>
              <a:rPr lang="en-US" dirty="0"/>
              <a:t>In </a:t>
            </a:r>
            <a:r>
              <a:rPr lang="en-US" b="1" dirty="0"/>
              <a:t>1953</a:t>
            </a:r>
            <a:r>
              <a:rPr lang="en-US" dirty="0"/>
              <a:t>, in an effort to secure Iranian oil for Western countries, the CIA created a </a:t>
            </a:r>
            <a:r>
              <a:rPr lang="en-US" b="1" dirty="0"/>
              <a:t>coup</a:t>
            </a:r>
            <a:r>
              <a:rPr lang="en-US" dirty="0"/>
              <a:t> that installed </a:t>
            </a:r>
            <a:r>
              <a:rPr lang="en-US" u="sng" dirty="0"/>
              <a:t>Mohammed Reza Pahlevi</a:t>
            </a:r>
            <a:r>
              <a:rPr lang="en-US" dirty="0"/>
              <a:t> as the dictator </a:t>
            </a:r>
            <a:r>
              <a:rPr lang="en-US" dirty="0" smtClean="0"/>
              <a:t>of </a:t>
            </a:r>
            <a:r>
              <a:rPr lang="en-US" b="1" dirty="0" smtClean="0"/>
              <a:t>Iran</a:t>
            </a:r>
            <a:r>
              <a:rPr lang="en-US" dirty="0" smtClean="0"/>
              <a:t>.</a:t>
            </a:r>
            <a:endParaRPr lang="en-US" dirty="0"/>
          </a:p>
        </p:txBody>
      </p:sp>
    </p:spTree>
    <p:extLst>
      <p:ext uri="{BB962C8B-B14F-4D97-AF65-F5344CB8AC3E}">
        <p14:creationId xmlns:p14="http://schemas.microsoft.com/office/powerpoint/2010/main" val="237921921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Cold War Crises in the Middle East</a:t>
            </a:r>
            <a:endParaRPr lang="en-US" u="sng" dirty="0"/>
          </a:p>
        </p:txBody>
      </p:sp>
      <p:sp>
        <p:nvSpPr>
          <p:cNvPr id="3" name="Content Placeholder 2"/>
          <p:cNvSpPr>
            <a:spLocks noGrp="1"/>
          </p:cNvSpPr>
          <p:nvPr>
            <p:ph idx="1"/>
          </p:nvPr>
        </p:nvSpPr>
        <p:spPr>
          <a:xfrm>
            <a:off x="548640" y="1825624"/>
            <a:ext cx="10805160" cy="4826635"/>
          </a:xfrm>
        </p:spPr>
        <p:txBody>
          <a:bodyPr>
            <a:normAutofit/>
          </a:bodyPr>
          <a:lstStyle/>
          <a:p>
            <a:r>
              <a:rPr lang="en-US" u="sng" dirty="0"/>
              <a:t>President Nasser</a:t>
            </a:r>
            <a:r>
              <a:rPr lang="en-US" dirty="0"/>
              <a:t> of </a:t>
            </a:r>
            <a:r>
              <a:rPr lang="en-US" b="1" dirty="0"/>
              <a:t>Egypt</a:t>
            </a:r>
            <a:r>
              <a:rPr lang="en-US" dirty="0"/>
              <a:t> sought funds from the West and the Soviets to build a dam on the Nile River. After the Americans learned of Egypt's involvement with the Soviets, the Americans withdrew their monetary offer. As a result, Nasser nationalized the Suez Canal, which was owned by the French and British.  In October of </a:t>
            </a:r>
            <a:r>
              <a:rPr lang="en-US" b="1" dirty="0"/>
              <a:t>1956</a:t>
            </a:r>
            <a:r>
              <a:rPr lang="en-US" dirty="0"/>
              <a:t>, the French and British attacked Egypt, starting the </a:t>
            </a:r>
            <a:r>
              <a:rPr lang="en-US" b="1" dirty="0"/>
              <a:t>Suez Crisis</a:t>
            </a:r>
            <a:r>
              <a:rPr lang="en-US" dirty="0"/>
              <a:t>.  The two countries were forced to retreat after America refused to provide them with oil.</a:t>
            </a:r>
          </a:p>
          <a:p>
            <a:r>
              <a:rPr lang="en-US" b="1" dirty="0"/>
              <a:t>Eisenhower Doctrine</a:t>
            </a:r>
            <a:r>
              <a:rPr lang="en-US" dirty="0"/>
              <a:t>: a 1957 pledge of U.S. military and economic aid to Middle Eastern nations threatened by communist aggression. </a:t>
            </a:r>
          </a:p>
          <a:p>
            <a:r>
              <a:rPr lang="en-US" dirty="0"/>
              <a:t>In </a:t>
            </a:r>
            <a:r>
              <a:rPr lang="en-US" b="1" dirty="0"/>
              <a:t>1960</a:t>
            </a:r>
            <a:r>
              <a:rPr lang="en-US" dirty="0"/>
              <a:t>, Saudi Arabia, Kuwait, Iraq, Iran, and Venezuela joined together to form the </a:t>
            </a:r>
            <a:r>
              <a:rPr lang="en-US" b="1" dirty="0"/>
              <a:t>Organization of Petroleum Exporting Countries</a:t>
            </a:r>
            <a:r>
              <a:rPr lang="en-US" dirty="0"/>
              <a:t> (</a:t>
            </a:r>
            <a:r>
              <a:rPr lang="en-US" b="1" dirty="0"/>
              <a:t>OPEC</a:t>
            </a:r>
            <a:r>
              <a:rPr lang="en-US" dirty="0" smtClean="0"/>
              <a:t>).</a:t>
            </a:r>
            <a:endParaRPr lang="en-US" dirty="0"/>
          </a:p>
        </p:txBody>
      </p:sp>
    </p:spTree>
    <p:extLst>
      <p:ext uri="{BB962C8B-B14F-4D97-AF65-F5344CB8AC3E}">
        <p14:creationId xmlns:p14="http://schemas.microsoft.com/office/powerpoint/2010/main" val="219572947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Round Two for Ike</a:t>
            </a:r>
            <a:endParaRPr lang="en-US" u="sng" dirty="0"/>
          </a:p>
        </p:txBody>
      </p:sp>
      <p:sp>
        <p:nvSpPr>
          <p:cNvPr id="3" name="Content Placeholder 2"/>
          <p:cNvSpPr>
            <a:spLocks noGrp="1"/>
          </p:cNvSpPr>
          <p:nvPr>
            <p:ph idx="1"/>
          </p:nvPr>
        </p:nvSpPr>
        <p:spPr/>
        <p:txBody>
          <a:bodyPr>
            <a:normAutofit/>
          </a:bodyPr>
          <a:lstStyle/>
          <a:p>
            <a:r>
              <a:rPr lang="en-US" dirty="0"/>
              <a:t>President Eisenhower decidedly beat his Democratic opponent, </a:t>
            </a:r>
            <a:r>
              <a:rPr lang="en-US" u="sng" dirty="0"/>
              <a:t>Adlai Stevenson</a:t>
            </a:r>
            <a:r>
              <a:rPr lang="en-US" dirty="0"/>
              <a:t>, and he was reelected in the </a:t>
            </a:r>
            <a:r>
              <a:rPr lang="en-US" b="1" dirty="0"/>
              <a:t>election of 1956.</a:t>
            </a:r>
            <a:endParaRPr lang="en-US" dirty="0"/>
          </a:p>
          <a:p>
            <a:r>
              <a:rPr lang="en-US" dirty="0"/>
              <a:t>Fraud and corruption in American labor unions caused the president to take an interest in passing labor laws. In </a:t>
            </a:r>
            <a:r>
              <a:rPr lang="en-US" b="1" dirty="0"/>
              <a:t>1959</a:t>
            </a:r>
            <a:r>
              <a:rPr lang="en-US" dirty="0"/>
              <a:t>, President Eisenhower passed the </a:t>
            </a:r>
            <a:r>
              <a:rPr lang="en-US" b="1" dirty="0"/>
              <a:t>Landrum-Griffin Act</a:t>
            </a:r>
            <a:r>
              <a:rPr lang="en-US" dirty="0"/>
              <a:t>.  It was designed to hold labor leaders more accountable for financial illegalities.</a:t>
            </a:r>
          </a:p>
          <a:p>
            <a:r>
              <a:rPr lang="en-US" dirty="0"/>
              <a:t>On </a:t>
            </a:r>
            <a:r>
              <a:rPr lang="en-US" b="1" dirty="0"/>
              <a:t>October 4, 1957</a:t>
            </a:r>
            <a:r>
              <a:rPr lang="en-US" dirty="0"/>
              <a:t>, the Soviets launched the </a:t>
            </a:r>
            <a:r>
              <a:rPr lang="en-US" b="1" i="1" dirty="0"/>
              <a:t>Sputnik I</a:t>
            </a:r>
            <a:r>
              <a:rPr lang="en-US" i="1" dirty="0"/>
              <a:t> </a:t>
            </a:r>
            <a:r>
              <a:rPr lang="en-US" dirty="0"/>
              <a:t>satellite into space.  In November, they launched the satellite </a:t>
            </a:r>
            <a:r>
              <a:rPr lang="en-US" b="1" i="1" dirty="0"/>
              <a:t>Sputnik II</a:t>
            </a:r>
            <a:r>
              <a:rPr lang="en-US" dirty="0"/>
              <a:t>, carrying a dog.  The two satellites gave credibility to Soviet claims that superior industrial production is achieved through communism</a:t>
            </a:r>
            <a:r>
              <a:rPr lang="en-US" dirty="0" smtClean="0"/>
              <a:t>.</a:t>
            </a:r>
            <a:endParaRPr lang="en-US" dirty="0"/>
          </a:p>
        </p:txBody>
      </p:sp>
    </p:spTree>
    <p:extLst>
      <p:ext uri="{BB962C8B-B14F-4D97-AF65-F5344CB8AC3E}">
        <p14:creationId xmlns:p14="http://schemas.microsoft.com/office/powerpoint/2010/main" val="210495132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We Like Ike</a:t>
            </a:r>
            <a:endParaRPr lang="en-US" u="sng" dirty="0"/>
          </a:p>
        </p:txBody>
      </p:sp>
      <p:pic>
        <p:nvPicPr>
          <p:cNvPr id="4" name="YmCDaXeDRI4"/>
          <p:cNvPicPr>
            <a:picLocks noGrp="1" noRot="1" noChangeAspect="1"/>
          </p:cNvPicPr>
          <p:nvPr>
            <p:ph idx="1"/>
            <a:videoFile r:link="rId1"/>
          </p:nvPr>
        </p:nvPicPr>
        <p:blipFill>
          <a:blip r:embed="rId3"/>
          <a:stretch>
            <a:fillRect/>
          </a:stretch>
        </p:blipFill>
        <p:spPr>
          <a:xfrm>
            <a:off x="3810000" y="2714625"/>
            <a:ext cx="4572000" cy="2571750"/>
          </a:xfrm>
          <a:prstGeom prst="rect">
            <a:avLst/>
          </a:prstGeom>
        </p:spPr>
      </p:pic>
    </p:spTree>
    <p:extLst>
      <p:ext uri="{BB962C8B-B14F-4D97-AF65-F5344CB8AC3E}">
        <p14:creationId xmlns:p14="http://schemas.microsoft.com/office/powerpoint/2010/main" val="7650420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Roots of Postwar Prosperity</a:t>
            </a:r>
            <a:endParaRPr lang="en-US" u="sng" dirty="0"/>
          </a:p>
        </p:txBody>
      </p:sp>
      <p:sp>
        <p:nvSpPr>
          <p:cNvPr id="3" name="Content Placeholder 2"/>
          <p:cNvSpPr>
            <a:spLocks noGrp="1"/>
          </p:cNvSpPr>
          <p:nvPr>
            <p:ph idx="1"/>
          </p:nvPr>
        </p:nvSpPr>
        <p:spPr/>
        <p:txBody>
          <a:bodyPr>
            <a:noAutofit/>
          </a:bodyPr>
          <a:lstStyle/>
          <a:p>
            <a:r>
              <a:rPr lang="en-US" dirty="0"/>
              <a:t>WWII boosted the American economy, but large increases in</a:t>
            </a:r>
            <a:r>
              <a:rPr lang="en-US" b="1" dirty="0"/>
              <a:t> military spending</a:t>
            </a:r>
            <a:r>
              <a:rPr lang="en-US" dirty="0"/>
              <a:t> helped sustain the economic growth. The increased military budget helped start high-technology industries like aerospace, plastics, and electronics.  Low-cost petroleum from the Middle East (prices were controlled by Europe &amp; America) caused America to significantly increase its energy consumption.</a:t>
            </a:r>
          </a:p>
          <a:p>
            <a:r>
              <a:rPr lang="en-US" b="1" dirty="0"/>
              <a:t>Productivity</a:t>
            </a:r>
            <a:r>
              <a:rPr lang="en-US" dirty="0"/>
              <a:t> was the key to prosperity for America. Increased productivity was caused by </a:t>
            </a:r>
            <a:r>
              <a:rPr lang="en-US" b="1" dirty="0"/>
              <a:t>improved technology</a:t>
            </a:r>
            <a:r>
              <a:rPr lang="en-US" dirty="0"/>
              <a:t> and the</a:t>
            </a:r>
            <a:r>
              <a:rPr lang="en-US" b="1" dirty="0"/>
              <a:t> rising educational level</a:t>
            </a:r>
            <a:r>
              <a:rPr lang="en-US" dirty="0"/>
              <a:t> of the workforce.</a:t>
            </a:r>
          </a:p>
          <a:p>
            <a:r>
              <a:rPr lang="en-US" dirty="0"/>
              <a:t>Mechanization and fertilizers increased the productivity of farms. Because of this, less people were needed to work on farms, and the work force shifted out of agriculture</a:t>
            </a:r>
            <a:r>
              <a:rPr lang="en-US" dirty="0" smtClean="0"/>
              <a:t>.</a:t>
            </a:r>
            <a:endParaRPr lang="en-US" dirty="0"/>
          </a:p>
        </p:txBody>
      </p:sp>
    </p:spTree>
    <p:extLst>
      <p:ext uri="{BB962C8B-B14F-4D97-AF65-F5344CB8AC3E}">
        <p14:creationId xmlns:p14="http://schemas.microsoft.com/office/powerpoint/2010/main" val="311966011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Space Race</a:t>
            </a:r>
            <a:endParaRPr lang="en-US" u="sng" dirty="0"/>
          </a:p>
        </p:txBody>
      </p:sp>
      <p:sp>
        <p:nvSpPr>
          <p:cNvPr id="3" name="Content Placeholder 2"/>
          <p:cNvSpPr>
            <a:spLocks noGrp="1"/>
          </p:cNvSpPr>
          <p:nvPr>
            <p:ph idx="1"/>
          </p:nvPr>
        </p:nvSpPr>
        <p:spPr/>
        <p:txBody>
          <a:bodyPr>
            <a:normAutofit/>
          </a:bodyPr>
          <a:lstStyle/>
          <a:p>
            <a:r>
              <a:rPr lang="en-US" dirty="0"/>
              <a:t>In response, President Eisenhower established the </a:t>
            </a:r>
            <a:r>
              <a:rPr lang="en-US" b="1" dirty="0"/>
              <a:t>National Aeronautics and Space Administration</a:t>
            </a:r>
            <a:r>
              <a:rPr lang="en-US" dirty="0"/>
              <a:t> (</a:t>
            </a:r>
            <a:r>
              <a:rPr lang="en-US" b="1" dirty="0"/>
              <a:t>NASA</a:t>
            </a:r>
            <a:r>
              <a:rPr lang="en-US" dirty="0"/>
              <a:t>).</a:t>
            </a:r>
          </a:p>
          <a:p>
            <a:r>
              <a:rPr lang="en-US" dirty="0"/>
              <a:t>The technological advances in the Soviet Union made Americans think that the educational system of the Soviet Union was better than the United State's system. In </a:t>
            </a:r>
            <a:r>
              <a:rPr lang="en-US" b="1" dirty="0"/>
              <a:t>1958</a:t>
            </a:r>
            <a:r>
              <a:rPr lang="en-US" dirty="0"/>
              <a:t>, the </a:t>
            </a:r>
            <a:r>
              <a:rPr lang="en-US" b="1" dirty="0"/>
              <a:t>National Defense and Education Act</a:t>
            </a:r>
            <a:r>
              <a:rPr lang="en-US" dirty="0"/>
              <a:t> (</a:t>
            </a:r>
            <a:r>
              <a:rPr lang="en-US" b="1" dirty="0"/>
              <a:t>NDEA</a:t>
            </a:r>
            <a:r>
              <a:rPr lang="en-US" dirty="0"/>
              <a:t>) gave $887 million in loans to college students and in grants to improve teaching sciences and languages.</a:t>
            </a:r>
          </a:p>
          <a:p>
            <a:r>
              <a:rPr lang="en-US" dirty="0"/>
              <a:t>Due to environmental concerns, the Soviet Union and the United States suspended nuclear tests in March and October 1958, respectively</a:t>
            </a:r>
            <a:r>
              <a:rPr lang="en-US" dirty="0" smtClean="0"/>
              <a:t>.</a:t>
            </a:r>
            <a:endParaRPr lang="en-US" dirty="0"/>
          </a:p>
        </p:txBody>
      </p:sp>
    </p:spTree>
    <p:extLst>
      <p:ext uri="{BB962C8B-B14F-4D97-AF65-F5344CB8AC3E}">
        <p14:creationId xmlns:p14="http://schemas.microsoft.com/office/powerpoint/2010/main" val="181379802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Lebanon</a:t>
            </a:r>
            <a:endParaRPr lang="en-US" u="sng" dirty="0"/>
          </a:p>
        </p:txBody>
      </p:sp>
      <p:sp>
        <p:nvSpPr>
          <p:cNvPr id="3" name="Content Placeholder 2"/>
          <p:cNvSpPr>
            <a:spLocks noGrp="1"/>
          </p:cNvSpPr>
          <p:nvPr>
            <p:ph idx="1"/>
          </p:nvPr>
        </p:nvSpPr>
        <p:spPr/>
        <p:txBody>
          <a:bodyPr/>
          <a:lstStyle/>
          <a:p>
            <a:r>
              <a:rPr lang="en-US" dirty="0"/>
              <a:t>In </a:t>
            </a:r>
            <a:r>
              <a:rPr lang="en-US" b="1" dirty="0"/>
              <a:t>July</a:t>
            </a:r>
            <a:r>
              <a:rPr lang="en-US" dirty="0"/>
              <a:t> </a:t>
            </a:r>
            <a:r>
              <a:rPr lang="en-US" b="1" dirty="0"/>
              <a:t>1958</a:t>
            </a:r>
            <a:r>
              <a:rPr lang="en-US" dirty="0"/>
              <a:t>, </a:t>
            </a:r>
            <a:r>
              <a:rPr lang="en-US" b="1" dirty="0"/>
              <a:t>Lebanon</a:t>
            </a:r>
            <a:r>
              <a:rPr lang="en-US" dirty="0"/>
              <a:t> called for aid under the Eisenhower Doctrine as communism threatened to take over the country.  In </a:t>
            </a:r>
            <a:r>
              <a:rPr lang="en-US" b="1" dirty="0"/>
              <a:t>1959</a:t>
            </a:r>
            <a:r>
              <a:rPr lang="en-US" dirty="0"/>
              <a:t>, Soviet dictator Khrushchev appeared before the U.N. General Assembly and called for complete disarmament.  In </a:t>
            </a:r>
            <a:r>
              <a:rPr lang="en-US" b="1" dirty="0"/>
              <a:t>1960</a:t>
            </a:r>
            <a:r>
              <a:rPr lang="en-US" dirty="0"/>
              <a:t>, an American </a:t>
            </a:r>
            <a:r>
              <a:rPr lang="en-US" b="1" dirty="0"/>
              <a:t>U-2 spy</a:t>
            </a:r>
            <a:r>
              <a:rPr lang="en-US" dirty="0"/>
              <a:t> </a:t>
            </a:r>
            <a:r>
              <a:rPr lang="en-US" b="1" dirty="0"/>
              <a:t>plane</a:t>
            </a:r>
            <a:r>
              <a:rPr lang="en-US" dirty="0"/>
              <a:t> was shot down in Russia, ending the possibility of an quick peaceful resolution</a:t>
            </a:r>
            <a:r>
              <a:rPr lang="en-US" dirty="0" smtClean="0"/>
              <a:t>.</a:t>
            </a:r>
            <a:br>
              <a:rPr lang="en-US" dirty="0" smtClean="0"/>
            </a:br>
            <a:endParaRPr lang="en-US" dirty="0"/>
          </a:p>
        </p:txBody>
      </p:sp>
    </p:spTree>
    <p:extLst>
      <p:ext uri="{BB962C8B-B14F-4D97-AF65-F5344CB8AC3E}">
        <p14:creationId xmlns:p14="http://schemas.microsoft.com/office/powerpoint/2010/main" val="101701698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Fidel Castro</a:t>
            </a:r>
            <a:endParaRPr lang="en-US" u="sng" dirty="0"/>
          </a:p>
        </p:txBody>
      </p:sp>
      <p:sp>
        <p:nvSpPr>
          <p:cNvPr id="3" name="Content Placeholder 2"/>
          <p:cNvSpPr>
            <a:spLocks noGrp="1"/>
          </p:cNvSpPr>
          <p:nvPr>
            <p:ph idx="1"/>
          </p:nvPr>
        </p:nvSpPr>
        <p:spPr/>
        <p:txBody>
          <a:bodyPr>
            <a:normAutofit lnSpcReduction="10000"/>
          </a:bodyPr>
          <a:lstStyle/>
          <a:p>
            <a:r>
              <a:rPr lang="en-US" dirty="0"/>
              <a:t>Latin Americans began to show dissent towards America as the United States seemed to neglect Latin America's economic needs in favor of Europe's.  They also despised constant American intervention. In 1954, for example, the CIA led </a:t>
            </a:r>
            <a:r>
              <a:rPr lang="en-US" dirty="0" smtClean="0"/>
              <a:t>a </a:t>
            </a:r>
            <a:r>
              <a:rPr lang="en-US" dirty="0"/>
              <a:t>coup that overthrew a leftist government in Guatemala.</a:t>
            </a:r>
          </a:p>
          <a:p>
            <a:r>
              <a:rPr lang="en-US" u="sng" dirty="0"/>
              <a:t>Fidel Castro</a:t>
            </a:r>
            <a:r>
              <a:rPr lang="en-US" dirty="0"/>
              <a:t> led a coup that overthrew the American-supported government of </a:t>
            </a:r>
            <a:r>
              <a:rPr lang="en-US" b="1" dirty="0"/>
              <a:t>Cuba</a:t>
            </a:r>
            <a:r>
              <a:rPr lang="en-US" dirty="0"/>
              <a:t> in </a:t>
            </a:r>
            <a:r>
              <a:rPr lang="en-US" b="1" dirty="0"/>
              <a:t>1959</a:t>
            </a:r>
            <a:r>
              <a:rPr lang="en-US" dirty="0"/>
              <a:t>. Castro became militarily and economically allied with the Soviet Union; it had become a </a:t>
            </a:r>
            <a:r>
              <a:rPr lang="en-US" b="1" dirty="0"/>
              <a:t>military satellite</a:t>
            </a:r>
            <a:r>
              <a:rPr lang="en-US" dirty="0"/>
              <a:t> for the Soviet Union. </a:t>
            </a:r>
          </a:p>
          <a:p>
            <a:r>
              <a:rPr lang="en-US" dirty="0"/>
              <a:t>In August </a:t>
            </a:r>
            <a:r>
              <a:rPr lang="en-US" b="1" dirty="0"/>
              <a:t>1960</a:t>
            </a:r>
            <a:r>
              <a:rPr lang="en-US" dirty="0"/>
              <a:t>, Congress authorized $500 million to prevent communism from spreading in Latin America</a:t>
            </a:r>
            <a:r>
              <a:rPr lang="en-US" dirty="0" smtClean="0"/>
              <a:t>.</a:t>
            </a:r>
            <a:endParaRPr lang="en-US" dirty="0"/>
          </a:p>
        </p:txBody>
      </p:sp>
    </p:spTree>
    <p:extLst>
      <p:ext uri="{BB962C8B-B14F-4D97-AF65-F5344CB8AC3E}">
        <p14:creationId xmlns:p14="http://schemas.microsoft.com/office/powerpoint/2010/main" val="274753049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JFK</a:t>
            </a:r>
            <a:endParaRPr lang="en-US" u="sng" dirty="0"/>
          </a:p>
        </p:txBody>
      </p:sp>
      <p:sp>
        <p:nvSpPr>
          <p:cNvPr id="3" name="Content Placeholder 2"/>
          <p:cNvSpPr>
            <a:spLocks noGrp="1"/>
          </p:cNvSpPr>
          <p:nvPr>
            <p:ph idx="1"/>
          </p:nvPr>
        </p:nvSpPr>
        <p:spPr>
          <a:xfrm>
            <a:off x="457200" y="1825624"/>
            <a:ext cx="10896600" cy="4872355"/>
          </a:xfrm>
        </p:spPr>
        <p:txBody>
          <a:bodyPr>
            <a:normAutofit lnSpcReduction="10000"/>
          </a:bodyPr>
          <a:lstStyle/>
          <a:p>
            <a:r>
              <a:rPr lang="en-US" dirty="0"/>
              <a:t>The Republicans nominated </a:t>
            </a:r>
            <a:r>
              <a:rPr lang="en-US" u="sng" dirty="0"/>
              <a:t>Richard Nixon</a:t>
            </a:r>
            <a:r>
              <a:rPr lang="en-US" dirty="0"/>
              <a:t> to run for president and </a:t>
            </a:r>
            <a:r>
              <a:rPr lang="en-US" u="sng" dirty="0"/>
              <a:t>Henry Cabot Lodge, Jr.</a:t>
            </a:r>
            <a:r>
              <a:rPr lang="en-US" dirty="0"/>
              <a:t> for vice president in the election of </a:t>
            </a:r>
            <a:r>
              <a:rPr lang="en-US" b="1" dirty="0"/>
              <a:t>1960</a:t>
            </a:r>
            <a:r>
              <a:rPr lang="en-US" dirty="0"/>
              <a:t>.  The Democrats nominated </a:t>
            </a:r>
            <a:r>
              <a:rPr lang="en-US" u="sng" dirty="0"/>
              <a:t>John F. Kennedy</a:t>
            </a:r>
            <a:r>
              <a:rPr lang="en-US" dirty="0"/>
              <a:t> to run for president and </a:t>
            </a:r>
            <a:r>
              <a:rPr lang="en-US" u="sng" dirty="0"/>
              <a:t>Lyndon B. Johnson</a:t>
            </a:r>
            <a:r>
              <a:rPr lang="en-US" dirty="0"/>
              <a:t> for vice </a:t>
            </a:r>
            <a:r>
              <a:rPr lang="en-US" dirty="0" smtClean="0"/>
              <a:t>president.  John </a:t>
            </a:r>
            <a:r>
              <a:rPr lang="en-US" dirty="0"/>
              <a:t>F. Kennedy's </a:t>
            </a:r>
            <a:r>
              <a:rPr lang="en-US" b="1" dirty="0"/>
              <a:t>Catholicism</a:t>
            </a:r>
            <a:r>
              <a:rPr lang="en-US" dirty="0"/>
              <a:t> irritated the Protestant people in the Bible Belt South. </a:t>
            </a:r>
          </a:p>
          <a:p>
            <a:r>
              <a:rPr lang="en-US" dirty="0"/>
              <a:t>Kennedy said that the Soviets, with their nuclear bombs and </a:t>
            </a:r>
            <a:r>
              <a:rPr lang="en-US" i="1" dirty="0"/>
              <a:t>Sputniks</a:t>
            </a:r>
            <a:r>
              <a:rPr lang="en-US" dirty="0"/>
              <a:t>, had gained on America's prestige and power.  Nixon was forced to defend the existing administration (Republican) and claim that America's prestige had not slipped.</a:t>
            </a:r>
          </a:p>
          <a:p>
            <a:r>
              <a:rPr lang="en-US" dirty="0"/>
              <a:t>Television played a key role in the presidential election as Kennedy's personal appeal attracted many people.  </a:t>
            </a:r>
            <a:r>
              <a:rPr lang="en-US" b="1" dirty="0"/>
              <a:t>Kennedy</a:t>
            </a:r>
            <a:r>
              <a:rPr lang="en-US" dirty="0"/>
              <a:t> </a:t>
            </a:r>
            <a:r>
              <a:rPr lang="en-US" b="1" dirty="0"/>
              <a:t>won</a:t>
            </a:r>
            <a:r>
              <a:rPr lang="en-US" dirty="0"/>
              <a:t> the election of 1961, gaining support from workers, Catholics, and African Americans</a:t>
            </a:r>
            <a:r>
              <a:rPr lang="en-US" dirty="0" smtClean="0"/>
              <a:t>.</a:t>
            </a:r>
            <a:endParaRPr lang="en-US" dirty="0"/>
          </a:p>
        </p:txBody>
      </p:sp>
    </p:spTree>
    <p:extLst>
      <p:ext uri="{BB962C8B-B14F-4D97-AF65-F5344CB8AC3E}">
        <p14:creationId xmlns:p14="http://schemas.microsoft.com/office/powerpoint/2010/main" val="15297453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JFK v. Nixon</a:t>
            </a:r>
            <a:endParaRPr lang="en-US" u="sng" dirty="0"/>
          </a:p>
        </p:txBody>
      </p:sp>
      <p:pic>
        <p:nvPicPr>
          <p:cNvPr id="4" name="jznAJySwkmM"/>
          <p:cNvPicPr>
            <a:picLocks noGrp="1" noRot="1" noChangeAspect="1"/>
          </p:cNvPicPr>
          <p:nvPr>
            <p:ph idx="1"/>
            <a:videoFile r:link="rId1"/>
          </p:nvPr>
        </p:nvPicPr>
        <p:blipFill>
          <a:blip r:embed="rId3"/>
          <a:stretch>
            <a:fillRect/>
          </a:stretch>
        </p:blipFill>
        <p:spPr>
          <a:xfrm>
            <a:off x="3810000" y="2714625"/>
            <a:ext cx="4572000" cy="2571750"/>
          </a:xfrm>
          <a:prstGeom prst="rect">
            <a:avLst/>
          </a:prstGeom>
        </p:spPr>
      </p:pic>
    </p:spTree>
    <p:extLst>
      <p:ext uri="{BB962C8B-B14F-4D97-AF65-F5344CB8AC3E}">
        <p14:creationId xmlns:p14="http://schemas.microsoft.com/office/powerpoint/2010/main" val="269553942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New Culture</a:t>
            </a:r>
            <a:endParaRPr lang="en-US" u="sng" dirty="0"/>
          </a:p>
        </p:txBody>
      </p:sp>
      <p:sp>
        <p:nvSpPr>
          <p:cNvPr id="3" name="Content Placeholder 2"/>
          <p:cNvSpPr>
            <a:spLocks noGrp="1"/>
          </p:cNvSpPr>
          <p:nvPr>
            <p:ph idx="1"/>
          </p:nvPr>
        </p:nvSpPr>
        <p:spPr>
          <a:xfrm>
            <a:off x="617220" y="1825624"/>
            <a:ext cx="10736580" cy="4643755"/>
          </a:xfrm>
        </p:spPr>
        <p:txBody>
          <a:bodyPr>
            <a:normAutofit fontScale="92500" lnSpcReduction="20000"/>
          </a:bodyPr>
          <a:lstStyle/>
          <a:p>
            <a:r>
              <a:rPr lang="en-US" dirty="0"/>
              <a:t>America was economically prosperous during the Eisenhower years.  </a:t>
            </a:r>
            <a:r>
              <a:rPr lang="en-US" b="1" dirty="0"/>
              <a:t>Alaska</a:t>
            </a:r>
            <a:r>
              <a:rPr lang="en-US" dirty="0"/>
              <a:t> and </a:t>
            </a:r>
            <a:r>
              <a:rPr lang="en-US" b="1" dirty="0"/>
              <a:t>Hawaii</a:t>
            </a:r>
            <a:r>
              <a:rPr lang="en-US" dirty="0"/>
              <a:t> became states in </a:t>
            </a:r>
            <a:r>
              <a:rPr lang="en-US" b="1" dirty="0"/>
              <a:t>1959</a:t>
            </a:r>
            <a:r>
              <a:rPr lang="en-US" dirty="0"/>
              <a:t>.  As a Republican president, Eisenhower had helped integrate the reforms of the Democratic New Deal and Fair Deal programs into American life.</a:t>
            </a:r>
          </a:p>
          <a:p>
            <a:r>
              <a:rPr lang="en-US" b="1" dirty="0"/>
              <a:t>New York </a:t>
            </a:r>
            <a:r>
              <a:rPr lang="en-US" dirty="0"/>
              <a:t>became the </a:t>
            </a:r>
            <a:r>
              <a:rPr lang="en-US" b="1" dirty="0"/>
              <a:t>art capital of the world</a:t>
            </a:r>
            <a:r>
              <a:rPr lang="en-US" dirty="0"/>
              <a:t> after WWII.</a:t>
            </a:r>
          </a:p>
          <a:p>
            <a:r>
              <a:rPr lang="en-US" u="sng" dirty="0"/>
              <a:t>Jackson Pollock</a:t>
            </a:r>
            <a:r>
              <a:rPr lang="en-US" dirty="0"/>
              <a:t> helped develop</a:t>
            </a:r>
            <a:r>
              <a:rPr lang="en-US" b="1" dirty="0"/>
              <a:t> abstract expressionism</a:t>
            </a:r>
            <a:r>
              <a:rPr lang="en-US" dirty="0"/>
              <a:t> in the 1940s and 1950s.</a:t>
            </a:r>
          </a:p>
          <a:p>
            <a:r>
              <a:rPr lang="en-US" dirty="0"/>
              <a:t>American architecture also progressed after WWII. Many skyscrapers were created in a modernist or "</a:t>
            </a:r>
            <a:r>
              <a:rPr lang="en-US" b="1" dirty="0"/>
              <a:t>International Style</a:t>
            </a:r>
            <a:r>
              <a:rPr lang="en-US" dirty="0"/>
              <a:t>."</a:t>
            </a:r>
          </a:p>
          <a:p>
            <a:r>
              <a:rPr lang="en-US" dirty="0"/>
              <a:t>Pre-war realist, </a:t>
            </a:r>
            <a:r>
              <a:rPr lang="en-US" u="sng" dirty="0"/>
              <a:t>Ernest Hemingway</a:t>
            </a:r>
            <a:r>
              <a:rPr lang="en-US" dirty="0"/>
              <a:t> wrote </a:t>
            </a:r>
            <a:r>
              <a:rPr lang="en-US" b="1" i="1" dirty="0"/>
              <a:t>The Old Man and the Sea</a:t>
            </a:r>
            <a:r>
              <a:rPr lang="en-US" dirty="0"/>
              <a:t> (</a:t>
            </a:r>
            <a:r>
              <a:rPr lang="en-US" b="1" dirty="0"/>
              <a:t>1952</a:t>
            </a:r>
            <a:r>
              <a:rPr lang="en-US" dirty="0"/>
              <a:t>).  </a:t>
            </a:r>
            <a:r>
              <a:rPr lang="en-US" u="sng" dirty="0"/>
              <a:t>John Steinbeck</a:t>
            </a:r>
            <a:r>
              <a:rPr lang="en-US" dirty="0"/>
              <a:t>, another pre-war writer, wrote graphic portrayals of American society.  </a:t>
            </a:r>
            <a:r>
              <a:rPr lang="en-US" u="sng" dirty="0"/>
              <a:t>Joseph Heller's</a:t>
            </a:r>
            <a:r>
              <a:rPr lang="en-US" dirty="0"/>
              <a:t> </a:t>
            </a:r>
            <a:r>
              <a:rPr lang="en-US" b="1" i="1" dirty="0"/>
              <a:t>Catch-22</a:t>
            </a:r>
            <a:r>
              <a:rPr lang="en-US" dirty="0"/>
              <a:t> (</a:t>
            </a:r>
            <a:r>
              <a:rPr lang="en-US" b="1" dirty="0"/>
              <a:t>1961</a:t>
            </a:r>
            <a:r>
              <a:rPr lang="en-US" dirty="0"/>
              <a:t>) discussed the antics and anguish of American airmen in the wartime Mediterranean</a:t>
            </a:r>
            <a:r>
              <a:rPr lang="en-US" dirty="0" smtClean="0"/>
              <a:t>.</a:t>
            </a:r>
            <a:endParaRPr lang="en-US" dirty="0"/>
          </a:p>
        </p:txBody>
      </p:sp>
    </p:spTree>
    <p:extLst>
      <p:ext uri="{BB962C8B-B14F-4D97-AF65-F5344CB8AC3E}">
        <p14:creationId xmlns:p14="http://schemas.microsoft.com/office/powerpoint/2010/main" val="73687174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Other New Culture</a:t>
            </a:r>
            <a:endParaRPr lang="en-US" u="sng" dirty="0"/>
          </a:p>
        </p:txBody>
      </p:sp>
      <p:sp>
        <p:nvSpPr>
          <p:cNvPr id="3" name="Content Placeholder 2"/>
          <p:cNvSpPr>
            <a:spLocks noGrp="1"/>
          </p:cNvSpPr>
          <p:nvPr>
            <p:ph idx="1"/>
          </p:nvPr>
        </p:nvSpPr>
        <p:spPr/>
        <p:txBody>
          <a:bodyPr/>
          <a:lstStyle/>
          <a:p>
            <a:r>
              <a:rPr lang="en-US" dirty="0"/>
              <a:t>The problems created by the new mobility and affluence of American life were explored by </a:t>
            </a:r>
            <a:r>
              <a:rPr lang="en-US" u="sng" dirty="0"/>
              <a:t>John Updike</a:t>
            </a:r>
            <a:r>
              <a:rPr lang="en-US" dirty="0"/>
              <a:t> and </a:t>
            </a:r>
            <a:r>
              <a:rPr lang="en-US" u="sng" dirty="0"/>
              <a:t>John Cheever</a:t>
            </a:r>
            <a:r>
              <a:rPr lang="en-US" dirty="0"/>
              <a:t>.  </a:t>
            </a:r>
            <a:r>
              <a:rPr lang="en-US" u="sng" dirty="0"/>
              <a:t>Louis </a:t>
            </a:r>
            <a:r>
              <a:rPr lang="en-US" u="sng" dirty="0" smtClean="0"/>
              <a:t>Auchincloss </a:t>
            </a:r>
            <a:r>
              <a:rPr lang="en-US" dirty="0" smtClean="0"/>
              <a:t>wrote </a:t>
            </a:r>
            <a:r>
              <a:rPr lang="en-US" dirty="0"/>
              <a:t>about upper-class New Yorkers.  </a:t>
            </a:r>
            <a:r>
              <a:rPr lang="en-US" u="sng" dirty="0"/>
              <a:t>Gore Vidal</a:t>
            </a:r>
            <a:r>
              <a:rPr lang="en-US" dirty="0"/>
              <a:t> wrote a series of historical novels.</a:t>
            </a:r>
          </a:p>
          <a:p>
            <a:r>
              <a:rPr lang="en-US" b="1" dirty="0"/>
              <a:t>Poetry</a:t>
            </a:r>
            <a:r>
              <a:rPr lang="en-US" dirty="0"/>
              <a:t> and </a:t>
            </a:r>
            <a:r>
              <a:rPr lang="en-US" b="1" dirty="0"/>
              <a:t>playwrights</a:t>
            </a:r>
            <a:r>
              <a:rPr lang="en-US" dirty="0"/>
              <a:t> also flourished during the postwar era.  Books by </a:t>
            </a:r>
            <a:r>
              <a:rPr lang="en-US" b="1" dirty="0"/>
              <a:t>black</a:t>
            </a:r>
            <a:r>
              <a:rPr lang="en-US" dirty="0"/>
              <a:t> </a:t>
            </a:r>
            <a:r>
              <a:rPr lang="en-US" b="1" dirty="0"/>
              <a:t>authors</a:t>
            </a:r>
            <a:r>
              <a:rPr lang="en-US" dirty="0"/>
              <a:t> made best-seller lists. Led by </a:t>
            </a:r>
            <a:r>
              <a:rPr lang="en-US" u="sng" dirty="0"/>
              <a:t>William Faulkner</a:t>
            </a:r>
            <a:r>
              <a:rPr lang="en-US" dirty="0"/>
              <a:t>, the South also had a literary renaissance</a:t>
            </a:r>
            <a:r>
              <a:rPr lang="en-US" dirty="0" smtClean="0"/>
              <a:t>.</a:t>
            </a:r>
            <a:endParaRPr lang="en-US" dirty="0"/>
          </a:p>
        </p:txBody>
      </p:sp>
    </p:spTree>
    <p:extLst>
      <p:ext uri="{BB962C8B-B14F-4D97-AF65-F5344CB8AC3E}">
        <p14:creationId xmlns:p14="http://schemas.microsoft.com/office/powerpoint/2010/main" val="313567033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JFK’s New Frontier</a:t>
            </a:r>
            <a:endParaRPr lang="en-US" u="sng" dirty="0"/>
          </a:p>
        </p:txBody>
      </p:sp>
      <p:sp>
        <p:nvSpPr>
          <p:cNvPr id="3" name="Content Placeholder 2"/>
          <p:cNvSpPr>
            <a:spLocks noGrp="1"/>
          </p:cNvSpPr>
          <p:nvPr>
            <p:ph idx="1"/>
          </p:nvPr>
        </p:nvSpPr>
        <p:spPr/>
        <p:txBody>
          <a:bodyPr>
            <a:normAutofit/>
          </a:bodyPr>
          <a:lstStyle/>
          <a:p>
            <a:r>
              <a:rPr lang="en-US" u="sng" dirty="0"/>
              <a:t>President Kennedy</a:t>
            </a:r>
            <a:r>
              <a:rPr lang="en-US" dirty="0"/>
              <a:t> was the youngest president to take office. He assembled one of the youngest cabinets, which included his brother </a:t>
            </a:r>
            <a:r>
              <a:rPr lang="en-US" u="sng" dirty="0"/>
              <a:t>Robert Kennedy</a:t>
            </a:r>
            <a:r>
              <a:rPr lang="en-US" dirty="0"/>
              <a:t>, the Attorney General, who planned to reform the priorities of the FBI. </a:t>
            </a:r>
          </a:p>
          <a:p>
            <a:r>
              <a:rPr lang="en-US" dirty="0"/>
              <a:t>Kennedy's pushed his "</a:t>
            </a:r>
            <a:r>
              <a:rPr lang="en-US" b="1" dirty="0"/>
              <a:t>New Frontier</a:t>
            </a:r>
            <a:r>
              <a:rPr lang="en-US" dirty="0"/>
              <a:t>" plans, which included trying to fix unemployment and inflation and keeping wages high for workers. This plan inspired patriotism. Kennedy proposed the </a:t>
            </a:r>
            <a:r>
              <a:rPr lang="en-US" b="1" dirty="0"/>
              <a:t>Peace Corps</a:t>
            </a:r>
            <a:r>
              <a:rPr lang="en-US" dirty="0"/>
              <a:t>, an army of idealistic and mostly youthful volunteers to bring American skills to underdeveloped countries</a:t>
            </a:r>
            <a:r>
              <a:rPr lang="en-US" dirty="0" smtClean="0"/>
              <a:t>.</a:t>
            </a:r>
            <a:endParaRPr lang="en-US" dirty="0"/>
          </a:p>
        </p:txBody>
      </p:sp>
    </p:spTree>
    <p:extLst>
      <p:ext uri="{BB962C8B-B14F-4D97-AF65-F5344CB8AC3E}">
        <p14:creationId xmlns:p14="http://schemas.microsoft.com/office/powerpoint/2010/main" val="181103456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New Frontier at Home</a:t>
            </a:r>
            <a:endParaRPr lang="en-US" u="sng" dirty="0"/>
          </a:p>
        </p:txBody>
      </p:sp>
      <p:sp>
        <p:nvSpPr>
          <p:cNvPr id="3" name="Content Placeholder 2"/>
          <p:cNvSpPr>
            <a:spLocks noGrp="1"/>
          </p:cNvSpPr>
          <p:nvPr>
            <p:ph idx="1"/>
          </p:nvPr>
        </p:nvSpPr>
        <p:spPr>
          <a:xfrm>
            <a:off x="594360" y="1825624"/>
            <a:ext cx="10759440" cy="4849495"/>
          </a:xfrm>
        </p:spPr>
        <p:txBody>
          <a:bodyPr>
            <a:normAutofit/>
          </a:bodyPr>
          <a:lstStyle/>
          <a:p>
            <a:r>
              <a:rPr lang="en-US" dirty="0"/>
              <a:t>Southern Democrats and Republicans despised the president's New Frontier plan.  Kennedy had campaigned on the theme of </a:t>
            </a:r>
            <a:r>
              <a:rPr lang="en-US" b="1" dirty="0"/>
              <a:t>revitalizing the economy</a:t>
            </a:r>
            <a:r>
              <a:rPr lang="en-US" dirty="0"/>
              <a:t> after the recessions of the Eisenhower years.  To do this, the president tried to curb </a:t>
            </a:r>
            <a:r>
              <a:rPr lang="en-US" b="1" dirty="0"/>
              <a:t>inflation</a:t>
            </a:r>
            <a:r>
              <a:rPr lang="en-US" dirty="0"/>
              <a:t>.  In </a:t>
            </a:r>
            <a:r>
              <a:rPr lang="en-US" b="1" dirty="0"/>
              <a:t>1962</a:t>
            </a:r>
            <a:r>
              <a:rPr lang="en-US" dirty="0"/>
              <a:t>, he negotiated a noninflationary wage agreement with the </a:t>
            </a:r>
            <a:r>
              <a:rPr lang="en-US" b="1" dirty="0"/>
              <a:t>steel industry</a:t>
            </a:r>
            <a:r>
              <a:rPr lang="en-US" dirty="0"/>
              <a:t>.  When the steel industry announced significant price increases, promoting inflation, President Kennedy lambasted the steel industry's executives. This caused the industry to lower its prices. </a:t>
            </a:r>
          </a:p>
          <a:p>
            <a:r>
              <a:rPr lang="en-US" dirty="0"/>
              <a:t>Kennedy stimulated the economy by </a:t>
            </a:r>
            <a:r>
              <a:rPr lang="en-US" b="1" dirty="0"/>
              <a:t>cutting taxes</a:t>
            </a:r>
            <a:r>
              <a:rPr lang="en-US" dirty="0"/>
              <a:t> and putting </a:t>
            </a:r>
            <a:r>
              <a:rPr lang="en-US" b="1" dirty="0"/>
              <a:t>more</a:t>
            </a:r>
            <a:r>
              <a:rPr lang="en-US" dirty="0"/>
              <a:t> </a:t>
            </a:r>
            <a:r>
              <a:rPr lang="en-US" b="1" dirty="0"/>
              <a:t>money</a:t>
            </a:r>
            <a:r>
              <a:rPr lang="en-US" dirty="0"/>
              <a:t> directly into </a:t>
            </a:r>
            <a:r>
              <a:rPr lang="en-US" b="1" dirty="0"/>
              <a:t>private hands</a:t>
            </a:r>
            <a:r>
              <a:rPr lang="en-US" dirty="0"/>
              <a:t> (instead of spending more government money).  Kennedy also proposed a multibillion-dollar plan to land an American on the moon (</a:t>
            </a:r>
            <a:r>
              <a:rPr lang="en-US" b="1" dirty="0"/>
              <a:t>Apollo Program</a:t>
            </a:r>
            <a:r>
              <a:rPr lang="en-US" dirty="0" smtClean="0"/>
              <a:t>).</a:t>
            </a:r>
            <a:endParaRPr lang="en-US" dirty="0"/>
          </a:p>
        </p:txBody>
      </p:sp>
    </p:spTree>
    <p:extLst>
      <p:ext uri="{BB962C8B-B14F-4D97-AF65-F5344CB8AC3E}">
        <p14:creationId xmlns:p14="http://schemas.microsoft.com/office/powerpoint/2010/main" val="372731071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European Issues</a:t>
            </a:r>
            <a:endParaRPr lang="en-US" u="sng" dirty="0"/>
          </a:p>
        </p:txBody>
      </p:sp>
      <p:sp>
        <p:nvSpPr>
          <p:cNvPr id="3" name="Content Placeholder 2"/>
          <p:cNvSpPr>
            <a:spLocks noGrp="1"/>
          </p:cNvSpPr>
          <p:nvPr>
            <p:ph idx="1"/>
          </p:nvPr>
        </p:nvSpPr>
        <p:spPr>
          <a:xfrm>
            <a:off x="594360" y="1825624"/>
            <a:ext cx="10759440" cy="4758055"/>
          </a:xfrm>
        </p:spPr>
        <p:txBody>
          <a:bodyPr>
            <a:normAutofit lnSpcReduction="10000"/>
          </a:bodyPr>
          <a:lstStyle/>
          <a:p>
            <a:r>
              <a:rPr lang="en-US" dirty="0"/>
              <a:t>In </a:t>
            </a:r>
            <a:r>
              <a:rPr lang="en-US" b="1" dirty="0"/>
              <a:t>August 1961</a:t>
            </a:r>
            <a:r>
              <a:rPr lang="en-US" dirty="0"/>
              <a:t>, the Soviets began to construct the </a:t>
            </a:r>
            <a:r>
              <a:rPr lang="en-US" b="1" dirty="0"/>
              <a:t>Berlin Wall</a:t>
            </a:r>
            <a:r>
              <a:rPr lang="en-US" dirty="0"/>
              <a:t>, which was designed to stop the large population drain from East Germany to West Germany through Berlin.</a:t>
            </a:r>
          </a:p>
          <a:p>
            <a:r>
              <a:rPr lang="en-US" b="1" dirty="0"/>
              <a:t>Western Europe</a:t>
            </a:r>
            <a:r>
              <a:rPr lang="en-US" dirty="0"/>
              <a:t> was prospering after the Marshall Plan aid and the growth of the </a:t>
            </a:r>
            <a:r>
              <a:rPr lang="en-US" b="1" dirty="0"/>
              <a:t>European Economic Community (EEC)</a:t>
            </a:r>
            <a:r>
              <a:rPr lang="en-US" dirty="0"/>
              <a:t> (also known </a:t>
            </a:r>
            <a:r>
              <a:rPr lang="en-US" dirty="0" smtClean="0"/>
              <a:t>as </a:t>
            </a:r>
            <a:r>
              <a:rPr lang="en-US" b="1" dirty="0" smtClean="0"/>
              <a:t>Common </a:t>
            </a:r>
            <a:r>
              <a:rPr lang="en-US" b="1" dirty="0"/>
              <a:t>Market</a:t>
            </a:r>
            <a:r>
              <a:rPr lang="en-US" dirty="0"/>
              <a:t>). The EEC was the free-trade area that evolved into the European Union. Kennedy secured passage of the </a:t>
            </a:r>
            <a:r>
              <a:rPr lang="en-US" b="1" dirty="0"/>
              <a:t>Trade Expansion Act</a:t>
            </a:r>
            <a:r>
              <a:rPr lang="en-US" dirty="0"/>
              <a:t>in </a:t>
            </a:r>
            <a:r>
              <a:rPr lang="en-US" b="1" dirty="0"/>
              <a:t>1962</a:t>
            </a:r>
            <a:r>
              <a:rPr lang="en-US" dirty="0"/>
              <a:t>, authorizing tariff cuts of up to 50% to promote trade between America and the Common Market countries.</a:t>
            </a:r>
          </a:p>
          <a:p>
            <a:r>
              <a:rPr lang="en-US" dirty="0"/>
              <a:t>American policymakers were dedicated to an economically and militarily united "Atlantic Community" with the United States the dominant partner. </a:t>
            </a:r>
          </a:p>
        </p:txBody>
      </p:sp>
    </p:spTree>
    <p:extLst>
      <p:ext uri="{BB962C8B-B14F-4D97-AF65-F5344CB8AC3E}">
        <p14:creationId xmlns:p14="http://schemas.microsoft.com/office/powerpoint/2010/main" val="2324838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Smiling Sunbelt</a:t>
            </a:r>
            <a:endParaRPr lang="en-US" u="sng" dirty="0"/>
          </a:p>
        </p:txBody>
      </p:sp>
      <p:sp>
        <p:nvSpPr>
          <p:cNvPr id="3" name="Content Placeholder 2"/>
          <p:cNvSpPr>
            <a:spLocks noGrp="1"/>
          </p:cNvSpPr>
          <p:nvPr>
            <p:ph idx="1"/>
          </p:nvPr>
        </p:nvSpPr>
        <p:spPr>
          <a:xfrm>
            <a:off x="640080" y="1825624"/>
            <a:ext cx="10713720" cy="4826635"/>
          </a:xfrm>
        </p:spPr>
        <p:txBody>
          <a:bodyPr>
            <a:normAutofit lnSpcReduction="10000"/>
          </a:bodyPr>
          <a:lstStyle/>
          <a:p>
            <a:r>
              <a:rPr lang="en-US" dirty="0"/>
              <a:t>Economic prosperity caused by WWII enabled people to move about the country at a higher rate than in the past (</a:t>
            </a:r>
            <a:r>
              <a:rPr lang="en-US" b="1" dirty="0"/>
              <a:t>population mobility</a:t>
            </a:r>
            <a:r>
              <a:rPr lang="en-US" dirty="0"/>
              <a:t>). </a:t>
            </a:r>
          </a:p>
          <a:p>
            <a:r>
              <a:rPr lang="en-US" dirty="0"/>
              <a:t>The "</a:t>
            </a:r>
            <a:r>
              <a:rPr lang="en-US" b="1" dirty="0"/>
              <a:t>Sunbelt</a:t>
            </a:r>
            <a:r>
              <a:rPr lang="en-US" dirty="0"/>
              <a:t>" is a 15-state area stretching along the southern portion of the U.S. from Virginia to California. The population in this region grew nearly twice as fast as in the Northeast (the "</a:t>
            </a:r>
            <a:r>
              <a:rPr lang="en-US" b="1" dirty="0"/>
              <a:t>Frostbelt</a:t>
            </a:r>
            <a:r>
              <a:rPr lang="en-US" dirty="0"/>
              <a:t>").  In the 1950s, California alone accounted for 1/5 of the nation's population growth. It became the most populous state in 1963.</a:t>
            </a:r>
          </a:p>
          <a:p>
            <a:r>
              <a:rPr lang="en-US" dirty="0"/>
              <a:t>People moved to the sunbelt in search of jobs, better climate, and lower taxes. The sunbelt states' economic prosperity was large due to the fact that this region received significantly more federal money that the North. The industrial region of the Ohio Valley (the "</a:t>
            </a:r>
            <a:r>
              <a:rPr lang="en-US" b="1" dirty="0"/>
              <a:t>Rustbelt</a:t>
            </a:r>
            <a:r>
              <a:rPr lang="en-US" dirty="0"/>
              <a:t>") was especially hit hard as a result of the loss in federal funds and population</a:t>
            </a:r>
            <a:r>
              <a:rPr lang="en-US" dirty="0" smtClean="0"/>
              <a:t>.</a:t>
            </a:r>
            <a:endParaRPr lang="en-US" dirty="0"/>
          </a:p>
        </p:txBody>
      </p:sp>
    </p:spTree>
    <p:extLst>
      <p:ext uri="{BB962C8B-B14F-4D97-AF65-F5344CB8AC3E}">
        <p14:creationId xmlns:p14="http://schemas.microsoft.com/office/powerpoint/2010/main" val="112206785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Foreign Flare-Ups</a:t>
            </a:r>
            <a:endParaRPr lang="en-US" u="sng" dirty="0"/>
          </a:p>
        </p:txBody>
      </p:sp>
      <p:sp>
        <p:nvSpPr>
          <p:cNvPr id="3" name="Content Placeholder 2"/>
          <p:cNvSpPr>
            <a:spLocks noGrp="1"/>
          </p:cNvSpPr>
          <p:nvPr>
            <p:ph idx="1"/>
          </p:nvPr>
        </p:nvSpPr>
        <p:spPr>
          <a:xfrm>
            <a:off x="640080" y="1825624"/>
            <a:ext cx="10713720" cy="4735195"/>
          </a:xfrm>
        </p:spPr>
        <p:txBody>
          <a:bodyPr>
            <a:normAutofit/>
          </a:bodyPr>
          <a:lstStyle/>
          <a:p>
            <a:r>
              <a:rPr lang="en-US" dirty="0"/>
              <a:t>In 1963, president of </a:t>
            </a:r>
            <a:r>
              <a:rPr lang="en-US" b="1" dirty="0"/>
              <a:t>France</a:t>
            </a:r>
            <a:r>
              <a:rPr lang="en-US" dirty="0"/>
              <a:t>, </a:t>
            </a:r>
            <a:r>
              <a:rPr lang="en-US" u="sng" dirty="0"/>
              <a:t>Charles de Gaulle</a:t>
            </a:r>
            <a:r>
              <a:rPr lang="en-US" dirty="0"/>
              <a:t>, vetoed Britain's application for Common Market membership. He feared that Britain's "special relationship" with the United States would allow the U.S. to indirectly control European affairs.</a:t>
            </a:r>
          </a:p>
          <a:p>
            <a:r>
              <a:rPr lang="en-US" dirty="0"/>
              <a:t>In </a:t>
            </a:r>
            <a:r>
              <a:rPr lang="en-US" b="1" dirty="0"/>
              <a:t>1954</a:t>
            </a:r>
            <a:r>
              <a:rPr lang="en-US" dirty="0"/>
              <a:t>, </a:t>
            </a:r>
            <a:r>
              <a:rPr lang="en-US" b="1" dirty="0"/>
              <a:t>Laos</a:t>
            </a:r>
            <a:r>
              <a:rPr lang="en-US" dirty="0"/>
              <a:t> gained its independence from France and it erupted in violence. Kennedy avoided sending troops, and peace was ultimately achieved at the Geneva conference in </a:t>
            </a:r>
            <a:r>
              <a:rPr lang="en-US" b="1" dirty="0"/>
              <a:t>1962</a:t>
            </a:r>
            <a:r>
              <a:rPr lang="en-US" dirty="0"/>
              <a:t>.</a:t>
            </a:r>
          </a:p>
          <a:p>
            <a:r>
              <a:rPr lang="en-US" u="sng" dirty="0"/>
              <a:t>Defense Secretary Robert McNamara</a:t>
            </a:r>
            <a:r>
              <a:rPr lang="en-US" dirty="0"/>
              <a:t> pushed the strategy of "</a:t>
            </a:r>
            <a:r>
              <a:rPr lang="en-US" b="1" dirty="0"/>
              <a:t>flexible response</a:t>
            </a:r>
            <a:r>
              <a:rPr lang="en-US" dirty="0"/>
              <a:t>". This was the idea that America would deploy military options around the world that could match the necessities of the crisis at hand.  President Kennedy increased spending on the Special Forces</a:t>
            </a:r>
            <a:r>
              <a:rPr lang="en-US" dirty="0" smtClean="0"/>
              <a:t>.</a:t>
            </a:r>
            <a:endParaRPr lang="en-US" dirty="0"/>
          </a:p>
        </p:txBody>
      </p:sp>
    </p:spTree>
    <p:extLst>
      <p:ext uri="{BB962C8B-B14F-4D97-AF65-F5344CB8AC3E}">
        <p14:creationId xmlns:p14="http://schemas.microsoft.com/office/powerpoint/2010/main" val="248835838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Vietnam</a:t>
            </a:r>
            <a:endParaRPr lang="en-US" u="sng" dirty="0"/>
          </a:p>
        </p:txBody>
      </p:sp>
      <p:sp>
        <p:nvSpPr>
          <p:cNvPr id="3" name="Content Placeholder 2"/>
          <p:cNvSpPr>
            <a:spLocks noGrp="1"/>
          </p:cNvSpPr>
          <p:nvPr>
            <p:ph idx="1"/>
          </p:nvPr>
        </p:nvSpPr>
        <p:spPr>
          <a:xfrm>
            <a:off x="571500" y="1825624"/>
            <a:ext cx="10782300" cy="4780915"/>
          </a:xfrm>
        </p:spPr>
        <p:txBody>
          <a:bodyPr>
            <a:normAutofit lnSpcReduction="10000"/>
          </a:bodyPr>
          <a:lstStyle/>
          <a:p>
            <a:r>
              <a:rPr lang="en-US" dirty="0"/>
              <a:t>The doctrine of "flexible response" lowered the level at which diplomacy would give way to troops. It provided a way for a progressively and increasing use of force (ex: Vietnam).</a:t>
            </a:r>
          </a:p>
          <a:p>
            <a:r>
              <a:rPr lang="en-US" dirty="0"/>
              <a:t>In </a:t>
            </a:r>
            <a:r>
              <a:rPr lang="en-US" b="1" dirty="0"/>
              <a:t>1961</a:t>
            </a:r>
            <a:r>
              <a:rPr lang="en-US" dirty="0"/>
              <a:t>, Kennedy increased the number of "</a:t>
            </a:r>
            <a:r>
              <a:rPr lang="en-US" b="1" dirty="0"/>
              <a:t>military advisors</a:t>
            </a:r>
            <a:r>
              <a:rPr lang="en-US" dirty="0"/>
              <a:t>" in </a:t>
            </a:r>
            <a:r>
              <a:rPr lang="en-US" b="1" dirty="0"/>
              <a:t>South Vietnam</a:t>
            </a:r>
            <a:r>
              <a:rPr lang="en-US" dirty="0"/>
              <a:t> to protect </a:t>
            </a:r>
            <a:r>
              <a:rPr lang="en-US" u="sng" dirty="0"/>
              <a:t>Diem</a:t>
            </a:r>
            <a:r>
              <a:rPr lang="en-US" dirty="0"/>
              <a:t> (president of South Vietnam) from the communists.</a:t>
            </a:r>
          </a:p>
          <a:p>
            <a:r>
              <a:rPr lang="en-US" dirty="0"/>
              <a:t>In </a:t>
            </a:r>
            <a:r>
              <a:rPr lang="en-US" b="1" dirty="0"/>
              <a:t>November 1963</a:t>
            </a:r>
            <a:r>
              <a:rPr lang="en-US" dirty="0"/>
              <a:t>, after being fed up with U.S. economic aid being embezzled by Diem, the Kennedy encouraged a successful coup and killed Diem.</a:t>
            </a:r>
          </a:p>
          <a:p>
            <a:r>
              <a:rPr lang="en-US" b="1" dirty="0"/>
              <a:t>Modernization Theory:</a:t>
            </a:r>
            <a:r>
              <a:rPr lang="en-US" dirty="0"/>
              <a:t> the idea that the traditional societies in Asia, Africa, and Latin America could develop into prosperous, democratic countries by following America's lead</a:t>
            </a:r>
            <a:r>
              <a:rPr lang="en-US" dirty="0" smtClean="0"/>
              <a:t>.</a:t>
            </a:r>
            <a:endParaRPr lang="en-US" dirty="0"/>
          </a:p>
        </p:txBody>
      </p:sp>
    </p:spTree>
    <p:extLst>
      <p:ext uri="{BB962C8B-B14F-4D97-AF65-F5344CB8AC3E}">
        <p14:creationId xmlns:p14="http://schemas.microsoft.com/office/powerpoint/2010/main" val="254953113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Cuban Confrontations</a:t>
            </a:r>
            <a:endParaRPr lang="en-US" u="sng" dirty="0"/>
          </a:p>
        </p:txBody>
      </p:sp>
      <p:sp>
        <p:nvSpPr>
          <p:cNvPr id="3" name="Content Placeholder 2"/>
          <p:cNvSpPr>
            <a:spLocks noGrp="1"/>
          </p:cNvSpPr>
          <p:nvPr>
            <p:ph idx="1"/>
          </p:nvPr>
        </p:nvSpPr>
        <p:spPr/>
        <p:txBody>
          <a:bodyPr>
            <a:normAutofit lnSpcReduction="10000"/>
          </a:bodyPr>
          <a:lstStyle/>
          <a:p>
            <a:r>
              <a:rPr lang="en-US" dirty="0"/>
              <a:t>In </a:t>
            </a:r>
            <a:r>
              <a:rPr lang="en-US" b="1" dirty="0"/>
              <a:t>1961</a:t>
            </a:r>
            <a:r>
              <a:rPr lang="en-US" dirty="0"/>
              <a:t>, President Kennedy signed the </a:t>
            </a:r>
            <a:r>
              <a:rPr lang="en-US" b="1" dirty="0"/>
              <a:t>Alliance for Progress</a:t>
            </a:r>
            <a:r>
              <a:rPr lang="en-US" dirty="0"/>
              <a:t>, which was essentially the Marshall Plan for Latin America. Its primary goal was to help the Latin American countries close the gap between the rich and the poor, thus quieting communist politicians. Results were disappointing as America's money did not impact Latin America's social problems.</a:t>
            </a:r>
          </a:p>
          <a:p>
            <a:r>
              <a:rPr lang="en-US" dirty="0"/>
              <a:t>On </a:t>
            </a:r>
            <a:r>
              <a:rPr lang="en-US" b="1" dirty="0"/>
              <a:t>April 17, 1961</a:t>
            </a:r>
            <a:r>
              <a:rPr lang="en-US" dirty="0"/>
              <a:t>, 1,200 American-supported Cuban exiles landed at</a:t>
            </a:r>
            <a:r>
              <a:rPr lang="en-US" b="1" dirty="0"/>
              <a:t> Cuba's Bay of Pigs</a:t>
            </a:r>
            <a:r>
              <a:rPr lang="en-US" dirty="0"/>
              <a:t>. This was an attempt by America to overthrow the Castro regime. President Kennedy was against the </a:t>
            </a:r>
            <a:r>
              <a:rPr lang="en-US" i="1" dirty="0"/>
              <a:t>direct</a:t>
            </a:r>
            <a:r>
              <a:rPr lang="en-US" dirty="0"/>
              <a:t> intervention of the overthrow of Castro, so he did not provide sufficient support for the exiles. Hence, the invasion failed after the exiles were forced to surrender. </a:t>
            </a:r>
          </a:p>
        </p:txBody>
      </p:sp>
    </p:spTree>
    <p:extLst>
      <p:ext uri="{BB962C8B-B14F-4D97-AF65-F5344CB8AC3E}">
        <p14:creationId xmlns:p14="http://schemas.microsoft.com/office/powerpoint/2010/main" val="231446465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Cuban Missile Crisis</a:t>
            </a:r>
            <a:endParaRPr lang="en-US" u="sng" dirty="0"/>
          </a:p>
        </p:txBody>
      </p:sp>
      <p:sp>
        <p:nvSpPr>
          <p:cNvPr id="3" name="Content Placeholder 2"/>
          <p:cNvSpPr>
            <a:spLocks noGrp="1"/>
          </p:cNvSpPr>
          <p:nvPr>
            <p:ph idx="1"/>
          </p:nvPr>
        </p:nvSpPr>
        <p:spPr>
          <a:xfrm>
            <a:off x="297180" y="1463040"/>
            <a:ext cx="11521440" cy="5166360"/>
          </a:xfrm>
        </p:spPr>
        <p:txBody>
          <a:bodyPr>
            <a:normAutofit lnSpcReduction="10000"/>
          </a:bodyPr>
          <a:lstStyle/>
          <a:p>
            <a:r>
              <a:rPr lang="en-US" dirty="0"/>
              <a:t>Continued American attempt to overthrow Castro caused Castro to further </a:t>
            </a:r>
            <a:r>
              <a:rPr lang="en-US" dirty="0" smtClean="0"/>
              <a:t>support </a:t>
            </a:r>
            <a:r>
              <a:rPr lang="en-US" dirty="0"/>
              <a:t>the Soviets. In </a:t>
            </a:r>
            <a:r>
              <a:rPr lang="en-US" b="1" dirty="0"/>
              <a:t>October 1962</a:t>
            </a:r>
            <a:r>
              <a:rPr lang="en-US" dirty="0"/>
              <a:t>, it was discovered that the </a:t>
            </a:r>
            <a:r>
              <a:rPr lang="en-US" b="1" dirty="0" smtClean="0"/>
              <a:t>Soviets </a:t>
            </a:r>
            <a:r>
              <a:rPr lang="en-US" dirty="0" smtClean="0"/>
              <a:t>were </a:t>
            </a:r>
            <a:r>
              <a:rPr lang="en-US" dirty="0"/>
              <a:t>secretly installing </a:t>
            </a:r>
            <a:r>
              <a:rPr lang="en-US" b="1" dirty="0"/>
              <a:t>nuclear</a:t>
            </a:r>
            <a:r>
              <a:rPr lang="en-US" dirty="0"/>
              <a:t> </a:t>
            </a:r>
            <a:r>
              <a:rPr lang="en-US" b="1" dirty="0"/>
              <a:t>missiles</a:t>
            </a:r>
            <a:r>
              <a:rPr lang="en-US" dirty="0"/>
              <a:t> in </a:t>
            </a:r>
            <a:r>
              <a:rPr lang="en-US" b="1" dirty="0"/>
              <a:t>Cuba</a:t>
            </a:r>
            <a:r>
              <a:rPr lang="en-US" dirty="0"/>
              <a:t>.  Kennedy ordered a naval "</a:t>
            </a:r>
            <a:r>
              <a:rPr lang="en-US" b="1" dirty="0"/>
              <a:t>quarantine</a:t>
            </a:r>
            <a:r>
              <a:rPr lang="en-US" dirty="0"/>
              <a:t>" of Cuba and demanded immediate removal of the weapons.  For a </a:t>
            </a:r>
            <a:r>
              <a:rPr lang="en-US" b="1" dirty="0"/>
              <a:t>week</a:t>
            </a:r>
            <a:r>
              <a:rPr lang="en-US" dirty="0"/>
              <a:t>, Americans waited while Soviet ships approached the patrol line established by the U.S. Navy off the island of Cuba. </a:t>
            </a:r>
            <a:r>
              <a:rPr lang="en-US" dirty="0" smtClean="0"/>
              <a:t>On </a:t>
            </a:r>
            <a:r>
              <a:rPr lang="en-US" b="1" dirty="0" smtClean="0"/>
              <a:t>October </a:t>
            </a:r>
            <a:r>
              <a:rPr lang="en-US" b="1" dirty="0"/>
              <a:t>28</a:t>
            </a:r>
            <a:r>
              <a:rPr lang="en-US" dirty="0"/>
              <a:t>, Khrushchev agreed to a compromise in which he would pull the missiles out of Cuba.  The Americans also agreed to end the quarantine and not invade the island. This ended the </a:t>
            </a:r>
            <a:r>
              <a:rPr lang="en-US" b="1" dirty="0"/>
              <a:t>Cuban Missile Crisis</a:t>
            </a:r>
            <a:r>
              <a:rPr lang="en-US" dirty="0"/>
              <a:t>.</a:t>
            </a:r>
          </a:p>
          <a:p>
            <a:r>
              <a:rPr lang="en-US" dirty="0"/>
              <a:t>In late </a:t>
            </a:r>
            <a:r>
              <a:rPr lang="en-US" b="1" dirty="0"/>
              <a:t>1963</a:t>
            </a:r>
            <a:r>
              <a:rPr lang="en-US" dirty="0"/>
              <a:t>, a </a:t>
            </a:r>
            <a:r>
              <a:rPr lang="en-US" b="1" dirty="0"/>
              <a:t>pact</a:t>
            </a:r>
            <a:r>
              <a:rPr lang="en-US" dirty="0"/>
              <a:t> </a:t>
            </a:r>
            <a:r>
              <a:rPr lang="en-US" b="1" dirty="0"/>
              <a:t>prohibiting trial nuclear explosions</a:t>
            </a:r>
            <a:r>
              <a:rPr lang="en-US" dirty="0"/>
              <a:t> in the atmosphere was signed. </a:t>
            </a:r>
            <a:r>
              <a:rPr lang="en-US" dirty="0" smtClean="0"/>
              <a:t>  In</a:t>
            </a:r>
            <a:r>
              <a:rPr lang="en-US" dirty="0"/>
              <a:t> </a:t>
            </a:r>
            <a:r>
              <a:rPr lang="en-US" b="1" dirty="0"/>
              <a:t>June 1963</a:t>
            </a:r>
            <a:r>
              <a:rPr lang="en-US" dirty="0"/>
              <a:t>, President Kennedy gave a </a:t>
            </a:r>
            <a:r>
              <a:rPr lang="en-US" dirty="0" smtClean="0"/>
              <a:t>speech in </a:t>
            </a:r>
            <a:r>
              <a:rPr lang="en-US" dirty="0"/>
              <a:t>which he encouraged Americans to </a:t>
            </a:r>
            <a:r>
              <a:rPr lang="en-US" b="1" dirty="0"/>
              <a:t>abandon</a:t>
            </a:r>
            <a:r>
              <a:rPr lang="en-US" dirty="0"/>
              <a:t> the </a:t>
            </a:r>
            <a:r>
              <a:rPr lang="en-US" b="1" dirty="0"/>
              <a:t>negative</a:t>
            </a:r>
            <a:r>
              <a:rPr lang="en-US" dirty="0"/>
              <a:t> </a:t>
            </a:r>
            <a:r>
              <a:rPr lang="en-US" b="1" dirty="0"/>
              <a:t>views</a:t>
            </a:r>
            <a:r>
              <a:rPr lang="en-US" dirty="0"/>
              <a:t> of the Soviet Union.  He tried to lay the foundations for a realistic policy of </a:t>
            </a:r>
            <a:r>
              <a:rPr lang="en-US" b="1" dirty="0"/>
              <a:t>peaceful</a:t>
            </a:r>
            <a:r>
              <a:rPr lang="en-US" dirty="0"/>
              <a:t> </a:t>
            </a:r>
            <a:r>
              <a:rPr lang="en-US" b="1" dirty="0"/>
              <a:t>coexistence</a:t>
            </a:r>
            <a:r>
              <a:rPr lang="en-US" dirty="0"/>
              <a:t> with the Soviet Union</a:t>
            </a:r>
            <a:r>
              <a:rPr lang="en-US" dirty="0" smtClean="0"/>
              <a:t>.</a:t>
            </a:r>
            <a:endParaRPr lang="en-US" dirty="0"/>
          </a:p>
        </p:txBody>
      </p:sp>
    </p:spTree>
    <p:extLst>
      <p:ext uri="{BB962C8B-B14F-4D97-AF65-F5344CB8AC3E}">
        <p14:creationId xmlns:p14="http://schemas.microsoft.com/office/powerpoint/2010/main" val="258597471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Struggle for Civil Rights</a:t>
            </a:r>
            <a:endParaRPr lang="en-US" u="sng" dirty="0"/>
          </a:p>
        </p:txBody>
      </p:sp>
      <p:sp>
        <p:nvSpPr>
          <p:cNvPr id="3" name="Content Placeholder 2"/>
          <p:cNvSpPr>
            <a:spLocks noGrp="1"/>
          </p:cNvSpPr>
          <p:nvPr>
            <p:ph idx="1"/>
          </p:nvPr>
        </p:nvSpPr>
        <p:spPr>
          <a:xfrm>
            <a:off x="571500" y="1825624"/>
            <a:ext cx="10782300" cy="4758055"/>
          </a:xfrm>
        </p:spPr>
        <p:txBody>
          <a:bodyPr>
            <a:normAutofit lnSpcReduction="10000"/>
          </a:bodyPr>
          <a:lstStyle/>
          <a:p>
            <a:r>
              <a:rPr lang="en-US" dirty="0"/>
              <a:t>During his campaign, JFK had gained the black vote by stating that he would pass civil rights legislation, but he was slow to pass legislation during his presidency (he didn't want to lose support from southern Congressmen).</a:t>
            </a:r>
          </a:p>
          <a:p>
            <a:r>
              <a:rPr lang="en-US" dirty="0"/>
              <a:t>In </a:t>
            </a:r>
            <a:r>
              <a:rPr lang="en-US" b="1" dirty="0"/>
              <a:t>1960</a:t>
            </a:r>
            <a:r>
              <a:rPr lang="en-US" dirty="0"/>
              <a:t>, groups of </a:t>
            </a:r>
            <a:r>
              <a:rPr lang="en-US" b="1" dirty="0"/>
              <a:t>Freedom Riders</a:t>
            </a:r>
            <a:r>
              <a:rPr lang="en-US" dirty="0"/>
              <a:t> in the South tried to end segregation in facilities serving interstate bus passengers. When southern officials did nothing to stop violence that had erupted at these protests, federal marshals were dispatched to protect the freedom riders</a:t>
            </a:r>
            <a:r>
              <a:rPr lang="en-US" dirty="0" smtClean="0"/>
              <a:t>. </a:t>
            </a:r>
            <a:r>
              <a:rPr lang="en-US" dirty="0"/>
              <a:t>For the most part, the </a:t>
            </a:r>
            <a:r>
              <a:rPr lang="en-US" b="1" dirty="0"/>
              <a:t>Kennedy</a:t>
            </a:r>
            <a:r>
              <a:rPr lang="en-US" dirty="0"/>
              <a:t> </a:t>
            </a:r>
            <a:r>
              <a:rPr lang="en-US" b="1" dirty="0"/>
              <a:t>family</a:t>
            </a:r>
            <a:r>
              <a:rPr lang="en-US" dirty="0"/>
              <a:t> and the </a:t>
            </a:r>
            <a:r>
              <a:rPr lang="en-US" b="1" dirty="0"/>
              <a:t>King</a:t>
            </a:r>
            <a:r>
              <a:rPr lang="en-US" dirty="0"/>
              <a:t> </a:t>
            </a:r>
            <a:r>
              <a:rPr lang="en-US" b="1" dirty="0"/>
              <a:t>family</a:t>
            </a:r>
            <a:r>
              <a:rPr lang="en-US" dirty="0"/>
              <a:t> (Martin Luther King, Jr.) had a good relationship.</a:t>
            </a:r>
          </a:p>
          <a:p>
            <a:r>
              <a:rPr lang="en-US" dirty="0"/>
              <a:t>The </a:t>
            </a:r>
            <a:r>
              <a:rPr lang="en-US" b="1" dirty="0"/>
              <a:t>Voter Education Project</a:t>
            </a:r>
            <a:r>
              <a:rPr lang="en-US" dirty="0"/>
              <a:t> sought to register the South's historically disfranchised blacks</a:t>
            </a:r>
            <a:r>
              <a:rPr lang="en-US" dirty="0" smtClean="0"/>
              <a:t>.</a:t>
            </a:r>
            <a:endParaRPr lang="en-US" dirty="0"/>
          </a:p>
        </p:txBody>
      </p:sp>
    </p:spTree>
    <p:extLst>
      <p:ext uri="{BB962C8B-B14F-4D97-AF65-F5344CB8AC3E}">
        <p14:creationId xmlns:p14="http://schemas.microsoft.com/office/powerpoint/2010/main" val="33610768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Video of Freedom Riders</a:t>
            </a:r>
            <a:endParaRPr lang="en-US" u="sng" dirty="0"/>
          </a:p>
        </p:txBody>
      </p:sp>
      <p:pic>
        <p:nvPicPr>
          <p:cNvPr id="4" name="1zBY6gkpbTg"/>
          <p:cNvPicPr>
            <a:picLocks noGrp="1" noRot="1" noChangeAspect="1"/>
          </p:cNvPicPr>
          <p:nvPr>
            <p:ph idx="1"/>
            <a:videoFile r:link="rId1"/>
          </p:nvPr>
        </p:nvPicPr>
        <p:blipFill>
          <a:blip r:embed="rId3"/>
          <a:stretch>
            <a:fillRect/>
          </a:stretch>
        </p:blipFill>
        <p:spPr>
          <a:xfrm>
            <a:off x="3810000" y="2714625"/>
            <a:ext cx="4572000" cy="2571750"/>
          </a:xfrm>
          <a:prstGeom prst="rect">
            <a:avLst/>
          </a:prstGeom>
        </p:spPr>
      </p:pic>
    </p:spTree>
    <p:extLst>
      <p:ext uri="{BB962C8B-B14F-4D97-AF65-F5344CB8AC3E}">
        <p14:creationId xmlns:p14="http://schemas.microsoft.com/office/powerpoint/2010/main" val="305590182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I Have a Dream</a:t>
            </a:r>
            <a:endParaRPr lang="en-US" u="sng" dirty="0"/>
          </a:p>
        </p:txBody>
      </p:sp>
      <p:sp>
        <p:nvSpPr>
          <p:cNvPr id="3" name="Content Placeholder 2"/>
          <p:cNvSpPr>
            <a:spLocks noGrp="1"/>
          </p:cNvSpPr>
          <p:nvPr>
            <p:ph idx="1"/>
          </p:nvPr>
        </p:nvSpPr>
        <p:spPr/>
        <p:txBody>
          <a:bodyPr>
            <a:normAutofit/>
          </a:bodyPr>
          <a:lstStyle/>
          <a:p>
            <a:r>
              <a:rPr lang="en-US" dirty="0"/>
              <a:t>In the spring of </a:t>
            </a:r>
            <a:r>
              <a:rPr lang="en-US" b="1" dirty="0"/>
              <a:t>1963</a:t>
            </a:r>
            <a:r>
              <a:rPr lang="en-US" dirty="0"/>
              <a:t>, Martin Luther King, Jr. launched a campaign against discrimination in </a:t>
            </a:r>
            <a:r>
              <a:rPr lang="en-US" b="1" dirty="0"/>
              <a:t>Birmingham</a:t>
            </a:r>
            <a:r>
              <a:rPr lang="en-US" dirty="0"/>
              <a:t>, Alabama, the most segregated big city in America.  Civil rights marchers were repelled by police with attack dogs and high-pressure water hoses.  In shock, President Kennedy delivered a speech to the nation on June 11, 1963 in which he dedicated himself to finding a solution to the racial problems.</a:t>
            </a:r>
          </a:p>
          <a:p>
            <a:r>
              <a:rPr lang="en-US" dirty="0"/>
              <a:t>In </a:t>
            </a:r>
            <a:r>
              <a:rPr lang="en-US" b="1" dirty="0"/>
              <a:t>August 1963</a:t>
            </a:r>
            <a:r>
              <a:rPr lang="en-US" dirty="0"/>
              <a:t>, Martin Luther King, Jr. led 200,000 black and white demonstrators on a peaceful "</a:t>
            </a:r>
            <a:r>
              <a:rPr lang="en-US" b="1" dirty="0"/>
              <a:t>March on Washington</a:t>
            </a:r>
            <a:r>
              <a:rPr lang="en-US" dirty="0"/>
              <a:t>" in support of the proposed new civil rights legislation</a:t>
            </a:r>
            <a:r>
              <a:rPr lang="en-US" dirty="0" smtClean="0"/>
              <a:t>.</a:t>
            </a:r>
            <a:endParaRPr lang="en-US" dirty="0"/>
          </a:p>
        </p:txBody>
      </p:sp>
    </p:spTree>
    <p:extLst>
      <p:ext uri="{BB962C8B-B14F-4D97-AF65-F5344CB8AC3E}">
        <p14:creationId xmlns:p14="http://schemas.microsoft.com/office/powerpoint/2010/main" val="321730547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MLK’s Speech</a:t>
            </a:r>
            <a:endParaRPr lang="en-US" u="sng" dirty="0"/>
          </a:p>
        </p:txBody>
      </p:sp>
      <p:pic>
        <p:nvPicPr>
          <p:cNvPr id="4" name="3vDWWy4CMhE"/>
          <p:cNvPicPr>
            <a:picLocks noGrp="1" noRot="1" noChangeAspect="1"/>
          </p:cNvPicPr>
          <p:nvPr>
            <p:ph idx="1"/>
            <a:videoFile r:link="rId1"/>
          </p:nvPr>
        </p:nvPicPr>
        <p:blipFill>
          <a:blip r:embed="rId3"/>
          <a:stretch>
            <a:fillRect/>
          </a:stretch>
        </p:blipFill>
        <p:spPr>
          <a:xfrm>
            <a:off x="3810000" y="2714625"/>
            <a:ext cx="4572000" cy="2571750"/>
          </a:xfrm>
          <a:prstGeom prst="rect">
            <a:avLst/>
          </a:prstGeom>
        </p:spPr>
      </p:pic>
    </p:spTree>
    <p:extLst>
      <p:ext uri="{BB962C8B-B14F-4D97-AF65-F5344CB8AC3E}">
        <p14:creationId xmlns:p14="http://schemas.microsoft.com/office/powerpoint/2010/main" val="129290613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Killing Kennedy</a:t>
            </a:r>
            <a:endParaRPr lang="en-US" u="sng" dirty="0"/>
          </a:p>
        </p:txBody>
      </p:sp>
      <p:sp>
        <p:nvSpPr>
          <p:cNvPr id="3" name="Content Placeholder 2"/>
          <p:cNvSpPr>
            <a:spLocks noGrp="1"/>
          </p:cNvSpPr>
          <p:nvPr>
            <p:ph idx="1"/>
          </p:nvPr>
        </p:nvSpPr>
        <p:spPr/>
        <p:txBody>
          <a:bodyPr>
            <a:normAutofit/>
          </a:bodyPr>
          <a:lstStyle/>
          <a:p>
            <a:r>
              <a:rPr lang="en-US" sz="3200" dirty="0"/>
              <a:t>On </a:t>
            </a:r>
            <a:r>
              <a:rPr lang="en-US" sz="3200" b="1" dirty="0"/>
              <a:t>November 22, 1963</a:t>
            </a:r>
            <a:r>
              <a:rPr lang="en-US" sz="3200" dirty="0"/>
              <a:t>, </a:t>
            </a:r>
            <a:r>
              <a:rPr lang="en-US" sz="3200" u="sng" dirty="0"/>
              <a:t>President Kennedy</a:t>
            </a:r>
            <a:r>
              <a:rPr lang="en-US" sz="3200" dirty="0"/>
              <a:t> was shot and </a:t>
            </a:r>
            <a:r>
              <a:rPr lang="en-US" sz="3200" b="1" dirty="0"/>
              <a:t>killed</a:t>
            </a:r>
            <a:r>
              <a:rPr lang="en-US" sz="3200" dirty="0"/>
              <a:t> as he was riding in an open limousine in Dallas, Texas.  The alleged gunman </a:t>
            </a:r>
            <a:r>
              <a:rPr lang="en-US" sz="3200" dirty="0" smtClean="0"/>
              <a:t>was </a:t>
            </a:r>
            <a:r>
              <a:rPr lang="en-US" sz="3200" u="sng" dirty="0" smtClean="0"/>
              <a:t>Lee </a:t>
            </a:r>
            <a:r>
              <a:rPr lang="en-US" sz="3200" u="sng" dirty="0"/>
              <a:t>Harvey Oswald</a:t>
            </a:r>
            <a:r>
              <a:rPr lang="en-US" sz="3200" dirty="0"/>
              <a:t>.  Oswald was shot and killed by self-appointed avenger, </a:t>
            </a:r>
            <a:r>
              <a:rPr lang="en-US" sz="3200" u="sng" dirty="0"/>
              <a:t>Jack Ruby</a:t>
            </a:r>
            <a:r>
              <a:rPr lang="en-US" sz="3200" dirty="0"/>
              <a:t>.  </a:t>
            </a:r>
            <a:r>
              <a:rPr lang="en-US" sz="3200" u="sng" dirty="0"/>
              <a:t>Vice President Lyndon B. Johnson</a:t>
            </a:r>
            <a:r>
              <a:rPr lang="en-US" sz="3200" dirty="0"/>
              <a:t> was sworn into office, retaining most of Kennedy's cabinet.  Kennedy was praised more for his ideals than what he had actually achieved</a:t>
            </a:r>
            <a:r>
              <a:rPr lang="en-US" sz="3200" dirty="0" smtClean="0"/>
              <a:t>.</a:t>
            </a:r>
            <a:endParaRPr lang="en-US" sz="3200" dirty="0"/>
          </a:p>
        </p:txBody>
      </p:sp>
    </p:spTree>
    <p:extLst>
      <p:ext uri="{BB962C8B-B14F-4D97-AF65-F5344CB8AC3E}">
        <p14:creationId xmlns:p14="http://schemas.microsoft.com/office/powerpoint/2010/main" val="286930509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LBJ</a:t>
            </a:r>
            <a:endParaRPr lang="en-US" u="sng" dirty="0"/>
          </a:p>
        </p:txBody>
      </p:sp>
      <p:sp>
        <p:nvSpPr>
          <p:cNvPr id="3" name="Content Placeholder 2"/>
          <p:cNvSpPr>
            <a:spLocks noGrp="1"/>
          </p:cNvSpPr>
          <p:nvPr>
            <p:ph idx="1"/>
          </p:nvPr>
        </p:nvSpPr>
        <p:spPr/>
        <p:txBody>
          <a:bodyPr>
            <a:normAutofit fontScale="92500"/>
          </a:bodyPr>
          <a:lstStyle/>
          <a:p>
            <a:r>
              <a:rPr lang="en-US" dirty="0"/>
              <a:t>President Johnson convinced Congress to pass the </a:t>
            </a:r>
            <a:r>
              <a:rPr lang="en-US" b="1" dirty="0"/>
              <a:t>Civil Rights Act of 1964</a:t>
            </a:r>
            <a:r>
              <a:rPr lang="en-US" dirty="0"/>
              <a:t>, banning racial discrimination in most private facilities open to the public.  It strengthened the federal government's power to end segregation in schools and other public places.  It also created the federal </a:t>
            </a:r>
            <a:r>
              <a:rPr lang="en-US" b="1" dirty="0"/>
              <a:t>Equal Employment Opportunity Commission</a:t>
            </a:r>
            <a:r>
              <a:rPr lang="en-US" dirty="0"/>
              <a:t> (</a:t>
            </a:r>
            <a:r>
              <a:rPr lang="en-US" b="1" dirty="0"/>
              <a:t>EEOC</a:t>
            </a:r>
            <a:r>
              <a:rPr lang="en-US" dirty="0"/>
              <a:t>) to eliminate discrimination in hiring (race, national origin, gender).</a:t>
            </a:r>
          </a:p>
          <a:p>
            <a:r>
              <a:rPr lang="en-US" dirty="0"/>
              <a:t>In </a:t>
            </a:r>
            <a:r>
              <a:rPr lang="en-US" b="1" dirty="0"/>
              <a:t>1965</a:t>
            </a:r>
            <a:r>
              <a:rPr lang="en-US" dirty="0"/>
              <a:t>, President Johnson issued an executive order requiring all federal contractors to take "</a:t>
            </a:r>
            <a:r>
              <a:rPr lang="en-US" b="1" dirty="0"/>
              <a:t>affirmative action</a:t>
            </a:r>
            <a:r>
              <a:rPr lang="en-US" dirty="0"/>
              <a:t>" against discrimination. </a:t>
            </a:r>
          </a:p>
          <a:p>
            <a:r>
              <a:rPr lang="en-US" dirty="0"/>
              <a:t>Johnson started a "War on Poverty."  His domestic program, called the "</a:t>
            </a:r>
            <a:r>
              <a:rPr lang="en-US" b="1" dirty="0"/>
              <a:t>Great Society</a:t>
            </a:r>
            <a:r>
              <a:rPr lang="en-US" dirty="0"/>
              <a:t>", was a set of New Dealish economic and welfare measures tried to reduce poverty and racial discrimination</a:t>
            </a:r>
            <a:r>
              <a:rPr lang="en-US" dirty="0" smtClean="0"/>
              <a:t>.</a:t>
            </a:r>
            <a:endParaRPr lang="en-US" dirty="0"/>
          </a:p>
        </p:txBody>
      </p:sp>
    </p:spTree>
    <p:extLst>
      <p:ext uri="{BB962C8B-B14F-4D97-AF65-F5344CB8AC3E}">
        <p14:creationId xmlns:p14="http://schemas.microsoft.com/office/powerpoint/2010/main" val="6321922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Picture of Sunbelt</a:t>
            </a:r>
            <a:endParaRPr lang="en-US" u="sng" dirty="0"/>
          </a:p>
        </p:txBody>
      </p:sp>
      <p:pic>
        <p:nvPicPr>
          <p:cNvPr id="1026" name="Picture 2" descr="http://de.academic.ru/pictures/dewiki/109/map_of_usa_highlighting_sun_belt.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851660" y="1441463"/>
            <a:ext cx="8161020" cy="53338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9144839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All the Way</a:t>
            </a:r>
            <a:endParaRPr lang="en-US" u="sng" dirty="0"/>
          </a:p>
        </p:txBody>
      </p:sp>
      <p:pic>
        <p:nvPicPr>
          <p:cNvPr id="4" name="uScE4ZH6mtk"/>
          <p:cNvPicPr>
            <a:picLocks noGrp="1" noRot="1" noChangeAspect="1"/>
          </p:cNvPicPr>
          <p:nvPr>
            <p:ph idx="1"/>
            <a:videoFile r:link="rId1"/>
          </p:nvPr>
        </p:nvPicPr>
        <p:blipFill>
          <a:blip r:embed="rId3"/>
          <a:stretch>
            <a:fillRect/>
          </a:stretch>
        </p:blipFill>
        <p:spPr>
          <a:xfrm>
            <a:off x="3810000" y="2714625"/>
            <a:ext cx="4572000" cy="2571750"/>
          </a:xfrm>
          <a:prstGeom prst="rect">
            <a:avLst/>
          </a:prstGeom>
        </p:spPr>
      </p:pic>
    </p:spTree>
    <p:extLst>
      <p:ext uri="{BB962C8B-B14F-4D97-AF65-F5344CB8AC3E}">
        <p14:creationId xmlns:p14="http://schemas.microsoft.com/office/powerpoint/2010/main" val="315009004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LBJ v. Goldwater</a:t>
            </a:r>
            <a:endParaRPr lang="en-US" u="sng" dirty="0"/>
          </a:p>
        </p:txBody>
      </p:sp>
      <p:sp>
        <p:nvSpPr>
          <p:cNvPr id="3" name="Content Placeholder 2"/>
          <p:cNvSpPr>
            <a:spLocks noGrp="1"/>
          </p:cNvSpPr>
          <p:nvPr>
            <p:ph idx="1"/>
          </p:nvPr>
        </p:nvSpPr>
        <p:spPr/>
        <p:txBody>
          <a:bodyPr>
            <a:normAutofit lnSpcReduction="10000"/>
          </a:bodyPr>
          <a:lstStyle/>
          <a:p>
            <a:r>
              <a:rPr lang="en-US" dirty="0"/>
              <a:t>The Democrats nominated </a:t>
            </a:r>
            <a:r>
              <a:rPr lang="en-US" u="sng" dirty="0"/>
              <a:t>Lyndon Johnson</a:t>
            </a:r>
            <a:r>
              <a:rPr lang="en-US" dirty="0"/>
              <a:t> to run for president for the </a:t>
            </a:r>
            <a:r>
              <a:rPr lang="en-US" b="1" dirty="0"/>
              <a:t>election of 1964</a:t>
            </a:r>
            <a:r>
              <a:rPr lang="en-US" dirty="0"/>
              <a:t>.  The Republicans chose Senator </a:t>
            </a:r>
            <a:r>
              <a:rPr lang="en-US" u="sng" dirty="0"/>
              <a:t>Barry Goldwater</a:t>
            </a:r>
            <a:r>
              <a:rPr lang="en-US" dirty="0"/>
              <a:t>.  Goldwater attacked the federal income tax, the Social Security System, the Tennessee Valley Authority, civil rights legislation, the nuclear test-ban treaty, and the Great Society.</a:t>
            </a:r>
          </a:p>
          <a:p>
            <a:r>
              <a:rPr lang="en-US" dirty="0"/>
              <a:t>On </a:t>
            </a:r>
            <a:r>
              <a:rPr lang="en-US" b="1" dirty="0"/>
              <a:t>August 2th and August 4th</a:t>
            </a:r>
            <a:r>
              <a:rPr lang="en-US" dirty="0"/>
              <a:t>, two U.S. ships were </a:t>
            </a:r>
            <a:r>
              <a:rPr lang="en-US" b="1" dirty="0"/>
              <a:t>allegedly</a:t>
            </a:r>
            <a:r>
              <a:rPr lang="en-US" dirty="0"/>
              <a:t> fired upon.  Johnson called the attack "unprovoked" and moved to make political gains out of the incident. He used the event to get Congress to pass the </a:t>
            </a:r>
            <a:r>
              <a:rPr lang="en-US" b="1" dirty="0"/>
              <a:t>Tonkin Gulf Resolution</a:t>
            </a:r>
            <a:r>
              <a:rPr lang="en-US" dirty="0"/>
              <a:t>. This basically let the president use unrestricted force (at his discretion) in Southeast Asia. </a:t>
            </a:r>
          </a:p>
          <a:p>
            <a:r>
              <a:rPr lang="en-US" u="sng" dirty="0"/>
              <a:t>Lyndon Johnson</a:t>
            </a:r>
            <a:r>
              <a:rPr lang="en-US" dirty="0"/>
              <a:t> overwhelmingly </a:t>
            </a:r>
            <a:r>
              <a:rPr lang="en-US" b="1" dirty="0"/>
              <a:t>won</a:t>
            </a:r>
            <a:r>
              <a:rPr lang="en-US" dirty="0"/>
              <a:t> the election of 1964</a:t>
            </a:r>
            <a:r>
              <a:rPr lang="en-US" dirty="0" smtClean="0"/>
              <a:t>.</a:t>
            </a:r>
            <a:endParaRPr lang="en-US" dirty="0"/>
          </a:p>
        </p:txBody>
      </p:sp>
    </p:spTree>
    <p:extLst>
      <p:ext uri="{BB962C8B-B14F-4D97-AF65-F5344CB8AC3E}">
        <p14:creationId xmlns:p14="http://schemas.microsoft.com/office/powerpoint/2010/main" val="160066348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Great Society Congress</a:t>
            </a:r>
            <a:endParaRPr lang="en-US" u="sng" dirty="0"/>
          </a:p>
        </p:txBody>
      </p:sp>
      <p:sp>
        <p:nvSpPr>
          <p:cNvPr id="3" name="Content Placeholder 2"/>
          <p:cNvSpPr>
            <a:spLocks noGrp="1"/>
          </p:cNvSpPr>
          <p:nvPr>
            <p:ph idx="1"/>
          </p:nvPr>
        </p:nvSpPr>
        <p:spPr>
          <a:xfrm>
            <a:off x="0" y="1394460"/>
            <a:ext cx="11353800" cy="5463540"/>
          </a:xfrm>
        </p:spPr>
        <p:txBody>
          <a:bodyPr>
            <a:normAutofit fontScale="92500" lnSpcReduction="10000"/>
          </a:bodyPr>
          <a:lstStyle/>
          <a:p>
            <a:r>
              <a:rPr lang="en-US" dirty="0"/>
              <a:t>Congress passed many bills in support of the Great Society plan.</a:t>
            </a:r>
            <a:r>
              <a:rPr lang="en-US" b="1" dirty="0"/>
              <a:t> </a:t>
            </a:r>
            <a:r>
              <a:rPr lang="en-US" dirty="0"/>
              <a:t>In the War on Poverty, Congress gave more money to the Office of Economic Opportunity and it created two new cabinet offices:  the </a:t>
            </a:r>
            <a:r>
              <a:rPr lang="en-US" b="1" dirty="0"/>
              <a:t>Department of Transportation</a:t>
            </a:r>
            <a:r>
              <a:rPr lang="en-US" dirty="0"/>
              <a:t> and the </a:t>
            </a:r>
            <a:r>
              <a:rPr lang="en-US" b="1" dirty="0"/>
              <a:t>Department of Housing and Urban Development</a:t>
            </a:r>
            <a:r>
              <a:rPr lang="en-US" dirty="0"/>
              <a:t>(</a:t>
            </a:r>
            <a:r>
              <a:rPr lang="en-US" b="1" dirty="0"/>
              <a:t>HUD</a:t>
            </a:r>
            <a:r>
              <a:rPr lang="en-US" dirty="0"/>
              <a:t>).  The </a:t>
            </a:r>
            <a:r>
              <a:rPr lang="en-US" b="1" dirty="0"/>
              <a:t>National Endowments for the Arts and the Humanities</a:t>
            </a:r>
            <a:r>
              <a:rPr lang="en-US" dirty="0"/>
              <a:t> was designed to raise the level of American cultural life.</a:t>
            </a:r>
          </a:p>
          <a:p>
            <a:r>
              <a:rPr lang="en-US" dirty="0"/>
              <a:t>In regards to the Great Society plan, LBJ's </a:t>
            </a:r>
            <a:r>
              <a:rPr lang="en-US" b="1" dirty="0"/>
              <a:t>big four legislative achievements</a:t>
            </a:r>
            <a:r>
              <a:rPr lang="en-US" dirty="0"/>
              <a:t> were: </a:t>
            </a:r>
            <a:r>
              <a:rPr lang="en-US" b="1" dirty="0"/>
              <a:t>aid to education</a:t>
            </a:r>
            <a:r>
              <a:rPr lang="en-US" dirty="0"/>
              <a:t>, </a:t>
            </a:r>
            <a:r>
              <a:rPr lang="en-US" b="1" dirty="0"/>
              <a:t>medical care for the elderly and poor</a:t>
            </a:r>
            <a:r>
              <a:rPr lang="en-US" dirty="0" smtClean="0"/>
              <a:t>, </a:t>
            </a:r>
            <a:r>
              <a:rPr lang="en-US" b="1" dirty="0" smtClean="0"/>
              <a:t>immigration </a:t>
            </a:r>
            <a:r>
              <a:rPr lang="en-US" b="1" dirty="0"/>
              <a:t>reform</a:t>
            </a:r>
            <a:r>
              <a:rPr lang="en-US" dirty="0"/>
              <a:t>, and a </a:t>
            </a:r>
            <a:r>
              <a:rPr lang="en-US" b="1" dirty="0"/>
              <a:t>new voting rights bill</a:t>
            </a:r>
            <a:r>
              <a:rPr lang="en-US" dirty="0"/>
              <a:t>.  Johnson gave </a:t>
            </a:r>
            <a:r>
              <a:rPr lang="en-US" b="1" dirty="0"/>
              <a:t>educational aid</a:t>
            </a:r>
            <a:r>
              <a:rPr lang="en-US" dirty="0"/>
              <a:t> to </a:t>
            </a:r>
            <a:r>
              <a:rPr lang="en-US" b="1" dirty="0"/>
              <a:t>students</a:t>
            </a:r>
            <a:r>
              <a:rPr lang="en-US" dirty="0"/>
              <a:t>, not schools.  In </a:t>
            </a:r>
            <a:r>
              <a:rPr lang="en-US" b="1" dirty="0"/>
              <a:t>1965, </a:t>
            </a:r>
            <a:r>
              <a:rPr lang="en-US" dirty="0"/>
              <a:t>Congress created </a:t>
            </a:r>
            <a:r>
              <a:rPr lang="en-US" b="1" dirty="0" smtClean="0"/>
              <a:t>Medicare </a:t>
            </a:r>
            <a:r>
              <a:rPr lang="en-US" dirty="0" smtClean="0"/>
              <a:t>for </a:t>
            </a:r>
            <a:r>
              <a:rPr lang="en-US" dirty="0"/>
              <a:t>the elderly and </a:t>
            </a:r>
            <a:r>
              <a:rPr lang="en-US" b="1" dirty="0"/>
              <a:t>Medicaid</a:t>
            </a:r>
            <a:r>
              <a:rPr lang="en-US" dirty="0"/>
              <a:t> for the poor.  The </a:t>
            </a:r>
            <a:r>
              <a:rPr lang="en-US" b="1" dirty="0"/>
              <a:t>Immigration and Nationality Act of 1965</a:t>
            </a:r>
            <a:r>
              <a:rPr lang="en-US" dirty="0"/>
              <a:t> abolished the quota system that had been in place since 1921.  It also doubled the number of immigrants allowed to enter the country annually.  The sources of immigration shifted from Europe to Latin America and Asia. Conservatives said that poverty could not be fixed by the Great Society programs, but the poverty rate did decline in the following decade</a:t>
            </a:r>
            <a:r>
              <a:rPr lang="en-US" dirty="0" smtClean="0"/>
              <a:t>.</a:t>
            </a:r>
            <a:endParaRPr lang="en-US" dirty="0"/>
          </a:p>
        </p:txBody>
      </p:sp>
    </p:spTree>
    <p:extLst>
      <p:ext uri="{BB962C8B-B14F-4D97-AF65-F5344CB8AC3E}">
        <p14:creationId xmlns:p14="http://schemas.microsoft.com/office/powerpoint/2010/main" val="2485680369"/>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Battling for Black Rights</a:t>
            </a:r>
            <a:endParaRPr lang="en-US" u="sng" dirty="0"/>
          </a:p>
        </p:txBody>
      </p:sp>
      <p:sp>
        <p:nvSpPr>
          <p:cNvPr id="3" name="Content Placeholder 2"/>
          <p:cNvSpPr>
            <a:spLocks noGrp="1"/>
          </p:cNvSpPr>
          <p:nvPr>
            <p:ph idx="1"/>
          </p:nvPr>
        </p:nvSpPr>
        <p:spPr/>
        <p:txBody>
          <a:bodyPr>
            <a:normAutofit/>
          </a:bodyPr>
          <a:lstStyle/>
          <a:p>
            <a:r>
              <a:rPr lang="en-US" dirty="0"/>
              <a:t>The </a:t>
            </a:r>
            <a:r>
              <a:rPr lang="en-US" b="1" dirty="0"/>
              <a:t>Civil Rights Act of 1964</a:t>
            </a:r>
            <a:r>
              <a:rPr lang="en-US" dirty="0"/>
              <a:t> gave the federal government more power to enforce school-desegregation orders and to prohibit racial discrimination in public accommodations and employment.</a:t>
            </a:r>
          </a:p>
          <a:p>
            <a:r>
              <a:rPr lang="en-US" dirty="0"/>
              <a:t>President Johnson realized the problem that few blacks were registered to vote.  The </a:t>
            </a:r>
            <a:r>
              <a:rPr lang="en-US" b="1" dirty="0"/>
              <a:t>24</a:t>
            </a:r>
            <a:r>
              <a:rPr lang="en-US" b="1" baseline="30000" dirty="0"/>
              <a:t>th</a:t>
            </a:r>
            <a:r>
              <a:rPr lang="en-US" b="1" dirty="0"/>
              <a:t> Amendment</a:t>
            </a:r>
            <a:r>
              <a:rPr lang="en-US" dirty="0"/>
              <a:t>, passed in </a:t>
            </a:r>
            <a:r>
              <a:rPr lang="en-US" b="1" dirty="0"/>
              <a:t>1964</a:t>
            </a:r>
            <a:r>
              <a:rPr lang="en-US" dirty="0"/>
              <a:t>, abolished the poll tax in federal elections. In response to racial violence across the South, Congress passed the </a:t>
            </a:r>
            <a:r>
              <a:rPr lang="en-US" b="1" dirty="0"/>
              <a:t>Voting Rights Act of 1965</a:t>
            </a:r>
            <a:r>
              <a:rPr lang="en-US" dirty="0"/>
              <a:t>, which sought to prohibit minorities from being disenfranchised (through poll taxes, literacy tests, </a:t>
            </a:r>
            <a:r>
              <a:rPr lang="en-US" dirty="0" smtClean="0"/>
              <a:t>etc.).</a:t>
            </a:r>
            <a:endParaRPr lang="en-US" dirty="0"/>
          </a:p>
        </p:txBody>
      </p:sp>
    </p:spTree>
    <p:extLst>
      <p:ext uri="{BB962C8B-B14F-4D97-AF65-F5344CB8AC3E}">
        <p14:creationId xmlns:p14="http://schemas.microsoft.com/office/powerpoint/2010/main" val="40844200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Black Power</a:t>
            </a:r>
            <a:endParaRPr lang="en-US" u="sng" dirty="0"/>
          </a:p>
        </p:txBody>
      </p:sp>
      <p:sp>
        <p:nvSpPr>
          <p:cNvPr id="3" name="Content Placeholder 2"/>
          <p:cNvSpPr>
            <a:spLocks noGrp="1"/>
          </p:cNvSpPr>
          <p:nvPr>
            <p:ph idx="1"/>
          </p:nvPr>
        </p:nvSpPr>
        <p:spPr/>
        <p:txBody>
          <a:bodyPr>
            <a:normAutofit fontScale="92500"/>
          </a:bodyPr>
          <a:lstStyle/>
          <a:p>
            <a:r>
              <a:rPr lang="en-US" dirty="0"/>
              <a:t>Days after the Voting Rights Act of 1965 was passed, a bloody riot erupted in </a:t>
            </a:r>
            <a:r>
              <a:rPr lang="en-US" b="1" dirty="0"/>
              <a:t>Watts</a:t>
            </a:r>
            <a:r>
              <a:rPr lang="en-US" dirty="0"/>
              <a:t>, a black ghetto in Los Angeles.  The </a:t>
            </a:r>
            <a:r>
              <a:rPr lang="en-US" b="1" dirty="0"/>
              <a:t>Watts explosion</a:t>
            </a:r>
            <a:r>
              <a:rPr lang="en-US" dirty="0"/>
              <a:t> marked increasing militant confrontation in the black struggle. </a:t>
            </a:r>
          </a:p>
          <a:p>
            <a:r>
              <a:rPr lang="en-US" u="sng" dirty="0"/>
              <a:t>Malcolm X</a:t>
            </a:r>
            <a:r>
              <a:rPr lang="en-US" dirty="0"/>
              <a:t> was an African-American Muslim minister who rallied black separatism. In </a:t>
            </a:r>
            <a:r>
              <a:rPr lang="en-US" b="1" dirty="0"/>
              <a:t>1965</a:t>
            </a:r>
            <a:r>
              <a:rPr lang="en-US" dirty="0"/>
              <a:t>, he was shot and killed by a rival Nation of Islam.</a:t>
            </a:r>
          </a:p>
          <a:p>
            <a:r>
              <a:rPr lang="en-US" dirty="0"/>
              <a:t>Racially-motivated violence continued to spread as the militant</a:t>
            </a:r>
            <a:r>
              <a:rPr lang="en-US" b="1" dirty="0"/>
              <a:t> Black Panther</a:t>
            </a:r>
            <a:r>
              <a:rPr lang="en-US" dirty="0"/>
              <a:t> party emerged. It openly carried weapons in the streets of Oakland, California.  </a:t>
            </a:r>
            <a:r>
              <a:rPr lang="en-US" u="sng" dirty="0"/>
              <a:t>Stokely Carmichael</a:t>
            </a:r>
            <a:r>
              <a:rPr lang="en-US" dirty="0"/>
              <a:t> preached the doctrine of </a:t>
            </a:r>
            <a:r>
              <a:rPr lang="en-US" b="1" dirty="0"/>
              <a:t>Black Power</a:t>
            </a:r>
            <a:r>
              <a:rPr lang="en-US" dirty="0"/>
              <a:t>, which emphasized racial pride and the creation of black political and cultural parties</a:t>
            </a:r>
            <a:r>
              <a:rPr lang="en-US" dirty="0" smtClean="0"/>
              <a:t>.</a:t>
            </a:r>
            <a:endParaRPr lang="en-US" dirty="0"/>
          </a:p>
        </p:txBody>
      </p:sp>
    </p:spTree>
    <p:extLst>
      <p:ext uri="{BB962C8B-B14F-4D97-AF65-F5344CB8AC3E}">
        <p14:creationId xmlns:p14="http://schemas.microsoft.com/office/powerpoint/2010/main" val="242538334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Malcolm X Speaks</a:t>
            </a:r>
            <a:endParaRPr lang="en-US" u="sng" dirty="0"/>
          </a:p>
        </p:txBody>
      </p:sp>
      <p:pic>
        <p:nvPicPr>
          <p:cNvPr id="4" name="vcXbzDeJpIc"/>
          <p:cNvPicPr>
            <a:picLocks noGrp="1" noRot="1" noChangeAspect="1"/>
          </p:cNvPicPr>
          <p:nvPr>
            <p:ph idx="1"/>
            <a:videoFile r:link="rId1"/>
          </p:nvPr>
        </p:nvPicPr>
        <p:blipFill>
          <a:blip r:embed="rId3"/>
          <a:stretch>
            <a:fillRect/>
          </a:stretch>
        </p:blipFill>
        <p:spPr>
          <a:xfrm>
            <a:off x="3810000" y="2714625"/>
            <a:ext cx="4572000" cy="2571750"/>
          </a:xfrm>
          <a:prstGeom prst="rect">
            <a:avLst/>
          </a:prstGeom>
        </p:spPr>
      </p:pic>
    </p:spTree>
    <p:extLst>
      <p:ext uri="{BB962C8B-B14F-4D97-AF65-F5344CB8AC3E}">
        <p14:creationId xmlns:p14="http://schemas.microsoft.com/office/powerpoint/2010/main" val="1046181449"/>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MLK’s Death</a:t>
            </a:r>
            <a:endParaRPr lang="en-US" u="sng" dirty="0"/>
          </a:p>
        </p:txBody>
      </p:sp>
      <p:sp>
        <p:nvSpPr>
          <p:cNvPr id="3" name="Content Placeholder 2"/>
          <p:cNvSpPr>
            <a:spLocks noGrp="1"/>
          </p:cNvSpPr>
          <p:nvPr>
            <p:ph idx="1"/>
          </p:nvPr>
        </p:nvSpPr>
        <p:spPr/>
        <p:txBody>
          <a:bodyPr/>
          <a:lstStyle/>
          <a:p>
            <a:r>
              <a:rPr lang="en-US" dirty="0"/>
              <a:t> On </a:t>
            </a:r>
            <a:r>
              <a:rPr lang="en-US" b="1" dirty="0"/>
              <a:t>April 4, 1968</a:t>
            </a:r>
            <a:r>
              <a:rPr lang="en-US" dirty="0"/>
              <a:t>, </a:t>
            </a:r>
            <a:r>
              <a:rPr lang="en-US" u="sng" dirty="0"/>
              <a:t>Martin Luther King, Jr.</a:t>
            </a:r>
            <a:r>
              <a:rPr lang="en-US" dirty="0"/>
              <a:t> was shot and killed by a sniper in Memphis, Tennessee.  Black voter registration eventually increased, and by the late 1960s, several hundred blacks held elected positions in the South</a:t>
            </a:r>
            <a:r>
              <a:rPr lang="en-US" dirty="0" smtClean="0"/>
              <a:t>.</a:t>
            </a:r>
            <a:endParaRPr lang="en-US" dirty="0"/>
          </a:p>
        </p:txBody>
      </p:sp>
    </p:spTree>
    <p:extLst>
      <p:ext uri="{BB962C8B-B14F-4D97-AF65-F5344CB8AC3E}">
        <p14:creationId xmlns:p14="http://schemas.microsoft.com/office/powerpoint/2010/main" val="17161036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Communism in Two Hemispheres</a:t>
            </a:r>
            <a:endParaRPr lang="en-US" u="sng" dirty="0"/>
          </a:p>
        </p:txBody>
      </p:sp>
      <p:sp>
        <p:nvSpPr>
          <p:cNvPr id="3" name="Content Placeholder 2"/>
          <p:cNvSpPr>
            <a:spLocks noGrp="1"/>
          </p:cNvSpPr>
          <p:nvPr>
            <p:ph idx="1"/>
          </p:nvPr>
        </p:nvSpPr>
        <p:spPr>
          <a:xfrm>
            <a:off x="468923" y="1825624"/>
            <a:ext cx="10884877" cy="5032375"/>
          </a:xfrm>
        </p:spPr>
        <p:txBody>
          <a:bodyPr>
            <a:normAutofit fontScale="92500" lnSpcReduction="20000"/>
          </a:bodyPr>
          <a:lstStyle/>
          <a:p>
            <a:r>
              <a:rPr lang="en-US" dirty="0"/>
              <a:t>In </a:t>
            </a:r>
            <a:r>
              <a:rPr lang="en-US" b="1" dirty="0"/>
              <a:t>April 1965</a:t>
            </a:r>
            <a:r>
              <a:rPr lang="en-US" dirty="0"/>
              <a:t>, President Johnson sent 25,000 troops to the </a:t>
            </a:r>
            <a:r>
              <a:rPr lang="en-US" b="1" dirty="0"/>
              <a:t>Dominican Republic</a:t>
            </a:r>
            <a:r>
              <a:rPr lang="en-US" dirty="0"/>
              <a:t> to restore order after a revolt against the military government started.  Johnson claimed, with shaky evidence, that the Dominican Republic was the target of a Castro-like coup.  He was widely condemned for his actions.</a:t>
            </a:r>
          </a:p>
          <a:p>
            <a:r>
              <a:rPr lang="en-US" dirty="0"/>
              <a:t>In </a:t>
            </a:r>
            <a:r>
              <a:rPr lang="en-US" b="1" dirty="0"/>
              <a:t>February 1965</a:t>
            </a:r>
            <a:r>
              <a:rPr lang="en-US" dirty="0"/>
              <a:t>, Viet Cong guerrillas attacked an American air base at </a:t>
            </a:r>
            <a:r>
              <a:rPr lang="en-US" b="1" dirty="0"/>
              <a:t>Pleiku</a:t>
            </a:r>
            <a:r>
              <a:rPr lang="en-US" dirty="0"/>
              <a:t>, </a:t>
            </a:r>
            <a:r>
              <a:rPr lang="en-US" b="1" dirty="0"/>
              <a:t>South Vietnam</a:t>
            </a:r>
            <a:r>
              <a:rPr lang="en-US" dirty="0"/>
              <a:t>. By the middle of </a:t>
            </a:r>
            <a:r>
              <a:rPr lang="en-US" b="1" dirty="0"/>
              <a:t>March 1965</a:t>
            </a:r>
            <a:r>
              <a:rPr lang="en-US" dirty="0"/>
              <a:t>, "</a:t>
            </a:r>
            <a:r>
              <a:rPr lang="en-US" b="1" dirty="0"/>
              <a:t>Operation Rolling Thunder</a:t>
            </a:r>
            <a:r>
              <a:rPr lang="en-US" dirty="0"/>
              <a:t>" was in full swing. This involved regular bombing attacks against North Vietnam. LBJ believed that an orderly escalation of American force in Vietnam would defeat the enemy.</a:t>
            </a:r>
          </a:p>
          <a:p>
            <a:r>
              <a:rPr lang="en-US" dirty="0"/>
              <a:t>The conflict in Vietnam became very </a:t>
            </a:r>
            <a:r>
              <a:rPr lang="en-US" b="1" dirty="0"/>
              <a:t>Americanized</a:t>
            </a:r>
            <a:r>
              <a:rPr lang="en-US" dirty="0"/>
              <a:t>. Pro-war hawks argued that if the United </a:t>
            </a:r>
            <a:r>
              <a:rPr lang="en-US" dirty="0" smtClean="0"/>
              <a:t>States </a:t>
            </a:r>
            <a:r>
              <a:rPr lang="en-US" dirty="0"/>
              <a:t>left Vietnam, other nations would doubt America's word and succumb to communism.  By 1968, Johnson had put more than 500,000 troops in Southeast Asia, and the annual cost for the war was over $30 billion</a:t>
            </a:r>
            <a:r>
              <a:rPr lang="en-US" dirty="0" smtClean="0"/>
              <a:t>.</a:t>
            </a:r>
            <a:endParaRPr lang="en-US" dirty="0"/>
          </a:p>
        </p:txBody>
      </p:sp>
    </p:spTree>
    <p:extLst>
      <p:ext uri="{BB962C8B-B14F-4D97-AF65-F5344CB8AC3E}">
        <p14:creationId xmlns:p14="http://schemas.microsoft.com/office/powerpoint/2010/main" val="71651926"/>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Israeli Issues</a:t>
            </a:r>
            <a:endParaRPr lang="en-US" u="sng" dirty="0"/>
          </a:p>
        </p:txBody>
      </p:sp>
      <p:sp>
        <p:nvSpPr>
          <p:cNvPr id="3" name="Content Placeholder 2"/>
          <p:cNvSpPr>
            <a:spLocks noGrp="1"/>
          </p:cNvSpPr>
          <p:nvPr>
            <p:ph idx="1"/>
          </p:nvPr>
        </p:nvSpPr>
        <p:spPr/>
        <p:txBody>
          <a:bodyPr>
            <a:normAutofit/>
          </a:bodyPr>
          <a:lstStyle/>
          <a:p>
            <a:r>
              <a:rPr lang="en-US" dirty="0"/>
              <a:t>In </a:t>
            </a:r>
            <a:r>
              <a:rPr lang="en-US" b="1" dirty="0"/>
              <a:t>June 1967</a:t>
            </a:r>
            <a:r>
              <a:rPr lang="en-US" dirty="0"/>
              <a:t>, </a:t>
            </a:r>
            <a:r>
              <a:rPr lang="en-US" b="1" dirty="0"/>
              <a:t>Israel</a:t>
            </a:r>
            <a:r>
              <a:rPr lang="en-US" dirty="0"/>
              <a:t> launched a pre-emptive attack on Egypt's </a:t>
            </a:r>
            <a:r>
              <a:rPr lang="en-US" dirty="0" smtClean="0"/>
              <a:t>air force, </a:t>
            </a:r>
            <a:r>
              <a:rPr lang="en-US" dirty="0"/>
              <a:t>starting the </a:t>
            </a:r>
            <a:r>
              <a:rPr lang="en-US" b="1" dirty="0"/>
              <a:t>Six-Day War</a:t>
            </a:r>
            <a:r>
              <a:rPr lang="en-US" dirty="0"/>
              <a:t>. Following the war, Israel gained the territories of the Golan Heights, the Gaza Strip, and the West Bank.</a:t>
            </a:r>
          </a:p>
          <a:p>
            <a:r>
              <a:rPr lang="en-US" b="1" dirty="0"/>
              <a:t>Antiwar demonstrations</a:t>
            </a:r>
            <a:r>
              <a:rPr lang="en-US" dirty="0"/>
              <a:t> increased significantly as more and more American soldiers died in the Vietnam War. </a:t>
            </a:r>
            <a:r>
              <a:rPr lang="en-US" u="sng" dirty="0"/>
              <a:t>Senator William Fulbright</a:t>
            </a:r>
            <a:r>
              <a:rPr lang="en-US" dirty="0"/>
              <a:t> held a series of televised hearings in 1966 and 1967 in which he convinced the public that it had been deceived about the causes and "winnability" of the war.</a:t>
            </a:r>
          </a:p>
          <a:p>
            <a:r>
              <a:rPr lang="en-US" dirty="0"/>
              <a:t>When </a:t>
            </a:r>
            <a:r>
              <a:rPr lang="en-US" u="sng" dirty="0"/>
              <a:t>Defense Secretary McNamara</a:t>
            </a:r>
            <a:r>
              <a:rPr lang="en-US" dirty="0"/>
              <a:t> expressed discomfort about the war, he was quietly removed from office</a:t>
            </a:r>
            <a:r>
              <a:rPr lang="en-US" dirty="0" smtClean="0"/>
              <a:t>.</a:t>
            </a:r>
            <a:endParaRPr lang="en-US" dirty="0"/>
          </a:p>
        </p:txBody>
      </p:sp>
    </p:spTree>
    <p:extLst>
      <p:ext uri="{BB962C8B-B14F-4D97-AF65-F5344CB8AC3E}">
        <p14:creationId xmlns:p14="http://schemas.microsoft.com/office/powerpoint/2010/main" val="1303993672"/>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Vietnam Vexations</a:t>
            </a:r>
            <a:endParaRPr lang="en-US" u="sng" dirty="0"/>
          </a:p>
        </p:txBody>
      </p:sp>
      <p:sp>
        <p:nvSpPr>
          <p:cNvPr id="3" name="Content Placeholder 2"/>
          <p:cNvSpPr>
            <a:spLocks noGrp="1"/>
          </p:cNvSpPr>
          <p:nvPr>
            <p:ph idx="1"/>
          </p:nvPr>
        </p:nvSpPr>
        <p:spPr/>
        <p:txBody>
          <a:bodyPr/>
          <a:lstStyle/>
          <a:p>
            <a:r>
              <a:rPr lang="en-US" dirty="0"/>
              <a:t>By early 1968, the Vietnam War had become the longest and most unpopular foreign war in the nation's history. The government failed to justify the war. Casualties exceeded 100,000, and more bombs had been dropped in Vietnam than in World War II.</a:t>
            </a:r>
          </a:p>
          <a:p>
            <a:r>
              <a:rPr lang="en-US" dirty="0"/>
              <a:t>In </a:t>
            </a:r>
            <a:r>
              <a:rPr lang="en-US" b="1" dirty="0"/>
              <a:t>1967</a:t>
            </a:r>
            <a:r>
              <a:rPr lang="en-US" dirty="0"/>
              <a:t>, Johnson ordered the </a:t>
            </a:r>
            <a:r>
              <a:rPr lang="en-US" b="1" dirty="0"/>
              <a:t>CIA</a:t>
            </a:r>
            <a:r>
              <a:rPr lang="en-US" dirty="0"/>
              <a:t> to spy on </a:t>
            </a:r>
            <a:r>
              <a:rPr lang="en-US" b="1" dirty="0"/>
              <a:t>domestic</a:t>
            </a:r>
            <a:r>
              <a:rPr lang="en-US" dirty="0"/>
              <a:t> antiwar activists.  He also encouraged the </a:t>
            </a:r>
            <a:r>
              <a:rPr lang="en-US" b="1" dirty="0"/>
              <a:t>FBI</a:t>
            </a:r>
            <a:r>
              <a:rPr lang="en-US" dirty="0"/>
              <a:t> to use its counterintelligence program, code-named "</a:t>
            </a:r>
            <a:r>
              <a:rPr lang="en-US" b="1" dirty="0"/>
              <a:t>Cointelpro</a:t>
            </a:r>
            <a:r>
              <a:rPr lang="en-US" dirty="0"/>
              <a:t>," to investigate members of the peace movement</a:t>
            </a:r>
            <a:r>
              <a:rPr lang="en-US" dirty="0" smtClean="0"/>
              <a:t>.</a:t>
            </a:r>
            <a:endParaRPr lang="en-US" dirty="0"/>
          </a:p>
        </p:txBody>
      </p:sp>
    </p:spTree>
    <p:extLst>
      <p:ext uri="{BB962C8B-B14F-4D97-AF65-F5344CB8AC3E}">
        <p14:creationId xmlns:p14="http://schemas.microsoft.com/office/powerpoint/2010/main" val="10172403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The Rush to the Suburbs</a:t>
            </a:r>
            <a:endParaRPr lang="en-US" u="sng" dirty="0"/>
          </a:p>
        </p:txBody>
      </p:sp>
      <p:sp>
        <p:nvSpPr>
          <p:cNvPr id="3" name="Content Placeholder 2"/>
          <p:cNvSpPr>
            <a:spLocks noGrp="1"/>
          </p:cNvSpPr>
          <p:nvPr>
            <p:ph idx="1"/>
          </p:nvPr>
        </p:nvSpPr>
        <p:spPr>
          <a:xfrm>
            <a:off x="662940" y="1825624"/>
            <a:ext cx="10690860" cy="4780915"/>
          </a:xfrm>
        </p:spPr>
        <p:txBody>
          <a:bodyPr>
            <a:normAutofit/>
          </a:bodyPr>
          <a:lstStyle/>
          <a:p>
            <a:r>
              <a:rPr lang="en-US" dirty="0"/>
              <a:t>Throughout the country, home ownership became increasingly popular and many white Americans moved from the city to the newly created suburbs. The </a:t>
            </a:r>
            <a:r>
              <a:rPr lang="en-US" b="1" dirty="0"/>
              <a:t>Federal Housing Administration</a:t>
            </a:r>
            <a:r>
              <a:rPr lang="en-US" dirty="0"/>
              <a:t> (</a:t>
            </a:r>
            <a:r>
              <a:rPr lang="en-US" b="1" dirty="0"/>
              <a:t>FHA</a:t>
            </a:r>
            <a:r>
              <a:rPr lang="en-US" dirty="0"/>
              <a:t>) and </a:t>
            </a:r>
            <a:r>
              <a:rPr lang="en-US" b="1" dirty="0"/>
              <a:t>Veterans Administration</a:t>
            </a:r>
            <a:r>
              <a:rPr lang="en-US" dirty="0"/>
              <a:t> (</a:t>
            </a:r>
            <a:r>
              <a:rPr lang="en-US" b="1" dirty="0"/>
              <a:t>VA</a:t>
            </a:r>
            <a:r>
              <a:rPr lang="en-US" dirty="0"/>
              <a:t>) made home-loan guarantees, making it more economical to own a home in the suburbs rather than rent an apartment in the city.</a:t>
            </a:r>
          </a:p>
          <a:p>
            <a:r>
              <a:rPr lang="en-US" dirty="0"/>
              <a:t>The construction industry expanded in the 1950s and 1960s.</a:t>
            </a:r>
          </a:p>
          <a:p>
            <a:r>
              <a:rPr lang="en-US" dirty="0"/>
              <a:t>"</a:t>
            </a:r>
            <a:r>
              <a:rPr lang="en-US" b="1" dirty="0"/>
              <a:t>White flight</a:t>
            </a:r>
            <a:r>
              <a:rPr lang="en-US" dirty="0"/>
              <a:t>" to the suburbs left the inner cities </a:t>
            </a:r>
            <a:r>
              <a:rPr lang="en-US" b="1" dirty="0"/>
              <a:t>poverty</a:t>
            </a:r>
            <a:r>
              <a:rPr lang="en-US" dirty="0"/>
              <a:t>-stricken. Migrating blacks from the South moved into the abandoned inner cities. The FHA often refused blacks home mortgages for private home purchases, thus limiting black mobility out of the inner cities</a:t>
            </a:r>
            <a:r>
              <a:rPr lang="en-US" dirty="0" smtClean="0"/>
              <a:t>.</a:t>
            </a:r>
            <a:endParaRPr lang="en-US" dirty="0"/>
          </a:p>
        </p:txBody>
      </p:sp>
    </p:spTree>
    <p:extLst>
      <p:ext uri="{BB962C8B-B14F-4D97-AF65-F5344CB8AC3E}">
        <p14:creationId xmlns:p14="http://schemas.microsoft.com/office/powerpoint/2010/main" val="3496820425"/>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Vietnam Topples Johnson</a:t>
            </a:r>
            <a:endParaRPr lang="en-US" u="sng" dirty="0"/>
          </a:p>
        </p:txBody>
      </p:sp>
      <p:sp>
        <p:nvSpPr>
          <p:cNvPr id="3" name="Content Placeholder 2"/>
          <p:cNvSpPr>
            <a:spLocks noGrp="1"/>
          </p:cNvSpPr>
          <p:nvPr>
            <p:ph idx="1"/>
          </p:nvPr>
        </p:nvSpPr>
        <p:spPr/>
        <p:txBody>
          <a:bodyPr>
            <a:normAutofit lnSpcReduction="10000"/>
          </a:bodyPr>
          <a:lstStyle/>
          <a:p>
            <a:r>
              <a:rPr lang="en-US" dirty="0"/>
              <a:t>In </a:t>
            </a:r>
            <a:r>
              <a:rPr lang="en-US" b="1" dirty="0"/>
              <a:t>January 1968</a:t>
            </a:r>
            <a:r>
              <a:rPr lang="en-US" dirty="0"/>
              <a:t>, the Viet Cong (VC) attacked 27 key South Vietnamese cities, including Saigon.  The </a:t>
            </a:r>
            <a:r>
              <a:rPr lang="en-US" b="1" dirty="0"/>
              <a:t>Tet Offensive </a:t>
            </a:r>
            <a:r>
              <a:rPr lang="en-US" dirty="0"/>
              <a:t>ended in a military defeat for the VC, but it caused the American public to demand an immediate end to the war. President Johnson began to doubt the wisdom of continuing to send troops to Vietnam.</a:t>
            </a:r>
          </a:p>
          <a:p>
            <a:r>
              <a:rPr lang="en-US" u="sng" dirty="0"/>
              <a:t>Eugene McCarthy</a:t>
            </a:r>
            <a:r>
              <a:rPr lang="en-US" dirty="0"/>
              <a:t> and </a:t>
            </a:r>
            <a:r>
              <a:rPr lang="en-US" u="sng" dirty="0"/>
              <a:t>Robert F. Kennedy</a:t>
            </a:r>
            <a:r>
              <a:rPr lang="en-US" dirty="0"/>
              <a:t> entered the race for the 1968 Democratic presidential nomination.</a:t>
            </a:r>
          </a:p>
          <a:p>
            <a:r>
              <a:rPr lang="en-US" dirty="0"/>
              <a:t>On </a:t>
            </a:r>
            <a:r>
              <a:rPr lang="en-US" b="1" dirty="0"/>
              <a:t>March 31, 1968</a:t>
            </a:r>
            <a:r>
              <a:rPr lang="en-US" dirty="0"/>
              <a:t>, President Johnson stated that he would freeze American troop levels and gradually shift more responsibility to the South Vietnamese.  Bombings would also be scaled down.  He also declared that he would not be a candidate for the presidency in 1968</a:t>
            </a:r>
            <a:r>
              <a:rPr lang="en-US" dirty="0" smtClean="0"/>
              <a:t>.</a:t>
            </a:r>
            <a:endParaRPr lang="en-US" dirty="0"/>
          </a:p>
        </p:txBody>
      </p:sp>
    </p:spTree>
    <p:extLst>
      <p:ext uri="{BB962C8B-B14F-4D97-AF65-F5344CB8AC3E}">
        <p14:creationId xmlns:p14="http://schemas.microsoft.com/office/powerpoint/2010/main" val="3606668095"/>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Election of 1968</a:t>
            </a:r>
            <a:endParaRPr lang="en-US" u="sng" dirty="0"/>
          </a:p>
        </p:txBody>
      </p:sp>
      <p:sp>
        <p:nvSpPr>
          <p:cNvPr id="3" name="Content Placeholder 2"/>
          <p:cNvSpPr>
            <a:spLocks noGrp="1"/>
          </p:cNvSpPr>
          <p:nvPr>
            <p:ph idx="1"/>
          </p:nvPr>
        </p:nvSpPr>
        <p:spPr>
          <a:xfrm>
            <a:off x="320040" y="1508760"/>
            <a:ext cx="11033760" cy="5349239"/>
          </a:xfrm>
        </p:spPr>
        <p:txBody>
          <a:bodyPr>
            <a:normAutofit/>
          </a:bodyPr>
          <a:lstStyle/>
          <a:p>
            <a:r>
              <a:rPr lang="en-US" dirty="0"/>
              <a:t>On </a:t>
            </a:r>
            <a:r>
              <a:rPr lang="en-US" b="1" dirty="0"/>
              <a:t>June 5, 1968</a:t>
            </a:r>
            <a:r>
              <a:rPr lang="en-US" dirty="0"/>
              <a:t>, </a:t>
            </a:r>
            <a:r>
              <a:rPr lang="en-US" u="sng" dirty="0"/>
              <a:t>Robert Kennedy</a:t>
            </a:r>
            <a:r>
              <a:rPr lang="en-US" dirty="0"/>
              <a:t> was shot and </a:t>
            </a:r>
            <a:r>
              <a:rPr lang="en-US" b="1" dirty="0"/>
              <a:t>killed</a:t>
            </a:r>
            <a:r>
              <a:rPr lang="en-US" dirty="0"/>
              <a:t> by an Arab immigrant resentful of the Kennedy's pro-Israel views. </a:t>
            </a:r>
            <a:r>
              <a:rPr lang="en-US" dirty="0" smtClean="0"/>
              <a:t>  </a:t>
            </a:r>
            <a:r>
              <a:rPr lang="en-US" u="sng" dirty="0" smtClean="0"/>
              <a:t>Hubert </a:t>
            </a:r>
            <a:r>
              <a:rPr lang="en-US" u="sng" dirty="0"/>
              <a:t>H. Humphrey</a:t>
            </a:r>
            <a:r>
              <a:rPr lang="en-US" dirty="0"/>
              <a:t>, vice president of Johnson, won the Democratic nomination. Humphrey supported the increased use of force in Vietnam.</a:t>
            </a:r>
          </a:p>
          <a:p>
            <a:r>
              <a:rPr lang="en-US" dirty="0"/>
              <a:t>The Republicans nominated </a:t>
            </a:r>
            <a:r>
              <a:rPr lang="en-US" u="sng" dirty="0"/>
              <a:t>Richard Nixon</a:t>
            </a:r>
            <a:r>
              <a:rPr lang="en-US" dirty="0"/>
              <a:t> for president and </a:t>
            </a:r>
            <a:r>
              <a:rPr lang="en-US" u="sng" dirty="0"/>
              <a:t>Spiro T. Agnew</a:t>
            </a:r>
            <a:r>
              <a:rPr lang="en-US" dirty="0"/>
              <a:t> for vice president.  The Republican platform called for a victory in Vietnam and a strong anticrime policy.</a:t>
            </a:r>
          </a:p>
          <a:p>
            <a:r>
              <a:rPr lang="en-US" dirty="0"/>
              <a:t>The </a:t>
            </a:r>
            <a:r>
              <a:rPr lang="en-US" b="1" dirty="0"/>
              <a:t>American Independent party</a:t>
            </a:r>
            <a:r>
              <a:rPr lang="en-US" dirty="0"/>
              <a:t>, headed by </a:t>
            </a:r>
            <a:r>
              <a:rPr lang="en-US" u="sng" dirty="0"/>
              <a:t>George C. Wallace</a:t>
            </a:r>
            <a:r>
              <a:rPr lang="en-US" dirty="0"/>
              <a:t>, called for the of segregation of </a:t>
            </a:r>
            <a:r>
              <a:rPr lang="en-US" dirty="0" smtClean="0"/>
              <a:t>blacks.  The </a:t>
            </a:r>
            <a:r>
              <a:rPr lang="en-US" dirty="0"/>
              <a:t>Republican and Democrat candidates supported the Vietnam War in the election of 1968.</a:t>
            </a:r>
          </a:p>
          <a:p>
            <a:r>
              <a:rPr lang="en-US" dirty="0"/>
              <a:t>Despite winning most major cities and about 95% of the black vote, the Democrats lost the election; </a:t>
            </a:r>
            <a:r>
              <a:rPr lang="en-US" u="sng" dirty="0"/>
              <a:t>Richard Nixon</a:t>
            </a:r>
            <a:r>
              <a:rPr lang="en-US" dirty="0"/>
              <a:t> won the </a:t>
            </a:r>
            <a:r>
              <a:rPr lang="en-US" b="1" dirty="0"/>
              <a:t>election of 1968</a:t>
            </a:r>
            <a:r>
              <a:rPr lang="en-US" dirty="0" smtClean="0"/>
              <a:t>.</a:t>
            </a:r>
            <a:endParaRPr lang="en-US" dirty="0"/>
          </a:p>
        </p:txBody>
      </p:sp>
    </p:spTree>
    <p:extLst>
      <p:ext uri="{BB962C8B-B14F-4D97-AF65-F5344CB8AC3E}">
        <p14:creationId xmlns:p14="http://schemas.microsoft.com/office/powerpoint/2010/main" val="640702683"/>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Obituary of LBJ</a:t>
            </a:r>
            <a:endParaRPr lang="en-US" u="sng" dirty="0"/>
          </a:p>
        </p:txBody>
      </p:sp>
      <p:sp>
        <p:nvSpPr>
          <p:cNvPr id="3" name="Content Placeholder 2"/>
          <p:cNvSpPr>
            <a:spLocks noGrp="1"/>
          </p:cNvSpPr>
          <p:nvPr>
            <p:ph idx="1"/>
          </p:nvPr>
        </p:nvSpPr>
        <p:spPr/>
        <p:txBody>
          <a:bodyPr/>
          <a:lstStyle/>
          <a:p>
            <a:r>
              <a:rPr lang="en-US" dirty="0"/>
              <a:t>No president since Lincoln had done more for civil rights than LBJ.  </a:t>
            </a:r>
            <a:r>
              <a:rPr lang="en-US" dirty="0" smtClean="0"/>
              <a:t>The Vietnam </a:t>
            </a:r>
            <a:r>
              <a:rPr lang="en-US" dirty="0"/>
              <a:t>War sucked tax dollars away from LBJ's Great Society programs, though.</a:t>
            </a:r>
          </a:p>
          <a:p>
            <a:r>
              <a:rPr lang="en-US" dirty="0"/>
              <a:t>LBJ was persuaded by his advisors that an easy victory in Vietnam could be achieved by massive aerial bombing and large troop commitments. He did not want to continue to escalate the fighting, though, and this offended the war "hawks." His refusal to end the war also offended the war "doves</a:t>
            </a:r>
            <a:r>
              <a:rPr lang="en-US" dirty="0" smtClean="0"/>
              <a:t>."</a:t>
            </a:r>
            <a:endParaRPr lang="en-US" dirty="0"/>
          </a:p>
        </p:txBody>
      </p:sp>
    </p:spTree>
    <p:extLst>
      <p:ext uri="{BB962C8B-B14F-4D97-AF65-F5344CB8AC3E}">
        <p14:creationId xmlns:p14="http://schemas.microsoft.com/office/powerpoint/2010/main" val="4267903819"/>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Culture in the 1960s</a:t>
            </a:r>
            <a:endParaRPr lang="en-US" u="sng" dirty="0"/>
          </a:p>
        </p:txBody>
      </p:sp>
      <p:sp>
        <p:nvSpPr>
          <p:cNvPr id="3" name="Content Placeholder 2"/>
          <p:cNvSpPr>
            <a:spLocks noGrp="1"/>
          </p:cNvSpPr>
          <p:nvPr>
            <p:ph idx="1"/>
          </p:nvPr>
        </p:nvSpPr>
        <p:spPr/>
        <p:txBody>
          <a:bodyPr>
            <a:normAutofit/>
          </a:bodyPr>
          <a:lstStyle/>
          <a:p>
            <a:r>
              <a:rPr lang="en-US" dirty="0"/>
              <a:t>In 1960s in America, a negative attitude toward all kinds of authority took hold. The </a:t>
            </a:r>
            <a:r>
              <a:rPr lang="en-US" b="1" dirty="0"/>
              <a:t>Free Speech Movement</a:t>
            </a:r>
            <a:r>
              <a:rPr lang="en-US" dirty="0"/>
              <a:t> was one of the first organized protests </a:t>
            </a:r>
            <a:r>
              <a:rPr lang="en-US" b="1" dirty="0" smtClean="0"/>
              <a:t>against </a:t>
            </a:r>
            <a:r>
              <a:rPr lang="en-US" dirty="0" smtClean="0"/>
              <a:t>established</a:t>
            </a:r>
            <a:r>
              <a:rPr lang="en-US" dirty="0"/>
              <a:t> </a:t>
            </a:r>
            <a:r>
              <a:rPr lang="en-US" b="1" dirty="0"/>
              <a:t>authority</a:t>
            </a:r>
            <a:r>
              <a:rPr lang="en-US" dirty="0"/>
              <a:t>. It took place at the </a:t>
            </a:r>
            <a:r>
              <a:rPr lang="en-US" b="1" dirty="0"/>
              <a:t>University of California at Berkeley</a:t>
            </a:r>
            <a:r>
              <a:rPr lang="en-US" dirty="0"/>
              <a:t> in </a:t>
            </a:r>
            <a:r>
              <a:rPr lang="en-US" b="1" dirty="0"/>
              <a:t>1964</a:t>
            </a:r>
            <a:r>
              <a:rPr lang="en-US" dirty="0"/>
              <a:t>. Leader </a:t>
            </a:r>
            <a:r>
              <a:rPr lang="en-US" u="sng" dirty="0"/>
              <a:t>Mario Savio</a:t>
            </a:r>
            <a:r>
              <a:rPr lang="en-US" dirty="0"/>
              <a:t> condemned the impersonal university "machine." </a:t>
            </a:r>
          </a:p>
          <a:p>
            <a:r>
              <a:rPr lang="en-US" dirty="0"/>
              <a:t>From the 1950s to the 1970s, educated people became more secular and uneducated people became more religious.</a:t>
            </a:r>
          </a:p>
          <a:p>
            <a:r>
              <a:rPr lang="en-US" dirty="0"/>
              <a:t>Protests against government took place around the world, including France, China, and Czechoslovakia</a:t>
            </a:r>
            <a:r>
              <a:rPr lang="en-US" dirty="0" smtClean="0"/>
              <a:t>.</a:t>
            </a:r>
            <a:endParaRPr lang="en-US" dirty="0"/>
          </a:p>
        </p:txBody>
      </p:sp>
    </p:spTree>
    <p:extLst>
      <p:ext uri="{BB962C8B-B14F-4D97-AF65-F5344CB8AC3E}">
        <p14:creationId xmlns:p14="http://schemas.microsoft.com/office/powerpoint/2010/main" val="2689871186"/>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Sexual Revolution</a:t>
            </a:r>
            <a:endParaRPr lang="en-US" u="sng" dirty="0"/>
          </a:p>
        </p:txBody>
      </p:sp>
      <p:sp>
        <p:nvSpPr>
          <p:cNvPr id="3" name="Content Placeholder 2"/>
          <p:cNvSpPr>
            <a:spLocks noGrp="1"/>
          </p:cNvSpPr>
          <p:nvPr>
            <p:ph idx="1"/>
          </p:nvPr>
        </p:nvSpPr>
        <p:spPr>
          <a:xfrm>
            <a:off x="182880" y="1825624"/>
            <a:ext cx="11681460" cy="4689475"/>
          </a:xfrm>
        </p:spPr>
        <p:txBody>
          <a:bodyPr>
            <a:normAutofit/>
          </a:bodyPr>
          <a:lstStyle/>
          <a:p>
            <a:r>
              <a:rPr lang="en-US" dirty="0"/>
              <a:t>The 1960s also witnessed a "</a:t>
            </a:r>
            <a:r>
              <a:rPr lang="en-US" b="1" dirty="0"/>
              <a:t>sexual revolution</a:t>
            </a:r>
            <a:r>
              <a:rPr lang="en-US" dirty="0"/>
              <a:t>."  The introduction of the birth control pill made unwanted pregnancies easy to avoid.  By the 1960s, gay men and lesbians were increasingly emerging and demanding sexual tolerance. The </a:t>
            </a:r>
            <a:r>
              <a:rPr lang="en-US" b="1" dirty="0"/>
              <a:t>Stonewall Rebellion</a:t>
            </a:r>
            <a:r>
              <a:rPr lang="en-US" dirty="0"/>
              <a:t> was a series of riots that emerged when off-duty police officers attacked gay men. Worries in the 1980s of AIDS and other sexually-transmitted diseases slowed the sexual revolution.</a:t>
            </a:r>
          </a:p>
          <a:p>
            <a:r>
              <a:rPr lang="en-US" dirty="0"/>
              <a:t>By the end of the 1960s, </a:t>
            </a:r>
            <a:r>
              <a:rPr lang="en-US" b="1" dirty="0"/>
              <a:t>students for a Democratic Society</a:t>
            </a:r>
            <a:r>
              <a:rPr lang="en-US" dirty="0"/>
              <a:t> (</a:t>
            </a:r>
            <a:r>
              <a:rPr lang="en-US" b="1" dirty="0"/>
              <a:t>SDS</a:t>
            </a:r>
            <a:r>
              <a:rPr lang="en-US" dirty="0"/>
              <a:t>) had created an underground terrorist group called the </a:t>
            </a:r>
            <a:r>
              <a:rPr lang="en-US" b="1" dirty="0"/>
              <a:t>Weathermen</a:t>
            </a:r>
            <a:r>
              <a:rPr lang="en-US" dirty="0"/>
              <a:t>.</a:t>
            </a:r>
          </a:p>
          <a:p>
            <a:r>
              <a:rPr lang="en-US" dirty="0"/>
              <a:t>The upheavals of the 1960s could be attributed to the three </a:t>
            </a:r>
            <a:r>
              <a:rPr lang="en-US" i="1" dirty="0"/>
              <a:t>P</a:t>
            </a:r>
            <a:r>
              <a:rPr lang="en-US" dirty="0"/>
              <a:t>s:  the youthful </a:t>
            </a:r>
            <a:r>
              <a:rPr lang="en-US" b="1" dirty="0"/>
              <a:t>population</a:t>
            </a:r>
            <a:r>
              <a:rPr lang="en-US" dirty="0"/>
              <a:t> bulge, </a:t>
            </a:r>
            <a:r>
              <a:rPr lang="en-US" b="1" dirty="0"/>
              <a:t>protest</a:t>
            </a:r>
            <a:r>
              <a:rPr lang="en-US" dirty="0"/>
              <a:t> against racism and the Vietnam War, and the apparent permanence of </a:t>
            </a:r>
            <a:r>
              <a:rPr lang="en-US" b="1" dirty="0"/>
              <a:t>prosperity</a:t>
            </a:r>
            <a:r>
              <a:rPr lang="en-US" dirty="0" smtClean="0"/>
              <a:t>.</a:t>
            </a:r>
            <a:endParaRPr lang="en-US" dirty="0"/>
          </a:p>
        </p:txBody>
      </p:sp>
    </p:spTree>
    <p:extLst>
      <p:ext uri="{BB962C8B-B14F-4D97-AF65-F5344CB8AC3E}">
        <p14:creationId xmlns:p14="http://schemas.microsoft.com/office/powerpoint/2010/main" val="1465330072"/>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Stonewall Riots Video</a:t>
            </a:r>
            <a:endParaRPr lang="en-US" u="sng" dirty="0"/>
          </a:p>
        </p:txBody>
      </p:sp>
      <p:pic>
        <p:nvPicPr>
          <p:cNvPr id="4" name="DCxoT7O2Gmw"/>
          <p:cNvPicPr>
            <a:picLocks noGrp="1" noRot="1" noChangeAspect="1"/>
          </p:cNvPicPr>
          <p:nvPr>
            <p:ph idx="1"/>
            <a:videoFile r:link="rId1"/>
          </p:nvPr>
        </p:nvPicPr>
        <p:blipFill>
          <a:blip r:embed="rId3"/>
          <a:stretch>
            <a:fillRect/>
          </a:stretch>
        </p:blipFill>
        <p:spPr>
          <a:xfrm>
            <a:off x="3810000" y="2714625"/>
            <a:ext cx="4572000" cy="2571750"/>
          </a:xfrm>
          <a:prstGeom prst="rect">
            <a:avLst/>
          </a:prstGeom>
        </p:spPr>
      </p:pic>
    </p:spTree>
    <p:extLst>
      <p:ext uri="{BB962C8B-B14F-4D97-AF65-F5344CB8AC3E}">
        <p14:creationId xmlns:p14="http://schemas.microsoft.com/office/powerpoint/2010/main" val="15398191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Baby Boom</a:t>
            </a:r>
            <a:endParaRPr lang="en-US" u="sng" dirty="0"/>
          </a:p>
        </p:txBody>
      </p:sp>
      <p:sp>
        <p:nvSpPr>
          <p:cNvPr id="3" name="Content Placeholder 2"/>
          <p:cNvSpPr>
            <a:spLocks noGrp="1"/>
          </p:cNvSpPr>
          <p:nvPr>
            <p:ph idx="1"/>
          </p:nvPr>
        </p:nvSpPr>
        <p:spPr/>
        <p:txBody>
          <a:bodyPr/>
          <a:lstStyle/>
          <a:p>
            <a:r>
              <a:rPr lang="en-US" dirty="0"/>
              <a:t>In the 15 years after 1945, the </a:t>
            </a:r>
            <a:r>
              <a:rPr lang="en-US" b="1" dirty="0"/>
              <a:t>birth rate</a:t>
            </a:r>
            <a:r>
              <a:rPr lang="en-US" dirty="0"/>
              <a:t> in the United States exploded as the "</a:t>
            </a:r>
            <a:r>
              <a:rPr lang="en-US" b="1" dirty="0"/>
              <a:t>baby boom</a:t>
            </a:r>
            <a:r>
              <a:rPr lang="en-US" dirty="0"/>
              <a:t>" took place.  More than 50 million babies were born by the end of the 1950s.  By 1973, the birth rates had dropped below the point necessary to maintain existing population figures</a:t>
            </a:r>
            <a:r>
              <a:rPr lang="en-US" dirty="0" smtClean="0"/>
              <a:t>.</a:t>
            </a:r>
            <a:endParaRPr lang="en-US" dirty="0"/>
          </a:p>
        </p:txBody>
      </p:sp>
    </p:spTree>
    <p:extLst>
      <p:ext uri="{BB962C8B-B14F-4D97-AF65-F5344CB8AC3E}">
        <p14:creationId xmlns:p14="http://schemas.microsoft.com/office/powerpoint/2010/main" val="37140750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TotalTime>
  <Words>982</Words>
  <Application>Microsoft Office PowerPoint</Application>
  <PresentationFormat>Widescreen</PresentationFormat>
  <Paragraphs>260</Paragraphs>
  <Slides>85</Slides>
  <Notes>0</Notes>
  <HiddenSlides>0</HiddenSlides>
  <MMClips>12</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85</vt:i4>
      </vt:variant>
    </vt:vector>
  </HeadingPairs>
  <TitlesOfParts>
    <vt:vector size="89" baseType="lpstr">
      <vt:lpstr>Arial</vt:lpstr>
      <vt:lpstr>Calibri</vt:lpstr>
      <vt:lpstr>Calibri Light</vt:lpstr>
      <vt:lpstr>Office Theme</vt:lpstr>
      <vt:lpstr>The Postwar Period and into the Twenty-First Century, Part I</vt:lpstr>
      <vt:lpstr>Postwar Economic Activities</vt:lpstr>
      <vt:lpstr>Postwar Economic Activities, Continued</vt:lpstr>
      <vt:lpstr>Long Economic Boom</vt:lpstr>
      <vt:lpstr>Roots of Postwar Prosperity</vt:lpstr>
      <vt:lpstr>Smiling Sunbelt</vt:lpstr>
      <vt:lpstr>Picture of Sunbelt</vt:lpstr>
      <vt:lpstr>The Rush to the Suburbs</vt:lpstr>
      <vt:lpstr>Baby Boom</vt:lpstr>
      <vt:lpstr>President Truman</vt:lpstr>
      <vt:lpstr>Picture of Yalta</vt:lpstr>
      <vt:lpstr>Concessions at Yalta</vt:lpstr>
      <vt:lpstr>US v. SU</vt:lpstr>
      <vt:lpstr>Shaping the Postwar World</vt:lpstr>
      <vt:lpstr>U.N. Influence</vt:lpstr>
      <vt:lpstr>The Problem of Germany</vt:lpstr>
      <vt:lpstr>USSR Spreads Communism</vt:lpstr>
      <vt:lpstr>The Cold War Congeals</vt:lpstr>
      <vt:lpstr>Communist Influence</vt:lpstr>
      <vt:lpstr>American Begins to Rearm</vt:lpstr>
      <vt:lpstr>Reconstruction</vt:lpstr>
      <vt:lpstr>Arms Race</vt:lpstr>
      <vt:lpstr>Video of H-Bomb Test</vt:lpstr>
      <vt:lpstr>Ferretting Out Communists</vt:lpstr>
      <vt:lpstr>Democratic Divisions in 1948</vt:lpstr>
      <vt:lpstr>Fair Deal</vt:lpstr>
      <vt:lpstr>Korea</vt:lpstr>
      <vt:lpstr>Korean War</vt:lpstr>
      <vt:lpstr>Picture of Douglas MacArthur</vt:lpstr>
      <vt:lpstr>Affluence and Its Anxieties</vt:lpstr>
      <vt:lpstr>Consumer Culture</vt:lpstr>
      <vt:lpstr>Hound Dog</vt:lpstr>
      <vt:lpstr>Eisenhower</vt:lpstr>
      <vt:lpstr>Checkers Speech</vt:lpstr>
      <vt:lpstr>McCarthyism</vt:lpstr>
      <vt:lpstr>Joseph McCarthy</vt:lpstr>
      <vt:lpstr>Desegregating the South</vt:lpstr>
      <vt:lpstr>Civil Rights Revolution</vt:lpstr>
      <vt:lpstr>Little Rock</vt:lpstr>
      <vt:lpstr>The Little Rock Nine</vt:lpstr>
      <vt:lpstr>Marching for Rights</vt:lpstr>
      <vt:lpstr>Eisenhower Republicanism at Home</vt:lpstr>
      <vt:lpstr>Eisenhower Economy</vt:lpstr>
      <vt:lpstr>Foreign Policy</vt:lpstr>
      <vt:lpstr>Vietnam</vt:lpstr>
      <vt:lpstr>Cold War Crises in Europe</vt:lpstr>
      <vt:lpstr>Cold War Crises in the Middle East</vt:lpstr>
      <vt:lpstr>Round Two for Ike</vt:lpstr>
      <vt:lpstr>We Like Ike</vt:lpstr>
      <vt:lpstr>Space Race</vt:lpstr>
      <vt:lpstr>Lebanon</vt:lpstr>
      <vt:lpstr>Fidel Castro</vt:lpstr>
      <vt:lpstr>JFK</vt:lpstr>
      <vt:lpstr>JFK v. Nixon</vt:lpstr>
      <vt:lpstr>New Culture</vt:lpstr>
      <vt:lpstr>Other New Culture</vt:lpstr>
      <vt:lpstr>JFK’s New Frontier</vt:lpstr>
      <vt:lpstr>New Frontier at Home</vt:lpstr>
      <vt:lpstr>European Issues</vt:lpstr>
      <vt:lpstr>Foreign Flare-Ups</vt:lpstr>
      <vt:lpstr>Vietnam</vt:lpstr>
      <vt:lpstr>Cuban Confrontations</vt:lpstr>
      <vt:lpstr>Cuban Missile Crisis</vt:lpstr>
      <vt:lpstr>Struggle for Civil Rights</vt:lpstr>
      <vt:lpstr>Video of Freedom Riders</vt:lpstr>
      <vt:lpstr>I Have a Dream</vt:lpstr>
      <vt:lpstr>MLK’s Speech</vt:lpstr>
      <vt:lpstr>Killing Kennedy</vt:lpstr>
      <vt:lpstr>LBJ</vt:lpstr>
      <vt:lpstr>All the Way</vt:lpstr>
      <vt:lpstr>LBJ v. Goldwater</vt:lpstr>
      <vt:lpstr>Great Society Congress</vt:lpstr>
      <vt:lpstr>Battling for Black Rights</vt:lpstr>
      <vt:lpstr>Black Power</vt:lpstr>
      <vt:lpstr>Malcolm X Speaks</vt:lpstr>
      <vt:lpstr>MLK’s Death</vt:lpstr>
      <vt:lpstr>Communism in Two Hemispheres</vt:lpstr>
      <vt:lpstr>Israeli Issues</vt:lpstr>
      <vt:lpstr>Vietnam Vexations</vt:lpstr>
      <vt:lpstr>Vietnam Topples Johnson</vt:lpstr>
      <vt:lpstr>Election of 1968</vt:lpstr>
      <vt:lpstr>Obituary of LBJ</vt:lpstr>
      <vt:lpstr>Culture in the 1960s</vt:lpstr>
      <vt:lpstr>Sexual Revolution</vt:lpstr>
      <vt:lpstr>Stonewall Riots Video</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Postwar Period and into the Twenty-First Century</dc:title>
  <dc:creator>Iain Lampert</dc:creator>
  <cp:lastModifiedBy>Iain Lampert</cp:lastModifiedBy>
  <cp:revision>16</cp:revision>
  <dcterms:created xsi:type="dcterms:W3CDTF">2015-02-25T18:57:19Z</dcterms:created>
  <dcterms:modified xsi:type="dcterms:W3CDTF">2015-02-25T21:52:29Z</dcterms:modified>
</cp:coreProperties>
</file>