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18" r:id="rId68"/>
    <p:sldId id="323" r:id="rId69"/>
    <p:sldId id="324" r:id="rId70"/>
    <p:sldId id="325" r:id="rId71"/>
    <p:sldId id="326" r:id="rId72"/>
    <p:sldId id="327" r:id="rId73"/>
    <p:sldId id="328" r:id="rId74"/>
    <p:sldId id="329" r:id="rId75"/>
    <p:sldId id="330" r:id="rId76"/>
    <p:sldId id="331" r:id="rId77"/>
    <p:sldId id="332" r:id="rId78"/>
    <p:sldId id="33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6" autoAdjust="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326AA-1C03-47BB-9E5D-31D974544E7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150667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326AA-1C03-47BB-9E5D-31D974544E7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374522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326AA-1C03-47BB-9E5D-31D974544E7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262147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326AA-1C03-47BB-9E5D-31D974544E7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212654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326AA-1C03-47BB-9E5D-31D974544E7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188922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326AA-1C03-47BB-9E5D-31D974544E7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214503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326AA-1C03-47BB-9E5D-31D974544E79}"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380095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326AA-1C03-47BB-9E5D-31D974544E79}"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23001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326AA-1C03-47BB-9E5D-31D974544E79}"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157899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326AA-1C03-47BB-9E5D-31D974544E7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209483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326AA-1C03-47BB-9E5D-31D974544E7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CBDB-1D56-49D1-AF52-AC2BD77DCCF4}" type="slidenum">
              <a:rPr lang="en-US" smtClean="0"/>
              <a:t>‹#›</a:t>
            </a:fld>
            <a:endParaRPr lang="en-US"/>
          </a:p>
        </p:txBody>
      </p:sp>
    </p:spTree>
    <p:extLst>
      <p:ext uri="{BB962C8B-B14F-4D97-AF65-F5344CB8AC3E}">
        <p14:creationId xmlns:p14="http://schemas.microsoft.com/office/powerpoint/2010/main" val="364007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326AA-1C03-47BB-9E5D-31D974544E79}" type="datetimeFigureOut">
              <a:rPr lang="en-US" smtClean="0"/>
              <a:t>1/29/2015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DCBDB-1D56-49D1-AF52-AC2BD77DCCF4}" type="slidenum">
              <a:rPr lang="en-US" smtClean="0"/>
              <a:t>‹#›</a:t>
            </a:fld>
            <a:endParaRPr lang="en-US"/>
          </a:p>
        </p:txBody>
      </p:sp>
    </p:spTree>
    <p:extLst>
      <p:ext uri="{BB962C8B-B14F-4D97-AF65-F5344CB8AC3E}">
        <p14:creationId xmlns:p14="http://schemas.microsoft.com/office/powerpoint/2010/main" val="419971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Chapter Six: </a:t>
            </a:r>
            <a:r>
              <a:rPr lang="en-US" u="sng" dirty="0" smtClean="0"/>
              <a:t>The Machine Age (1877-1900)</a:t>
            </a:r>
            <a:endParaRPr lang="en-US" u="sng" dirty="0"/>
          </a:p>
        </p:txBody>
      </p:sp>
      <p:sp>
        <p:nvSpPr>
          <p:cNvPr id="3" name="Subtitle 2"/>
          <p:cNvSpPr>
            <a:spLocks noGrp="1"/>
          </p:cNvSpPr>
          <p:nvPr>
            <p:ph type="subTitle" idx="1"/>
          </p:nvPr>
        </p:nvSpPr>
        <p:spPr/>
        <p:txBody>
          <a:bodyPr/>
          <a:lstStyle/>
          <a:p>
            <a:r>
              <a:rPr lang="en-US" b="1" u="sng" dirty="0" smtClean="0"/>
              <a:t>APUSH Test Date: </a:t>
            </a:r>
            <a:r>
              <a:rPr lang="en-US" u="sng" dirty="0" smtClean="0"/>
              <a:t>Friday, May 8</a:t>
            </a:r>
            <a:r>
              <a:rPr lang="en-US" u="sng" baseline="30000" dirty="0" smtClean="0"/>
              <a:t>th</a:t>
            </a:r>
            <a:endParaRPr lang="en-US" u="sng" dirty="0"/>
          </a:p>
        </p:txBody>
      </p:sp>
    </p:spTree>
    <p:extLst>
      <p:ext uri="{BB962C8B-B14F-4D97-AF65-F5344CB8AC3E}">
        <p14:creationId xmlns:p14="http://schemas.microsoft.com/office/powerpoint/2010/main" val="225357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Integration</a:t>
            </a:r>
            <a:endParaRPr lang="en-US" u="sng" dirty="0"/>
          </a:p>
        </p:txBody>
      </p:sp>
      <p:sp>
        <p:nvSpPr>
          <p:cNvPr id="3" name="Content Placeholder 2"/>
          <p:cNvSpPr>
            <a:spLocks noGrp="1"/>
          </p:cNvSpPr>
          <p:nvPr>
            <p:ph idx="1"/>
          </p:nvPr>
        </p:nvSpPr>
        <p:spPr/>
        <p:txBody>
          <a:bodyPr>
            <a:normAutofit lnSpcReduction="10000"/>
          </a:bodyPr>
          <a:lstStyle/>
          <a:p>
            <a:r>
              <a:rPr lang="en-US" dirty="0" smtClean="0"/>
              <a:t>The most common forms of business consolidation (businesses joining together) were </a:t>
            </a:r>
            <a:r>
              <a:rPr lang="en-US" b="1" dirty="0" smtClean="0"/>
              <a:t>horizontal and vertical integration</a:t>
            </a:r>
            <a:endParaRPr lang="en-US" dirty="0" smtClean="0"/>
          </a:p>
          <a:p>
            <a:r>
              <a:rPr lang="en-US" dirty="0" smtClean="0"/>
              <a:t>One is legal, one is not, both were practiced by “robber barons” in the Gilded Age</a:t>
            </a:r>
          </a:p>
          <a:p>
            <a:r>
              <a:rPr lang="en-US" dirty="0" smtClean="0"/>
              <a:t>Horizontal integration made monopolies in a particular industry</a:t>
            </a:r>
          </a:p>
          <a:p>
            <a:r>
              <a:rPr lang="en-US" dirty="0" smtClean="0"/>
              <a:t>The best-known example was Standard Oil, created by John D. Rockefeller</a:t>
            </a:r>
          </a:p>
          <a:p>
            <a:r>
              <a:rPr lang="en-US" dirty="0" smtClean="0"/>
              <a:t>In horizontal integration, several smaller companies within the same industry are being destroyed through practices like cutthroat competition or pooling agreements</a:t>
            </a:r>
          </a:p>
          <a:p>
            <a:endParaRPr lang="en-US" dirty="0"/>
          </a:p>
        </p:txBody>
      </p:sp>
    </p:spTree>
    <p:extLst>
      <p:ext uri="{BB962C8B-B14F-4D97-AF65-F5344CB8AC3E}">
        <p14:creationId xmlns:p14="http://schemas.microsoft.com/office/powerpoint/2010/main" val="54400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Rockefeller</a:t>
            </a:r>
            <a:endParaRPr lang="en-US" u="sng" dirty="0"/>
          </a:p>
        </p:txBody>
      </p:sp>
      <p:pic>
        <p:nvPicPr>
          <p:cNvPr id="3074" name="Picture 2" descr="http://www.apfn.net/rockefel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6100" y="1859017"/>
            <a:ext cx="6492239" cy="462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1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Integration</a:t>
            </a:r>
            <a:endParaRPr lang="en-US" u="sng" dirty="0"/>
          </a:p>
        </p:txBody>
      </p:sp>
      <p:pic>
        <p:nvPicPr>
          <p:cNvPr id="4098" name="Picture 2" descr="http://insidertestprep.com/wp-content/uploads/2013/05/Vertical-and-Horizontal-Integr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0140" y="1567788"/>
            <a:ext cx="10233659" cy="500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68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Vertical Integration</a:t>
            </a:r>
            <a:endParaRPr lang="en-US" u="sng" dirty="0"/>
          </a:p>
        </p:txBody>
      </p:sp>
      <p:sp>
        <p:nvSpPr>
          <p:cNvPr id="3" name="Content Placeholder 2"/>
          <p:cNvSpPr>
            <a:spLocks noGrp="1"/>
          </p:cNvSpPr>
          <p:nvPr>
            <p:ph idx="1"/>
          </p:nvPr>
        </p:nvSpPr>
        <p:spPr/>
        <p:txBody>
          <a:bodyPr/>
          <a:lstStyle/>
          <a:p>
            <a:r>
              <a:rPr lang="en-US" dirty="0" smtClean="0"/>
              <a:t>Vertical integration is still legal today, so long as the big company doesn’t become a trust or a holding company </a:t>
            </a:r>
          </a:p>
          <a:p>
            <a:r>
              <a:rPr lang="en-US" dirty="0" smtClean="0"/>
              <a:t>(A trust is an organization set up to control assets/property, made INSTEAD of a corporation, so they could avoid restrictions placed on corporations; it doesn’t get a charter from the state, just support from the voluntary actions of people who support it)</a:t>
            </a:r>
          </a:p>
          <a:p>
            <a:r>
              <a:rPr lang="en-US" dirty="0" smtClean="0"/>
              <a:t>V.I. must allow companies in the same industry to survive</a:t>
            </a:r>
          </a:p>
          <a:p>
            <a:r>
              <a:rPr lang="en-US" dirty="0" smtClean="0"/>
              <a:t>One company buys out all of the factors of production they need (from raw materials to finished product), but not EVERY factor of production (McDonalds v. Burger King have separate factories)</a:t>
            </a:r>
            <a:endParaRPr lang="en-US" dirty="0"/>
          </a:p>
        </p:txBody>
      </p:sp>
    </p:spTree>
    <p:extLst>
      <p:ext uri="{BB962C8B-B14F-4D97-AF65-F5344CB8AC3E}">
        <p14:creationId xmlns:p14="http://schemas.microsoft.com/office/powerpoint/2010/main" val="1990032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Problems</a:t>
            </a:r>
            <a:endParaRPr lang="en-US" u="sng" dirty="0"/>
          </a:p>
        </p:txBody>
      </p:sp>
      <p:sp>
        <p:nvSpPr>
          <p:cNvPr id="3" name="Content Placeholder 2"/>
          <p:cNvSpPr>
            <a:spLocks noGrp="1"/>
          </p:cNvSpPr>
          <p:nvPr>
            <p:ph idx="1"/>
          </p:nvPr>
        </p:nvSpPr>
        <p:spPr/>
        <p:txBody>
          <a:bodyPr/>
          <a:lstStyle/>
          <a:p>
            <a:r>
              <a:rPr lang="en-US" dirty="0" smtClean="0"/>
              <a:t>Rapid growth required a lot of money</a:t>
            </a:r>
          </a:p>
          <a:p>
            <a:r>
              <a:rPr lang="en-US" dirty="0" smtClean="0"/>
              <a:t>Businessmen borrowed a lot of money, so if they failed, the banks would lose out</a:t>
            </a:r>
          </a:p>
          <a:p>
            <a:r>
              <a:rPr lang="en-US" dirty="0" smtClean="0"/>
              <a:t>During 1875-1900, the US went through a financial panic every decade</a:t>
            </a:r>
          </a:p>
          <a:p>
            <a:r>
              <a:rPr lang="en-US" dirty="0" smtClean="0"/>
              <a:t>The lower classes suffered the most, as jobs/money became scarce</a:t>
            </a:r>
          </a:p>
          <a:p>
            <a:r>
              <a:rPr lang="en-US" dirty="0" smtClean="0"/>
              <a:t>Monopolies created a class of powerful rich men, increasing public resentment; the government passed laws to restrict monopolies, but the courts overturned those laws</a:t>
            </a:r>
            <a:endParaRPr lang="en-US" dirty="0"/>
          </a:p>
        </p:txBody>
      </p:sp>
    </p:spTree>
    <p:extLst>
      <p:ext uri="{BB962C8B-B14F-4D97-AF65-F5344CB8AC3E}">
        <p14:creationId xmlns:p14="http://schemas.microsoft.com/office/powerpoint/2010/main" val="223683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Example</a:t>
            </a:r>
            <a:endParaRPr lang="en-US" u="sng" dirty="0"/>
          </a:p>
        </p:txBody>
      </p:sp>
      <p:sp>
        <p:nvSpPr>
          <p:cNvPr id="3" name="Content Placeholder 2"/>
          <p:cNvSpPr>
            <a:spLocks noGrp="1"/>
          </p:cNvSpPr>
          <p:nvPr>
            <p:ph idx="1"/>
          </p:nvPr>
        </p:nvSpPr>
        <p:spPr/>
        <p:txBody>
          <a:bodyPr/>
          <a:lstStyle/>
          <a:p>
            <a:r>
              <a:rPr lang="en-US" dirty="0" smtClean="0"/>
              <a:t>The back-and-forth battle among the public, government, and courts is exemplified by the </a:t>
            </a:r>
            <a:r>
              <a:rPr lang="en-US" b="1" dirty="0" smtClean="0"/>
              <a:t>Sherman Antitrust Act of 1890</a:t>
            </a:r>
            <a:endParaRPr lang="en-US" dirty="0" smtClean="0"/>
          </a:p>
          <a:p>
            <a:r>
              <a:rPr lang="en-US" dirty="0" smtClean="0"/>
              <a:t>Public pressure led to the law being passed, when forbade “any combination…or conspiracy in the restraint of trade”</a:t>
            </a:r>
            <a:endParaRPr lang="en-US" b="1" dirty="0" smtClean="0"/>
          </a:p>
          <a:p>
            <a:r>
              <a:rPr lang="en-US" dirty="0" smtClean="0"/>
              <a:t>The wording of the Act was ambiguous, so the Supreme Court twisted it</a:t>
            </a:r>
          </a:p>
          <a:p>
            <a:r>
              <a:rPr lang="en-US" dirty="0" smtClean="0"/>
              <a:t>In 1895, the Court ruled that E.C. Knight, a company that controlled 98% of sugar refineries in the US, didn’t violate the Act because local manufacturing couldn’t be controlled by Congress’s dealings in interstate commerce </a:t>
            </a:r>
            <a:r>
              <a:rPr lang="en-US" b="1" dirty="0" smtClean="0"/>
              <a:t>(U.S. v. E.C. Knight Co., 1895)</a:t>
            </a:r>
            <a:endParaRPr lang="en-US" b="1" dirty="0"/>
          </a:p>
        </p:txBody>
      </p:sp>
    </p:spTree>
    <p:extLst>
      <p:ext uri="{BB962C8B-B14F-4D97-AF65-F5344CB8AC3E}">
        <p14:creationId xmlns:p14="http://schemas.microsoft.com/office/powerpoint/2010/main" val="1136120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Divide</a:t>
            </a:r>
            <a:endParaRPr lang="en-US" u="sng" dirty="0"/>
          </a:p>
        </p:txBody>
      </p:sp>
      <p:sp>
        <p:nvSpPr>
          <p:cNvPr id="3" name="Content Placeholder 2"/>
          <p:cNvSpPr>
            <a:spLocks noGrp="1"/>
          </p:cNvSpPr>
          <p:nvPr>
            <p:ph idx="1"/>
          </p:nvPr>
        </p:nvSpPr>
        <p:spPr/>
        <p:txBody>
          <a:bodyPr/>
          <a:lstStyle/>
          <a:p>
            <a:r>
              <a:rPr lang="en-US" dirty="0" smtClean="0"/>
              <a:t>On the other hand, labor unions were often found to be in “restraint in free trade” and declared illegal</a:t>
            </a:r>
          </a:p>
          <a:p>
            <a:r>
              <a:rPr lang="en-US" dirty="0" smtClean="0"/>
              <a:t>The loophole was closed in 1914 with the passage of the Clayton Antitrust Act, which made allowances for collective bargaining/unions</a:t>
            </a:r>
          </a:p>
          <a:p>
            <a:r>
              <a:rPr lang="en-US" dirty="0" smtClean="0"/>
              <a:t>Public pressure for reform came from wealthy industrialists, too</a:t>
            </a:r>
          </a:p>
          <a:p>
            <a:r>
              <a:rPr lang="en-US" dirty="0" smtClean="0"/>
              <a:t>Steel producer </a:t>
            </a:r>
            <a:r>
              <a:rPr lang="en-US" b="1" dirty="0" smtClean="0"/>
              <a:t>Andrew Carnegie</a:t>
            </a:r>
            <a:r>
              <a:rPr lang="en-US" dirty="0" smtClean="0"/>
              <a:t> promoted a philosophy based on the work of Charles Darwin, the evolutionist</a:t>
            </a:r>
          </a:p>
          <a:p>
            <a:r>
              <a:rPr lang="en-US" dirty="0" smtClean="0"/>
              <a:t>Carnegie said that in business, as in nature, unrestricted competition meant only the “fittest” would survive – called “</a:t>
            </a:r>
            <a:r>
              <a:rPr lang="en-US" b="1" dirty="0" smtClean="0"/>
              <a:t>Social Darwinism</a:t>
            </a:r>
            <a:r>
              <a:rPr lang="en-US" dirty="0" smtClean="0"/>
              <a:t>”</a:t>
            </a:r>
            <a:endParaRPr lang="en-US" dirty="0"/>
          </a:p>
        </p:txBody>
      </p:sp>
    </p:spTree>
    <p:extLst>
      <p:ext uri="{BB962C8B-B14F-4D97-AF65-F5344CB8AC3E}">
        <p14:creationId xmlns:p14="http://schemas.microsoft.com/office/powerpoint/2010/main" val="1675377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Andrew Carnegie</a:t>
            </a:r>
            <a:endParaRPr lang="en-US" u="sng" dirty="0"/>
          </a:p>
        </p:txBody>
      </p:sp>
      <p:pic>
        <p:nvPicPr>
          <p:cNvPr id="5122" name="Picture 2" descr="http://4.bp.blogspot.com/-b_0xWtku5m0/VAZToRzQr0I/AAAAAAAABK4/-WXpBkHb7hY/s1600/220px-Andrew_Carnegie%2C_three-quarter_length_portrait%2C_seated%2C_facing_slightly_left%2C_19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1429890"/>
            <a:ext cx="4389120" cy="51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36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Social Darwinism</a:t>
            </a:r>
            <a:endParaRPr lang="en-US" u="sng" dirty="0"/>
          </a:p>
        </p:txBody>
      </p:sp>
      <p:sp>
        <p:nvSpPr>
          <p:cNvPr id="3" name="Content Placeholder 2"/>
          <p:cNvSpPr>
            <a:spLocks noGrp="1"/>
          </p:cNvSpPr>
          <p:nvPr>
            <p:ph idx="1"/>
          </p:nvPr>
        </p:nvSpPr>
        <p:spPr/>
        <p:txBody>
          <a:bodyPr/>
          <a:lstStyle/>
          <a:p>
            <a:r>
              <a:rPr lang="en-US" dirty="0" smtClean="0"/>
              <a:t>Carnegie’s argument was inconsistent; while he argued against government regulation, he also supported all types of government assistance to businesses (like tax refunds, grants, protective tariffs)</a:t>
            </a:r>
          </a:p>
          <a:p>
            <a:r>
              <a:rPr lang="en-US" dirty="0" smtClean="0"/>
              <a:t>He argued that the concentration of wealth among a few was natural and efficient and the best result of capitalism</a:t>
            </a:r>
          </a:p>
          <a:p>
            <a:r>
              <a:rPr lang="en-US" dirty="0" smtClean="0"/>
              <a:t>Carnegie also asserted that great wealth brought with it social responsibility</a:t>
            </a:r>
          </a:p>
          <a:p>
            <a:r>
              <a:rPr lang="en-US" dirty="0" smtClean="0"/>
              <a:t>He called it </a:t>
            </a:r>
            <a:r>
              <a:rPr lang="en-US" b="1" dirty="0" smtClean="0"/>
              <a:t>the Gospel of Wealth</a:t>
            </a:r>
            <a:r>
              <a:rPr lang="en-US" dirty="0" smtClean="0"/>
              <a:t> and advocated philanthropy, by building libraries and museums and funding medicine, but NOT charity</a:t>
            </a:r>
            <a:endParaRPr lang="en-US" dirty="0"/>
          </a:p>
        </p:txBody>
      </p:sp>
    </p:spTree>
    <p:extLst>
      <p:ext uri="{BB962C8B-B14F-4D97-AF65-F5344CB8AC3E}">
        <p14:creationId xmlns:p14="http://schemas.microsoft.com/office/powerpoint/2010/main" val="1902601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the Gospel of Wealth</a:t>
            </a:r>
            <a:endParaRPr lang="en-US" u="sng" dirty="0"/>
          </a:p>
        </p:txBody>
      </p:sp>
      <p:pic>
        <p:nvPicPr>
          <p:cNvPr id="6146" name="Picture 2" descr="http://faculty.tcc.edu/LRainard/online/his-122/spri/8b-week/images/carnegiephilanthropis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3380" y="1680249"/>
            <a:ext cx="3703320" cy="449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Thomas Edison</a:t>
            </a:r>
            <a:endParaRPr lang="en-US" u="sng" dirty="0"/>
          </a:p>
        </p:txBody>
      </p:sp>
      <p:sp>
        <p:nvSpPr>
          <p:cNvPr id="3" name="Content Placeholder 2"/>
          <p:cNvSpPr>
            <a:spLocks noGrp="1"/>
          </p:cNvSpPr>
          <p:nvPr>
            <p:ph idx="1"/>
          </p:nvPr>
        </p:nvSpPr>
        <p:spPr/>
        <p:txBody>
          <a:bodyPr/>
          <a:lstStyle/>
          <a:p>
            <a:r>
              <a:rPr lang="en-US" dirty="0" smtClean="0"/>
              <a:t>In 1876, </a:t>
            </a:r>
            <a:r>
              <a:rPr lang="en-US" b="1" dirty="0" smtClean="0"/>
              <a:t>Thomas Alva Edison</a:t>
            </a:r>
            <a:r>
              <a:rPr lang="en-US" dirty="0" smtClean="0"/>
              <a:t> built a workshop in Menlo Park, New Jersey</a:t>
            </a:r>
          </a:p>
          <a:p>
            <a:r>
              <a:rPr lang="en-US" dirty="0" smtClean="0"/>
              <a:t>He patented many inventions, including the </a:t>
            </a:r>
            <a:r>
              <a:rPr lang="en-US" b="1" dirty="0" smtClean="0"/>
              <a:t>light bulb</a:t>
            </a:r>
            <a:endParaRPr lang="en-US" dirty="0" smtClean="0"/>
          </a:p>
          <a:p>
            <a:r>
              <a:rPr lang="en-US" dirty="0" smtClean="0"/>
              <a:t>He pioneered work in </a:t>
            </a:r>
            <a:r>
              <a:rPr lang="en-US" b="1" dirty="0" smtClean="0"/>
              <a:t>power plants</a:t>
            </a:r>
            <a:endParaRPr lang="en-US" dirty="0" smtClean="0"/>
          </a:p>
          <a:p>
            <a:r>
              <a:rPr lang="en-US" dirty="0" smtClean="0"/>
              <a:t>His advances allowed for the extension of the workday (used to end at sundown), since we could now work with artificial light, and a wider availability of electricity (for industry and home)</a:t>
            </a:r>
          </a:p>
          <a:p>
            <a:r>
              <a:rPr lang="en-US" dirty="0" smtClean="0"/>
              <a:t>1875-1900 is called the </a:t>
            </a:r>
            <a:r>
              <a:rPr lang="en-US" b="1" dirty="0" smtClean="0"/>
              <a:t>Age of Invention</a:t>
            </a:r>
            <a:r>
              <a:rPr lang="en-US" dirty="0" smtClean="0"/>
              <a:t> because of technological advances</a:t>
            </a:r>
            <a:endParaRPr lang="en-US" dirty="0"/>
          </a:p>
        </p:txBody>
      </p:sp>
    </p:spTree>
    <p:extLst>
      <p:ext uri="{BB962C8B-B14F-4D97-AF65-F5344CB8AC3E}">
        <p14:creationId xmlns:p14="http://schemas.microsoft.com/office/powerpoint/2010/main" val="1228238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Factories and Civil Life</a:t>
            </a:r>
            <a:endParaRPr lang="en-US" u="sng" dirty="0"/>
          </a:p>
        </p:txBody>
      </p:sp>
      <p:sp>
        <p:nvSpPr>
          <p:cNvPr id="3" name="Content Placeholder 2"/>
          <p:cNvSpPr>
            <a:spLocks noGrp="1"/>
          </p:cNvSpPr>
          <p:nvPr>
            <p:ph idx="1"/>
          </p:nvPr>
        </p:nvSpPr>
        <p:spPr/>
        <p:txBody>
          <a:bodyPr/>
          <a:lstStyle/>
          <a:p>
            <a:r>
              <a:rPr lang="en-US" dirty="0" smtClean="0"/>
              <a:t>Manufacturers tried to maximize profits at every turn, reducing labor costs by </a:t>
            </a:r>
            <a:r>
              <a:rPr lang="en-US" b="1" dirty="0" smtClean="0"/>
              <a:t>hiring women and children</a:t>
            </a:r>
            <a:endParaRPr lang="en-US" dirty="0" smtClean="0"/>
          </a:p>
          <a:p>
            <a:r>
              <a:rPr lang="en-US" dirty="0" smtClean="0"/>
              <a:t>In cities, where most factories were located, manufacturers hired the many newly arrived </a:t>
            </a:r>
            <a:r>
              <a:rPr lang="en-US" b="1" dirty="0" smtClean="0"/>
              <a:t>immigrants</a:t>
            </a:r>
            <a:r>
              <a:rPr lang="en-US" dirty="0" smtClean="0"/>
              <a:t> who were anxious for work</a:t>
            </a:r>
          </a:p>
          <a:p>
            <a:r>
              <a:rPr lang="en-US" dirty="0" smtClean="0"/>
              <a:t>Because manufacturers paid as little as possible, the cities in which their employees lived suffered many problems of poverty (crime, disease, lack of housing)</a:t>
            </a:r>
          </a:p>
          <a:p>
            <a:r>
              <a:rPr lang="en-US" dirty="0" smtClean="0"/>
              <a:t>Many families had at least one member who was disabled at work</a:t>
            </a:r>
          </a:p>
          <a:p>
            <a:r>
              <a:rPr lang="en-US" dirty="0" smtClean="0"/>
              <a:t>Insurance/workmen’s compensation didn’t exist</a:t>
            </a:r>
            <a:endParaRPr lang="en-US" dirty="0"/>
          </a:p>
        </p:txBody>
      </p:sp>
    </p:spTree>
    <p:extLst>
      <p:ext uri="{BB962C8B-B14F-4D97-AF65-F5344CB8AC3E}">
        <p14:creationId xmlns:p14="http://schemas.microsoft.com/office/powerpoint/2010/main" val="3163387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Transportation</a:t>
            </a:r>
            <a:endParaRPr lang="en-US" u="sng" dirty="0"/>
          </a:p>
        </p:txBody>
      </p:sp>
      <p:sp>
        <p:nvSpPr>
          <p:cNvPr id="3" name="Content Placeholder 2"/>
          <p:cNvSpPr>
            <a:spLocks noGrp="1"/>
          </p:cNvSpPr>
          <p:nvPr>
            <p:ph idx="1"/>
          </p:nvPr>
        </p:nvSpPr>
        <p:spPr/>
        <p:txBody>
          <a:bodyPr/>
          <a:lstStyle/>
          <a:p>
            <a:r>
              <a:rPr lang="en-US" dirty="0" smtClean="0"/>
              <a:t>Those who could afford to move away from cities did so</a:t>
            </a:r>
          </a:p>
          <a:p>
            <a:r>
              <a:rPr lang="en-US" dirty="0" smtClean="0"/>
              <a:t>As factories sprung up, cities became dirty and unhealthy</a:t>
            </a:r>
          </a:p>
          <a:p>
            <a:r>
              <a:rPr lang="en-US" dirty="0" smtClean="0"/>
              <a:t>Advances in </a:t>
            </a:r>
            <a:r>
              <a:rPr lang="en-US" b="1" dirty="0" smtClean="0"/>
              <a:t>mass transportation</a:t>
            </a:r>
            <a:r>
              <a:rPr lang="en-US" dirty="0" smtClean="0"/>
              <a:t>, like more railroad lines, streetcars, and subways, allowed the middle class to live in nice neighborhoods and commute to work (managers, secretaries, bureaucrats, merchants)</a:t>
            </a:r>
          </a:p>
          <a:p>
            <a:r>
              <a:rPr lang="en-US" dirty="0" smtClean="0"/>
              <a:t>Immigrants/migrants made up the majority of city populations</a:t>
            </a:r>
          </a:p>
          <a:p>
            <a:r>
              <a:rPr lang="en-US" dirty="0" smtClean="0"/>
              <a:t>In 1880, the majority of immigrants arrived from southern/eastern Europe (before then, most were from northern/western Europe)</a:t>
            </a:r>
            <a:endParaRPr lang="en-US" dirty="0"/>
          </a:p>
        </p:txBody>
      </p:sp>
    </p:spTree>
    <p:extLst>
      <p:ext uri="{BB962C8B-B14F-4D97-AF65-F5344CB8AC3E}">
        <p14:creationId xmlns:p14="http://schemas.microsoft.com/office/powerpoint/2010/main" val="847942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Prejudice</a:t>
            </a:r>
            <a:endParaRPr lang="en-US" u="sng" dirty="0"/>
          </a:p>
        </p:txBody>
      </p:sp>
      <p:sp>
        <p:nvSpPr>
          <p:cNvPr id="3" name="Content Placeholder 2"/>
          <p:cNvSpPr>
            <a:spLocks noGrp="1"/>
          </p:cNvSpPr>
          <p:nvPr>
            <p:ph idx="1"/>
          </p:nvPr>
        </p:nvSpPr>
        <p:spPr/>
        <p:txBody>
          <a:bodyPr>
            <a:normAutofit/>
          </a:bodyPr>
          <a:lstStyle/>
          <a:p>
            <a:r>
              <a:rPr lang="en-US" dirty="0" smtClean="0"/>
              <a:t>Prejudice against new Europeans was widespread, and many immigrants settled in </a:t>
            </a:r>
            <a:r>
              <a:rPr lang="en-US" b="1" dirty="0" smtClean="0"/>
              <a:t>ethnic neighborhoods</a:t>
            </a:r>
            <a:r>
              <a:rPr lang="en-US" dirty="0" smtClean="0"/>
              <a:t> usually in </a:t>
            </a:r>
            <a:r>
              <a:rPr lang="en-US" b="1" dirty="0" smtClean="0"/>
              <a:t>tenements</a:t>
            </a:r>
            <a:r>
              <a:rPr lang="en-US" dirty="0" smtClean="0"/>
              <a:t>; worse were </a:t>
            </a:r>
            <a:r>
              <a:rPr lang="en-US" b="1" dirty="0" smtClean="0"/>
              <a:t>black and Latino migrants</a:t>
            </a:r>
            <a:r>
              <a:rPr lang="en-US" dirty="0" smtClean="0"/>
              <a:t>, who were refused everything but the worst jobs</a:t>
            </a:r>
          </a:p>
          <a:p>
            <a:r>
              <a:rPr lang="en-US" dirty="0"/>
              <a:t>M</a:t>
            </a:r>
            <a:r>
              <a:rPr lang="en-US" dirty="0" smtClean="0"/>
              <a:t>ost Americans expected churches/charities to help the poor, but these services were provided by corrupt </a:t>
            </a:r>
            <a:r>
              <a:rPr lang="en-US" b="1" dirty="0" smtClean="0"/>
              <a:t>political bosses</a:t>
            </a:r>
            <a:endParaRPr lang="en-US" dirty="0" smtClean="0"/>
          </a:p>
          <a:p>
            <a:r>
              <a:rPr lang="en-US" dirty="0" smtClean="0"/>
              <a:t>The bosses, like Boss Tweed, helped the poor find homes/jobs, apply for citizenship/voting rights, built parks, funded special police forces, special fire departments, made roads/sewage lines…in return, they required obedience</a:t>
            </a:r>
            <a:endParaRPr lang="en-US" dirty="0"/>
          </a:p>
        </p:txBody>
      </p:sp>
    </p:spTree>
    <p:extLst>
      <p:ext uri="{BB962C8B-B14F-4D97-AF65-F5344CB8AC3E}">
        <p14:creationId xmlns:p14="http://schemas.microsoft.com/office/powerpoint/2010/main" val="248260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Political Machines</a:t>
            </a:r>
            <a:endParaRPr lang="en-US" u="sng" dirty="0"/>
          </a:p>
        </p:txBody>
      </p:sp>
      <p:sp>
        <p:nvSpPr>
          <p:cNvPr id="3" name="Content Placeholder 2"/>
          <p:cNvSpPr>
            <a:spLocks noGrp="1"/>
          </p:cNvSpPr>
          <p:nvPr>
            <p:ph idx="1"/>
          </p:nvPr>
        </p:nvSpPr>
        <p:spPr/>
        <p:txBody>
          <a:bodyPr/>
          <a:lstStyle/>
          <a:p>
            <a:r>
              <a:rPr lang="en-US" dirty="0" smtClean="0"/>
              <a:t>The bosses also wanted “donations” to fund “community projects”</a:t>
            </a:r>
          </a:p>
          <a:p>
            <a:r>
              <a:rPr lang="en-US" dirty="0" smtClean="0"/>
              <a:t>Political bosses’ organizations were called </a:t>
            </a:r>
            <a:r>
              <a:rPr lang="en-US" b="1" dirty="0" smtClean="0"/>
              <a:t>political machines</a:t>
            </a:r>
            <a:r>
              <a:rPr lang="en-US" dirty="0" smtClean="0"/>
              <a:t>, and created services that communities wouldn’t have otherwise received</a:t>
            </a:r>
          </a:p>
          <a:p>
            <a:r>
              <a:rPr lang="en-US" dirty="0" smtClean="0"/>
              <a:t>But since the bosses used criminal means to accomplish their goals, the cost of their services was high</a:t>
            </a:r>
          </a:p>
          <a:p>
            <a:r>
              <a:rPr lang="en-US" dirty="0" smtClean="0"/>
              <a:t>“Boss” Tweed of Tammany Hall in New York City was the most notorious boss (mentioned in the last chapter)</a:t>
            </a:r>
            <a:endParaRPr lang="en-US" dirty="0"/>
          </a:p>
        </p:txBody>
      </p:sp>
    </p:spTree>
    <p:extLst>
      <p:ext uri="{BB962C8B-B14F-4D97-AF65-F5344CB8AC3E}">
        <p14:creationId xmlns:p14="http://schemas.microsoft.com/office/powerpoint/2010/main" val="130485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Seeking Change</a:t>
            </a:r>
            <a:endParaRPr lang="en-US" u="sng" dirty="0"/>
          </a:p>
        </p:txBody>
      </p:sp>
      <p:sp>
        <p:nvSpPr>
          <p:cNvPr id="3" name="Content Placeholder 2"/>
          <p:cNvSpPr>
            <a:spLocks noGrp="1"/>
          </p:cNvSpPr>
          <p:nvPr>
            <p:ph idx="1"/>
          </p:nvPr>
        </p:nvSpPr>
        <p:spPr/>
        <p:txBody>
          <a:bodyPr/>
          <a:lstStyle/>
          <a:p>
            <a:r>
              <a:rPr lang="en-US" dirty="0" smtClean="0"/>
              <a:t>Labor unions tried to counter the poor treatment of workers; unions were considered radical organizations, and the courts were hostile</a:t>
            </a:r>
          </a:p>
          <a:p>
            <a:r>
              <a:rPr lang="en-US" dirty="0" smtClean="0"/>
              <a:t>Hired goons and even federal troops would break up union strikes</a:t>
            </a:r>
          </a:p>
          <a:p>
            <a:r>
              <a:rPr lang="en-US" dirty="0" smtClean="0"/>
              <a:t>Before the Civil War, the few unions that existed were small, regional, or local and represented workers within a specific craft/industry</a:t>
            </a:r>
          </a:p>
          <a:p>
            <a:r>
              <a:rPr lang="en-US" dirty="0" smtClean="0"/>
              <a:t>One of the first national labor unions was the </a:t>
            </a:r>
            <a:r>
              <a:rPr lang="en-US" b="1" dirty="0" smtClean="0"/>
              <a:t>Knights of Labor</a:t>
            </a:r>
            <a:r>
              <a:rPr lang="en-US" dirty="0" smtClean="0"/>
              <a:t>, founded in 1869 by Uriah Stephens, a Philadelphia tailor</a:t>
            </a:r>
            <a:endParaRPr lang="en-US" dirty="0"/>
          </a:p>
        </p:txBody>
      </p:sp>
    </p:spTree>
    <p:extLst>
      <p:ext uri="{BB962C8B-B14F-4D97-AF65-F5344CB8AC3E}">
        <p14:creationId xmlns:p14="http://schemas.microsoft.com/office/powerpoint/2010/main" val="1925974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Knights of Labor</a:t>
            </a:r>
            <a:endParaRPr lang="en-US" u="sng" dirty="0"/>
          </a:p>
        </p:txBody>
      </p:sp>
      <p:pic>
        <p:nvPicPr>
          <p:cNvPr id="7170" name="Picture 2" descr="http://www.latinamericanstudies.org/19-century/knights-lab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5013" y="1825625"/>
            <a:ext cx="64219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74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Labor Growth</a:t>
            </a:r>
            <a:endParaRPr lang="en-US" u="sng" dirty="0"/>
          </a:p>
        </p:txBody>
      </p:sp>
      <p:sp>
        <p:nvSpPr>
          <p:cNvPr id="3" name="Content Placeholder 2"/>
          <p:cNvSpPr>
            <a:spLocks noGrp="1"/>
          </p:cNvSpPr>
          <p:nvPr>
            <p:ph idx="1"/>
          </p:nvPr>
        </p:nvSpPr>
        <p:spPr/>
        <p:txBody>
          <a:bodyPr/>
          <a:lstStyle/>
          <a:p>
            <a:r>
              <a:rPr lang="en-US" dirty="0" smtClean="0"/>
              <a:t>The Knights organized skilled and unskilled workers into one union</a:t>
            </a:r>
          </a:p>
          <a:p>
            <a:r>
              <a:rPr lang="en-US" dirty="0" smtClean="0"/>
              <a:t>They wanted an eight-hour workday, equal pay for equal work for men and women (which didn’t become a law ‘till 1963), child labor laws, including prohibiting children 14 and younger from worker, safety/sanitary codes, a federal income tax (not enacted ‘till the 16</a:t>
            </a:r>
            <a:r>
              <a:rPr lang="en-US" baseline="30000" dirty="0" smtClean="0"/>
              <a:t>th</a:t>
            </a:r>
            <a:r>
              <a:rPr lang="en-US" dirty="0" smtClean="0"/>
              <a:t> amendment in 1913), and government ownership of railroad/telegraph lines</a:t>
            </a:r>
          </a:p>
          <a:p>
            <a:r>
              <a:rPr lang="en-US" dirty="0" smtClean="0"/>
              <a:t>Although the Knights wanted arbitration, not strikes, they became violent; by 1880s, after a series of unsuccessful strikes under the leadership of </a:t>
            </a:r>
            <a:r>
              <a:rPr lang="en-US" b="1" dirty="0" smtClean="0"/>
              <a:t>Terrence Powderly</a:t>
            </a:r>
            <a:r>
              <a:rPr lang="en-US" dirty="0" smtClean="0"/>
              <a:t>, the popularity became to decline</a:t>
            </a:r>
            <a:endParaRPr lang="en-US" dirty="0"/>
          </a:p>
        </p:txBody>
      </p:sp>
    </p:spTree>
    <p:extLst>
      <p:ext uri="{BB962C8B-B14F-4D97-AF65-F5344CB8AC3E}">
        <p14:creationId xmlns:p14="http://schemas.microsoft.com/office/powerpoint/2010/main" val="324162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Terrence Powderly</a:t>
            </a:r>
            <a:endParaRPr lang="en-US" u="sng" dirty="0"/>
          </a:p>
        </p:txBody>
      </p:sp>
      <p:pic>
        <p:nvPicPr>
          <p:cNvPr id="8194" name="Picture 2" descr="http://archives.lib.cua.edu/res/images/tvp187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7680" y="1508168"/>
            <a:ext cx="3634740" cy="503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74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Haymarket Square Riot</a:t>
            </a:r>
            <a:endParaRPr lang="en-US" u="sng" dirty="0"/>
          </a:p>
        </p:txBody>
      </p:sp>
      <p:sp>
        <p:nvSpPr>
          <p:cNvPr id="3" name="Content Placeholder 2"/>
          <p:cNvSpPr>
            <a:spLocks noGrp="1"/>
          </p:cNvSpPr>
          <p:nvPr>
            <p:ph idx="1"/>
          </p:nvPr>
        </p:nvSpPr>
        <p:spPr/>
        <p:txBody>
          <a:bodyPr/>
          <a:lstStyle/>
          <a:p>
            <a:r>
              <a:rPr lang="en-US" dirty="0" smtClean="0"/>
              <a:t>American public began to associate unions with violence/political radicalism</a:t>
            </a:r>
          </a:p>
          <a:p>
            <a:r>
              <a:rPr lang="en-US" dirty="0" smtClean="0"/>
              <a:t>Propagandists claimed that unions were subversive forces—which was reinforced by the </a:t>
            </a:r>
            <a:r>
              <a:rPr lang="en-US" b="1" dirty="0" smtClean="0"/>
              <a:t>Haymarket Square Riot</a:t>
            </a:r>
            <a:endParaRPr lang="en-US" dirty="0" smtClean="0"/>
          </a:p>
          <a:p>
            <a:r>
              <a:rPr lang="en-US" dirty="0" smtClean="0"/>
              <a:t>During an 1886 labor demonstration in Chicago’s Haymarket Square, a bomb went off and killed police</a:t>
            </a:r>
          </a:p>
          <a:p>
            <a:r>
              <a:rPr lang="en-US" dirty="0" smtClean="0"/>
              <a:t>Many blamed union workers, though no one knew who set off the bomb</a:t>
            </a:r>
            <a:endParaRPr lang="en-US" dirty="0"/>
          </a:p>
        </p:txBody>
      </p:sp>
    </p:spTree>
    <p:extLst>
      <p:ext uri="{BB962C8B-B14F-4D97-AF65-F5344CB8AC3E}">
        <p14:creationId xmlns:p14="http://schemas.microsoft.com/office/powerpoint/2010/main" val="651747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Haymarket Square Riot</a:t>
            </a:r>
            <a:endParaRPr lang="en-US" dirty="0"/>
          </a:p>
        </p:txBody>
      </p:sp>
      <p:pic>
        <p:nvPicPr>
          <p:cNvPr id="9218" name="Picture 2" descr="http://upload.wikimedia.org/wikipedia/commons/3/3d/Haymarket_explos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9564" y="1825625"/>
            <a:ext cx="67728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31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Edison Picture</a:t>
            </a:r>
            <a:endParaRPr lang="en-US" u="sng" dirty="0"/>
          </a:p>
        </p:txBody>
      </p:sp>
      <p:pic>
        <p:nvPicPr>
          <p:cNvPr id="1026" name="Picture 2" descr="http://www.upwrites.com/wp-content/uploads/2014/10/edison-light-bul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1912" y="2086769"/>
            <a:ext cx="444817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44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Development of Unions</a:t>
            </a:r>
            <a:endParaRPr lang="en-US" u="sng" dirty="0"/>
          </a:p>
        </p:txBody>
      </p:sp>
      <p:sp>
        <p:nvSpPr>
          <p:cNvPr id="3" name="Content Placeholder 2"/>
          <p:cNvSpPr>
            <a:spLocks noGrp="1"/>
          </p:cNvSpPr>
          <p:nvPr>
            <p:ph idx="1"/>
          </p:nvPr>
        </p:nvSpPr>
        <p:spPr/>
        <p:txBody>
          <a:bodyPr/>
          <a:lstStyle/>
          <a:p>
            <a:r>
              <a:rPr lang="en-US" dirty="0" smtClean="0"/>
              <a:t>Many early unions did subscribe to utopian and/or socialist philosophies</a:t>
            </a:r>
          </a:p>
          <a:p>
            <a:r>
              <a:rPr lang="en-US" dirty="0" smtClean="0"/>
              <a:t>Later on, the </a:t>
            </a:r>
            <a:r>
              <a:rPr lang="en-US" b="1" dirty="0" smtClean="0"/>
              <a:t>American Federation of Labor</a:t>
            </a:r>
            <a:r>
              <a:rPr lang="en-US" dirty="0" smtClean="0"/>
              <a:t>, led by </a:t>
            </a:r>
            <a:r>
              <a:rPr lang="en-US" b="1" dirty="0" smtClean="0"/>
              <a:t>Samuel Gompers</a:t>
            </a:r>
            <a:r>
              <a:rPr lang="en-US" dirty="0" smtClean="0"/>
              <a:t>, avoided those larger political questions, concentrating on such “bread and butter” issues like higher wages/shorter workdays, an approach that proved successful</a:t>
            </a:r>
          </a:p>
          <a:p>
            <a:r>
              <a:rPr lang="en-US" dirty="0" smtClean="0"/>
              <a:t>Gompers realized that his union could gain more power if it excluded unskilled workers; the AFL was formed as a confederation of </a:t>
            </a:r>
            <a:r>
              <a:rPr lang="en-US" b="1" dirty="0" smtClean="0"/>
              <a:t>trade unions</a:t>
            </a:r>
            <a:r>
              <a:rPr lang="en-US" dirty="0" smtClean="0"/>
              <a:t> (unions made up of workers within a single trade)</a:t>
            </a:r>
          </a:p>
          <a:p>
            <a:r>
              <a:rPr lang="en-US" dirty="0" smtClean="0"/>
              <a:t>Unions didn’t let immigrants/blacks/women in their membership</a:t>
            </a:r>
            <a:endParaRPr lang="en-US" dirty="0"/>
          </a:p>
        </p:txBody>
      </p:sp>
    </p:spTree>
    <p:extLst>
      <p:ext uri="{BB962C8B-B14F-4D97-AF65-F5344CB8AC3E}">
        <p14:creationId xmlns:p14="http://schemas.microsoft.com/office/powerpoint/2010/main" val="477839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Samuel Gompers</a:t>
            </a:r>
            <a:endParaRPr lang="en-US" u="sng" dirty="0"/>
          </a:p>
        </p:txBody>
      </p:sp>
      <p:pic>
        <p:nvPicPr>
          <p:cNvPr id="10242" name="Picture 2" descr="http://international.loc.gov/ammem/nfhtml/images/3b20695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5663" y="1825625"/>
            <a:ext cx="34606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05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Urban Reform</a:t>
            </a:r>
            <a:endParaRPr lang="en-US" u="sng" dirty="0"/>
          </a:p>
        </p:txBody>
      </p:sp>
      <p:sp>
        <p:nvSpPr>
          <p:cNvPr id="3" name="Content Placeholder 2"/>
          <p:cNvSpPr>
            <a:spLocks noGrp="1"/>
          </p:cNvSpPr>
          <p:nvPr>
            <p:ph idx="1"/>
          </p:nvPr>
        </p:nvSpPr>
        <p:spPr/>
        <p:txBody>
          <a:bodyPr/>
          <a:lstStyle/>
          <a:p>
            <a:r>
              <a:rPr lang="en-US" dirty="0" smtClean="0"/>
              <a:t>Women ran charitable middle-class organizations, trying to make local governments fix building-safety codes, sanitation, and public schools</a:t>
            </a:r>
          </a:p>
          <a:p>
            <a:r>
              <a:rPr lang="en-US" dirty="0" smtClean="0"/>
              <a:t>Members also founded/lived in </a:t>
            </a:r>
            <a:r>
              <a:rPr lang="en-US" b="1" dirty="0" smtClean="0"/>
              <a:t>settlement houses</a:t>
            </a:r>
            <a:r>
              <a:rPr lang="en-US" dirty="0" smtClean="0"/>
              <a:t> in poor neighborhoods; these houses became community centers, providing schooling, childcare, and cultural activities</a:t>
            </a:r>
          </a:p>
          <a:p>
            <a:r>
              <a:rPr lang="en-US" dirty="0" smtClean="0"/>
              <a:t>In Chicago, </a:t>
            </a:r>
            <a:r>
              <a:rPr lang="en-US" b="1" dirty="0" smtClean="0"/>
              <a:t>Jane Addams</a:t>
            </a:r>
            <a:r>
              <a:rPr lang="en-US" dirty="0" smtClean="0"/>
              <a:t> founded Hull House to give English lessons to immigrants, day care for children of working mothers, childcare classes for parents, playgrounds for children; wanted government to help in the slums, got the Nobel Peace Prize in 1931</a:t>
            </a:r>
            <a:endParaRPr lang="en-US" dirty="0"/>
          </a:p>
        </p:txBody>
      </p:sp>
    </p:spTree>
    <p:extLst>
      <p:ext uri="{BB962C8B-B14F-4D97-AF65-F5344CB8AC3E}">
        <p14:creationId xmlns:p14="http://schemas.microsoft.com/office/powerpoint/2010/main" val="3388480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Jane Addams</a:t>
            </a:r>
            <a:endParaRPr lang="en-US" u="sng" dirty="0"/>
          </a:p>
        </p:txBody>
      </p:sp>
      <p:pic>
        <p:nvPicPr>
          <p:cNvPr id="11266" name="Picture 2" descr="http://0.tqn.com/d/womenshistory/1/S/X/r/2/Jane-Addams-2696444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7172" y="1825625"/>
            <a:ext cx="41376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71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Quality of Life</a:t>
            </a:r>
            <a:endParaRPr lang="en-US" u="sng" dirty="0"/>
          </a:p>
        </p:txBody>
      </p:sp>
      <p:sp>
        <p:nvSpPr>
          <p:cNvPr id="3" name="Content Placeholder 2"/>
          <p:cNvSpPr>
            <a:spLocks noGrp="1"/>
          </p:cNvSpPr>
          <p:nvPr>
            <p:ph idx="1"/>
          </p:nvPr>
        </p:nvSpPr>
        <p:spPr/>
        <p:txBody>
          <a:bodyPr/>
          <a:lstStyle/>
          <a:p>
            <a:r>
              <a:rPr lang="en-US" dirty="0" smtClean="0"/>
              <a:t>While poor suffered, life improved for the wealthy/middle class</a:t>
            </a:r>
          </a:p>
          <a:p>
            <a:r>
              <a:rPr lang="en-US" dirty="0" smtClean="0"/>
              <a:t>More wealth meant more luxuries/leisure time</a:t>
            </a:r>
          </a:p>
          <a:p>
            <a:r>
              <a:rPr lang="en-US" dirty="0" smtClean="0"/>
              <a:t>Sports, theater, vaudeville, and movies developed</a:t>
            </a:r>
          </a:p>
          <a:p>
            <a:r>
              <a:rPr lang="en-US" b="1" dirty="0" smtClean="0"/>
              <a:t>Popular novels</a:t>
            </a:r>
            <a:r>
              <a:rPr lang="en-US" dirty="0" smtClean="0"/>
              <a:t> and </a:t>
            </a:r>
            <a:r>
              <a:rPr lang="en-US" b="1" dirty="0" smtClean="0"/>
              <a:t>newspapers</a:t>
            </a:r>
            <a:r>
              <a:rPr lang="en-US" dirty="0" smtClean="0"/>
              <a:t> began to circulate</a:t>
            </a:r>
          </a:p>
          <a:p>
            <a:r>
              <a:rPr lang="en-US" dirty="0" smtClean="0"/>
              <a:t>The growth of the newspaper industry was the responsibility of </a:t>
            </a:r>
            <a:r>
              <a:rPr lang="en-US" b="1" dirty="0" smtClean="0"/>
              <a:t>Joseph Pulitzer</a:t>
            </a:r>
            <a:r>
              <a:rPr lang="en-US" dirty="0" smtClean="0"/>
              <a:t> and </a:t>
            </a:r>
            <a:r>
              <a:rPr lang="en-US" b="1" dirty="0" smtClean="0"/>
              <a:t>William Randolph Hearst</a:t>
            </a:r>
            <a:r>
              <a:rPr lang="en-US" dirty="0" smtClean="0"/>
              <a:t>, both of whom understood the commercial value of bold, screaming headlines and lurid tales of scandal (before that, papers were dry and boring)</a:t>
            </a:r>
          </a:p>
          <a:p>
            <a:r>
              <a:rPr lang="en-US" dirty="0" smtClean="0"/>
              <a:t>This new style of reporting was known as </a:t>
            </a:r>
            <a:r>
              <a:rPr lang="en-US" b="1" dirty="0" smtClean="0"/>
              <a:t>yellow journalism</a:t>
            </a:r>
            <a:endParaRPr lang="en-US" dirty="0"/>
          </a:p>
        </p:txBody>
      </p:sp>
    </p:spTree>
    <p:extLst>
      <p:ext uri="{BB962C8B-B14F-4D97-AF65-F5344CB8AC3E}">
        <p14:creationId xmlns:p14="http://schemas.microsoft.com/office/powerpoint/2010/main" val="222664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Joseph Pulitzer</a:t>
            </a:r>
            <a:endParaRPr lang="en-US" u="sng" dirty="0"/>
          </a:p>
        </p:txBody>
      </p:sp>
      <p:pic>
        <p:nvPicPr>
          <p:cNvPr id="12290" name="Picture 2" descr="http://upload.wikimedia.org/wikipedia/commons/thumb/4/49/JosephPulitzerPinceNeznpsgov.jpg/220px-JosephPulitzerPinceNeznpsgo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9000" y="1956594"/>
            <a:ext cx="27940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43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William Randolph Hearst</a:t>
            </a:r>
            <a:endParaRPr lang="en-US" u="sng" dirty="0"/>
          </a:p>
        </p:txBody>
      </p:sp>
      <p:pic>
        <p:nvPicPr>
          <p:cNvPr id="13314" name="Picture 2" descr="http://4.bp.blogspot.com/-nhN_8eH_U_k/T6A20dN7zFI/AAAAAAAAAfw/NOWnQDt6fDc/s1600/William-Randolph-Hearst-9332973-1-4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1475" y="2086769"/>
            <a:ext cx="382905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62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Developments in the South</a:t>
            </a:r>
            <a:endParaRPr lang="en-US" u="sng" dirty="0"/>
          </a:p>
        </p:txBody>
      </p:sp>
      <p:sp>
        <p:nvSpPr>
          <p:cNvPr id="3" name="Content Placeholder 2"/>
          <p:cNvSpPr>
            <a:spLocks noGrp="1"/>
          </p:cNvSpPr>
          <p:nvPr>
            <p:ph idx="1"/>
          </p:nvPr>
        </p:nvSpPr>
        <p:spPr/>
        <p:txBody>
          <a:bodyPr/>
          <a:lstStyle/>
          <a:p>
            <a:r>
              <a:rPr lang="en-US" dirty="0" smtClean="0"/>
              <a:t>Most of the advances of the machine age affected mainly Northern cities</a:t>
            </a:r>
          </a:p>
          <a:p>
            <a:r>
              <a:rPr lang="en-US" dirty="0" smtClean="0"/>
              <a:t>In the South, agriculture was still the main form of labor</a:t>
            </a:r>
          </a:p>
          <a:p>
            <a:r>
              <a:rPr lang="en-US" dirty="0" smtClean="0"/>
              <a:t>Textile mills EVENTUALLY sprung up around the South, reducing cotton farmers’ reliance on the North; tobacco processing plants also employed some workers, but the VAST majority remained yeoman farmers</a:t>
            </a:r>
          </a:p>
          <a:p>
            <a:r>
              <a:rPr lang="en-US" dirty="0" smtClean="0"/>
              <a:t>Postwar economics forced farmers to sell their land, which wealthy landowners bought and turned into smaller farmers; landless farmers (black and white) became </a:t>
            </a:r>
            <a:r>
              <a:rPr lang="en-US" b="1" dirty="0" smtClean="0"/>
              <a:t>sharecroppers</a:t>
            </a:r>
            <a:endParaRPr lang="en-US" dirty="0"/>
          </a:p>
        </p:txBody>
      </p:sp>
    </p:spTree>
    <p:extLst>
      <p:ext uri="{BB962C8B-B14F-4D97-AF65-F5344CB8AC3E}">
        <p14:creationId xmlns:p14="http://schemas.microsoft.com/office/powerpoint/2010/main" val="3131771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Southern Systems</a:t>
            </a:r>
            <a:endParaRPr lang="en-US" u="sng" dirty="0"/>
          </a:p>
        </p:txBody>
      </p:sp>
      <p:sp>
        <p:nvSpPr>
          <p:cNvPr id="3" name="Content Placeholder 2"/>
          <p:cNvSpPr>
            <a:spLocks noGrp="1"/>
          </p:cNvSpPr>
          <p:nvPr>
            <p:ph idx="1"/>
          </p:nvPr>
        </p:nvSpPr>
        <p:spPr/>
        <p:txBody>
          <a:bodyPr/>
          <a:lstStyle/>
          <a:p>
            <a:r>
              <a:rPr lang="en-US" dirty="0" smtClean="0"/>
              <a:t>Blacks/white farmers rented land, which was called the </a:t>
            </a:r>
            <a:r>
              <a:rPr lang="en-US" b="1" dirty="0" smtClean="0"/>
              <a:t>crop lien system</a:t>
            </a:r>
            <a:r>
              <a:rPr lang="en-US" dirty="0" smtClean="0"/>
              <a:t>; designed to keep the poor in debt to the rich</a:t>
            </a:r>
          </a:p>
          <a:p>
            <a:r>
              <a:rPr lang="en-US" dirty="0" smtClean="0"/>
              <a:t>Because these farmers had no cash, they borrowed what they needed to buy seed and tools, promising some of their crop as collateral</a:t>
            </a:r>
          </a:p>
          <a:p>
            <a:r>
              <a:rPr lang="en-US" dirty="0" smtClean="0"/>
              <a:t>Huge interest rates on their loans and unscrupulous landlords pretty much guaranteed that these farmers would never overcome their debt, forcing them to borrow further and promise their NEXT crop as collateral</a:t>
            </a:r>
          </a:p>
          <a:p>
            <a:r>
              <a:rPr lang="en-US" dirty="0" smtClean="0"/>
              <a:t>In this way, landlords kept the poor, both black and white, in a state of virtual slavery</a:t>
            </a:r>
            <a:endParaRPr lang="en-US" dirty="0"/>
          </a:p>
        </p:txBody>
      </p:sp>
    </p:spTree>
    <p:extLst>
      <p:ext uri="{BB962C8B-B14F-4D97-AF65-F5344CB8AC3E}">
        <p14:creationId xmlns:p14="http://schemas.microsoft.com/office/powerpoint/2010/main" val="1450408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Jim Crow</a:t>
            </a:r>
            <a:endParaRPr lang="en-US" u="sng" dirty="0"/>
          </a:p>
        </p:txBody>
      </p:sp>
      <p:sp>
        <p:nvSpPr>
          <p:cNvPr id="3" name="Content Placeholder 2"/>
          <p:cNvSpPr>
            <a:spLocks noGrp="1"/>
          </p:cNvSpPr>
          <p:nvPr>
            <p:ph idx="1"/>
          </p:nvPr>
        </p:nvSpPr>
        <p:spPr/>
        <p:txBody>
          <a:bodyPr>
            <a:normAutofit lnSpcReduction="10000"/>
          </a:bodyPr>
          <a:lstStyle/>
          <a:p>
            <a:r>
              <a:rPr lang="en-US" dirty="0" smtClean="0"/>
              <a:t>The advent of </a:t>
            </a:r>
            <a:r>
              <a:rPr lang="en-US" b="1" dirty="0" smtClean="0"/>
              <a:t>Jim Crow</a:t>
            </a:r>
            <a:r>
              <a:rPr lang="en-US" dirty="0" smtClean="0"/>
              <a:t> laws made matters worse for blacks; as federal government had less influence over the South, towns and cities passed new discriminatory laws</a:t>
            </a:r>
          </a:p>
          <a:p>
            <a:r>
              <a:rPr lang="en-US" dirty="0" smtClean="0"/>
              <a:t>The Supreme Court ruled that the Fourteenth Amendment didn’t protect blacks from discrimination by privately owned businesses, and that blacks would have to seek equal protection from the states, not the federal government</a:t>
            </a:r>
          </a:p>
          <a:p>
            <a:r>
              <a:rPr lang="en-US" dirty="0" smtClean="0"/>
              <a:t>In 1883, the Court REVERSED the Civil Rights Act of 1785, leading to legal (de jure) segregation</a:t>
            </a:r>
          </a:p>
          <a:p>
            <a:r>
              <a:rPr lang="en-US" dirty="0" smtClean="0"/>
              <a:t>In 1896, the Court ruled in </a:t>
            </a:r>
            <a:r>
              <a:rPr lang="en-US" b="1" i="1" dirty="0" smtClean="0"/>
              <a:t>Plessy v. Ferguson</a:t>
            </a:r>
            <a:r>
              <a:rPr lang="en-US" i="1" dirty="0" smtClean="0"/>
              <a:t> </a:t>
            </a:r>
            <a:r>
              <a:rPr lang="en-US" dirty="0" smtClean="0"/>
              <a:t>that “separate but equal” facilities for different races…so segregation=okay</a:t>
            </a:r>
            <a:endParaRPr lang="en-US" dirty="0"/>
          </a:p>
        </p:txBody>
      </p:sp>
    </p:spTree>
    <p:extLst>
      <p:ext uri="{BB962C8B-B14F-4D97-AF65-F5344CB8AC3E}">
        <p14:creationId xmlns:p14="http://schemas.microsoft.com/office/powerpoint/2010/main" val="68769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Power Plant Picture</a:t>
            </a:r>
            <a:endParaRPr lang="en-US" u="sng" dirty="0"/>
          </a:p>
        </p:txBody>
      </p:sp>
      <p:pic>
        <p:nvPicPr>
          <p:cNvPr id="2050" name="Picture 2" descr="http://graphics8.nytimes.com/images/2007/10/24/nyregion/14coned.19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3380" y="1585353"/>
            <a:ext cx="3886200" cy="490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26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Black Progress</a:t>
            </a:r>
            <a:endParaRPr lang="en-US" u="sng" dirty="0"/>
          </a:p>
        </p:txBody>
      </p:sp>
      <p:sp>
        <p:nvSpPr>
          <p:cNvPr id="3" name="Content Placeholder 2"/>
          <p:cNvSpPr>
            <a:spLocks noGrp="1"/>
          </p:cNvSpPr>
          <p:nvPr>
            <p:ph idx="1"/>
          </p:nvPr>
        </p:nvSpPr>
        <p:spPr/>
        <p:txBody>
          <a:bodyPr>
            <a:normAutofit lnSpcReduction="10000"/>
          </a:bodyPr>
          <a:lstStyle/>
          <a:p>
            <a:r>
              <a:rPr lang="en-US" b="1" dirty="0" smtClean="0"/>
              <a:t>Booker T. Washington</a:t>
            </a:r>
            <a:r>
              <a:rPr lang="en-US" dirty="0" smtClean="0"/>
              <a:t> was a Southern black man born into slavery, and thought whites wouldn’t accept blacks as equals</a:t>
            </a:r>
          </a:p>
          <a:p>
            <a:r>
              <a:rPr lang="en-US" dirty="0" smtClean="0"/>
              <a:t>Instead, he promoted economic independence as the means by which blacks could improve their lot</a:t>
            </a:r>
          </a:p>
          <a:p>
            <a:r>
              <a:rPr lang="en-US" dirty="0" smtClean="0"/>
              <a:t>To pursue that goal he founded the </a:t>
            </a:r>
            <a:r>
              <a:rPr lang="en-US" b="1" dirty="0" smtClean="0"/>
              <a:t>Tuskegee Institute</a:t>
            </a:r>
            <a:r>
              <a:rPr lang="en-US" dirty="0" smtClean="0"/>
              <a:t>, a vocational/industrial training school for blacks</a:t>
            </a:r>
          </a:p>
          <a:p>
            <a:r>
              <a:rPr lang="en-US" dirty="0" smtClean="0"/>
              <a:t>Some accused Washington of being an </a:t>
            </a:r>
            <a:r>
              <a:rPr lang="en-US" b="1" dirty="0" smtClean="0"/>
              <a:t>accommodationist</a:t>
            </a:r>
            <a:r>
              <a:rPr lang="en-US" dirty="0" smtClean="0"/>
              <a:t>, since he didn’t want immediate equal rights</a:t>
            </a:r>
          </a:p>
          <a:p>
            <a:r>
              <a:rPr lang="en-US" dirty="0" smtClean="0"/>
              <a:t>In his “Atlanta Exposition,” a speech delivered </a:t>
            </a:r>
            <a:r>
              <a:rPr lang="en-US" smtClean="0"/>
              <a:t>in Atlanta, </a:t>
            </a:r>
            <a:r>
              <a:rPr lang="en-US" dirty="0" smtClean="0"/>
              <a:t>Georgia in 1895, Washington said that blacks needed to prove themselves</a:t>
            </a:r>
            <a:endParaRPr lang="en-US" dirty="0"/>
          </a:p>
        </p:txBody>
      </p:sp>
    </p:spTree>
    <p:extLst>
      <p:ext uri="{BB962C8B-B14F-4D97-AF65-F5344CB8AC3E}">
        <p14:creationId xmlns:p14="http://schemas.microsoft.com/office/powerpoint/2010/main" val="3812471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Booker T. Washington</a:t>
            </a:r>
            <a:endParaRPr lang="en-US" u="sng" dirty="0"/>
          </a:p>
        </p:txBody>
      </p:sp>
      <p:pic>
        <p:nvPicPr>
          <p:cNvPr id="14338" name="Picture 2" descr="http://americanvision.org/wp-content/uploads/2011/10/Booker_T_Washington_Croppe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8153" y="1825625"/>
            <a:ext cx="4055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20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West</a:t>
            </a:r>
            <a:endParaRPr lang="en-US" u="sng" dirty="0"/>
          </a:p>
        </p:txBody>
      </p:sp>
      <p:sp>
        <p:nvSpPr>
          <p:cNvPr id="3" name="Content Placeholder 2"/>
          <p:cNvSpPr>
            <a:spLocks noGrp="1"/>
          </p:cNvSpPr>
          <p:nvPr>
            <p:ph idx="1"/>
          </p:nvPr>
        </p:nvSpPr>
        <p:spPr/>
        <p:txBody>
          <a:bodyPr/>
          <a:lstStyle/>
          <a:p>
            <a:r>
              <a:rPr lang="en-US" dirty="0" smtClean="0"/>
              <a:t>In the west, </a:t>
            </a:r>
            <a:r>
              <a:rPr lang="en-US" b="1" dirty="0" smtClean="0"/>
              <a:t>ranching</a:t>
            </a:r>
            <a:r>
              <a:rPr lang="en-US" dirty="0" smtClean="0"/>
              <a:t> and </a:t>
            </a:r>
            <a:r>
              <a:rPr lang="en-US" b="1" dirty="0" smtClean="0"/>
              <a:t>mining</a:t>
            </a:r>
            <a:r>
              <a:rPr lang="en-US" dirty="0" smtClean="0"/>
              <a:t> were growing industries</a:t>
            </a:r>
          </a:p>
          <a:p>
            <a:r>
              <a:rPr lang="en-US" dirty="0" smtClean="0"/>
              <a:t>Ranchers drove herds across the western plains/deserts, ignoring property rights and Native American prerogatives to the land</a:t>
            </a:r>
          </a:p>
          <a:p>
            <a:r>
              <a:rPr lang="en-US" dirty="0" smtClean="0"/>
              <a:t>Individual miners lacked the resources to mine and cart big loads, so mostly they prospected; when they found a rich mine, they staked a claim and sold their rights to a mining company</a:t>
            </a:r>
          </a:p>
          <a:p>
            <a:r>
              <a:rPr lang="en-US" dirty="0" smtClean="0"/>
              <a:t>In the second year of the Civil War, Lincoln issued a challenge to America---before the decade was out, America would have a Transcontinental Railroad, connected the Atlantic to the Pacific</a:t>
            </a:r>
            <a:endParaRPr lang="en-US" dirty="0"/>
          </a:p>
        </p:txBody>
      </p:sp>
    </p:spTree>
    <p:extLst>
      <p:ext uri="{BB962C8B-B14F-4D97-AF65-F5344CB8AC3E}">
        <p14:creationId xmlns:p14="http://schemas.microsoft.com/office/powerpoint/2010/main" val="414565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Railroad</a:t>
            </a:r>
            <a:endParaRPr lang="en-US" u="sng" dirty="0"/>
          </a:p>
        </p:txBody>
      </p:sp>
      <p:sp>
        <p:nvSpPr>
          <p:cNvPr id="3" name="Content Placeholder 2"/>
          <p:cNvSpPr>
            <a:spLocks noGrp="1"/>
          </p:cNvSpPr>
          <p:nvPr>
            <p:ph idx="1"/>
          </p:nvPr>
        </p:nvSpPr>
        <p:spPr/>
        <p:txBody>
          <a:bodyPr>
            <a:normAutofit lnSpcReduction="10000"/>
          </a:bodyPr>
          <a:lstStyle/>
          <a:p>
            <a:r>
              <a:rPr lang="en-US" dirty="0" smtClean="0"/>
              <a:t>Though the Transcontinental Railroad was owned privately, it was built at the public’s expense, through direct funding and substantial grants of land </a:t>
            </a:r>
          </a:p>
          <a:p>
            <a:r>
              <a:rPr lang="en-US" dirty="0" smtClean="0"/>
              <a:t>Both federal/local governments were anxious for rails to be completed, and so provided substantial assistance</a:t>
            </a:r>
          </a:p>
          <a:p>
            <a:r>
              <a:rPr lang="en-US" dirty="0" smtClean="0"/>
              <a:t>The public had paid for the rail system, but rail proprietors objected to any government control of their </a:t>
            </a:r>
            <a:r>
              <a:rPr lang="en-US" dirty="0"/>
              <a:t>i</a:t>
            </a:r>
            <a:r>
              <a:rPr lang="en-US" dirty="0" smtClean="0"/>
              <a:t>ndustry, so it took years for railroad rates to come under regulation</a:t>
            </a:r>
          </a:p>
          <a:p>
            <a:r>
              <a:rPr lang="en-US" dirty="0" smtClean="0"/>
              <a:t>Until they were regulated, the railroads would typically overcharge wherever they owned a monopoly and undercharged in competitive markets…it hurt farmers in remote areas</a:t>
            </a:r>
            <a:endParaRPr lang="en-US" dirty="0"/>
          </a:p>
        </p:txBody>
      </p:sp>
    </p:spTree>
    <p:extLst>
      <p:ext uri="{BB962C8B-B14F-4D97-AF65-F5344CB8AC3E}">
        <p14:creationId xmlns:p14="http://schemas.microsoft.com/office/powerpoint/2010/main" val="2795689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Rail Development</a:t>
            </a:r>
            <a:endParaRPr lang="en-US" u="sng" dirty="0"/>
          </a:p>
        </p:txBody>
      </p:sp>
      <p:sp>
        <p:nvSpPr>
          <p:cNvPr id="3" name="Content Placeholder 2"/>
          <p:cNvSpPr>
            <a:spLocks noGrp="1"/>
          </p:cNvSpPr>
          <p:nvPr>
            <p:ph idx="1"/>
          </p:nvPr>
        </p:nvSpPr>
        <p:spPr/>
        <p:txBody>
          <a:bodyPr>
            <a:normAutofit lnSpcReduction="10000"/>
          </a:bodyPr>
          <a:lstStyle/>
          <a:p>
            <a:r>
              <a:rPr lang="en-US" dirty="0" smtClean="0"/>
              <a:t>As railroad construction crawled across the nation companies organized massive hunts for buffalo (to get them out of the way), driving them to near extinction, removing a resource for Native Americans</a:t>
            </a:r>
          </a:p>
          <a:p>
            <a:r>
              <a:rPr lang="en-US" dirty="0" smtClean="0"/>
              <a:t>Some tribes, like the Sioux, fought back, so the government sent troops to kill them</a:t>
            </a:r>
          </a:p>
          <a:p>
            <a:r>
              <a:rPr lang="en-US" dirty="0" smtClean="0"/>
              <a:t>The Natives won in some cases (killing racist, genocidal General George Custer at </a:t>
            </a:r>
            <a:r>
              <a:rPr lang="en-US" b="1" dirty="0" smtClean="0"/>
              <a:t>Little Big Horn</a:t>
            </a:r>
            <a:r>
              <a:rPr lang="en-US" dirty="0" smtClean="0"/>
              <a:t>), but the federal army ultimately won</a:t>
            </a:r>
          </a:p>
          <a:p>
            <a:r>
              <a:rPr lang="en-US" dirty="0" smtClean="0"/>
              <a:t>Rails spread ideas and goods; “railroad time,” by which rail schedules were determined, gave the nation its first standardized method of time telling with the adoption of time zones</a:t>
            </a:r>
          </a:p>
        </p:txBody>
      </p:sp>
    </p:spTree>
    <p:extLst>
      <p:ext uri="{BB962C8B-B14F-4D97-AF65-F5344CB8AC3E}">
        <p14:creationId xmlns:p14="http://schemas.microsoft.com/office/powerpoint/2010/main" val="3146093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Little Big Horn</a:t>
            </a:r>
            <a:endParaRPr lang="en-US" u="sng" dirty="0"/>
          </a:p>
        </p:txBody>
      </p:sp>
      <p:pic>
        <p:nvPicPr>
          <p:cNvPr id="15362" name="Picture 2" descr="http://1.bp.blogspot.com/-LU8_eTliq7k/ThMJlBQ3acI/AAAAAAAAIvQ/z_UcadBnaRk/s1600/LittleBigHornCus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6040" y="1464648"/>
            <a:ext cx="6995159" cy="508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83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Rail Expansion</a:t>
            </a:r>
            <a:endParaRPr lang="en-US" u="sng" dirty="0"/>
          </a:p>
        </p:txBody>
      </p:sp>
      <p:sp>
        <p:nvSpPr>
          <p:cNvPr id="3" name="Content Placeholder 2"/>
          <p:cNvSpPr>
            <a:spLocks noGrp="1"/>
          </p:cNvSpPr>
          <p:nvPr>
            <p:ph idx="1"/>
          </p:nvPr>
        </p:nvSpPr>
        <p:spPr/>
        <p:txBody>
          <a:bodyPr/>
          <a:lstStyle/>
          <a:p>
            <a:r>
              <a:rPr lang="en-US" dirty="0" smtClean="0"/>
              <a:t>Rails pushed the country west, and settlers began filling in the territory</a:t>
            </a:r>
          </a:p>
          <a:p>
            <a:r>
              <a:rPr lang="en-US" dirty="0" smtClean="0"/>
              <a:t>By 1889, North Dakota, South Dakota, Washington, and Montana were states; by 1890, Wyoming and Idaho joined ‘em</a:t>
            </a:r>
          </a:p>
          <a:p>
            <a:r>
              <a:rPr lang="en-US" dirty="0" smtClean="0"/>
              <a:t>Progressive historian Frederick Jackson Turner said in 1890, after looking at the census, that the American frontier was gone</a:t>
            </a:r>
          </a:p>
          <a:p>
            <a:r>
              <a:rPr lang="en-US" dirty="0" smtClean="0"/>
              <a:t>He said that the frontier 1) shaped the American character, 2) defined the American spirit, 3) fostered democracy, and 4) provided a safety valve for economic distress so that poor people could escape – all of this is called the </a:t>
            </a:r>
            <a:r>
              <a:rPr lang="en-US" b="1" dirty="0" smtClean="0"/>
              <a:t>Frontier Thesis or Turner Thesis</a:t>
            </a:r>
            <a:endParaRPr lang="en-US" dirty="0"/>
          </a:p>
        </p:txBody>
      </p:sp>
    </p:spTree>
    <p:extLst>
      <p:ext uri="{BB962C8B-B14F-4D97-AF65-F5344CB8AC3E}">
        <p14:creationId xmlns:p14="http://schemas.microsoft.com/office/powerpoint/2010/main" val="4200805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Frederick Jackson Turner</a:t>
            </a:r>
            <a:endParaRPr lang="en-US" u="sng" dirty="0"/>
          </a:p>
        </p:txBody>
      </p:sp>
      <p:pic>
        <p:nvPicPr>
          <p:cNvPr id="1026" name="Picture 2" descr="http://paulwwhite.com/images/site_graphics/FJ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9271" y="1825625"/>
            <a:ext cx="32134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20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Great Plains</a:t>
            </a:r>
            <a:endParaRPr lang="en-US" u="sng" dirty="0"/>
          </a:p>
        </p:txBody>
      </p:sp>
      <p:sp>
        <p:nvSpPr>
          <p:cNvPr id="3" name="Content Placeholder 2"/>
          <p:cNvSpPr>
            <a:spLocks noGrp="1"/>
          </p:cNvSpPr>
          <p:nvPr>
            <p:ph idx="1"/>
          </p:nvPr>
        </p:nvSpPr>
        <p:spPr/>
        <p:txBody>
          <a:bodyPr>
            <a:normAutofit/>
          </a:bodyPr>
          <a:lstStyle/>
          <a:p>
            <a:r>
              <a:rPr lang="en-US" dirty="0" smtClean="0"/>
              <a:t>In the Great Plains, farming/ranching were the main forms of employment; new farm machinery and access to mail made it easier, but it was still lonely</a:t>
            </a:r>
          </a:p>
          <a:p>
            <a:r>
              <a:rPr lang="en-US" dirty="0" smtClean="0"/>
              <a:t>The government passed two laws in 1862 – the </a:t>
            </a:r>
            <a:r>
              <a:rPr lang="en-US" b="1" dirty="0" smtClean="0"/>
              <a:t>Homestead Act</a:t>
            </a:r>
            <a:r>
              <a:rPr lang="en-US" dirty="0" smtClean="0"/>
              <a:t> and the </a:t>
            </a:r>
            <a:r>
              <a:rPr lang="en-US" b="1" dirty="0" smtClean="0"/>
              <a:t>Morrill Land Grant Act</a:t>
            </a:r>
            <a:endParaRPr lang="en-US" dirty="0" smtClean="0"/>
          </a:p>
          <a:p>
            <a:r>
              <a:rPr lang="en-US" dirty="0" smtClean="0"/>
              <a:t>They offered 160 acres of land to anyone who would “homestead” it (cultivate the land, build a home, and live there for five years)</a:t>
            </a:r>
          </a:p>
          <a:p>
            <a:r>
              <a:rPr lang="en-US" dirty="0" smtClean="0"/>
              <a:t>The land belonged to the Natives, though; private investors/railroad companies exploited the law.  The Land Grant Act set aside land/gave money for agricultural colleges to make a new agricultural industry</a:t>
            </a:r>
            <a:endParaRPr lang="en-US" dirty="0"/>
          </a:p>
        </p:txBody>
      </p:sp>
    </p:spTree>
    <p:extLst>
      <p:ext uri="{BB962C8B-B14F-4D97-AF65-F5344CB8AC3E}">
        <p14:creationId xmlns:p14="http://schemas.microsoft.com/office/powerpoint/2010/main" val="807137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Native Consequences</a:t>
            </a:r>
            <a:endParaRPr lang="en-US" u="sng" dirty="0"/>
          </a:p>
        </p:txBody>
      </p:sp>
      <p:sp>
        <p:nvSpPr>
          <p:cNvPr id="3" name="Content Placeholder 2"/>
          <p:cNvSpPr>
            <a:spLocks noGrp="1"/>
          </p:cNvSpPr>
          <p:nvPr>
            <p:ph idx="1"/>
          </p:nvPr>
        </p:nvSpPr>
        <p:spPr/>
        <p:txBody>
          <a:bodyPr/>
          <a:lstStyle/>
          <a:p>
            <a:r>
              <a:rPr lang="en-US" dirty="0" smtClean="0"/>
              <a:t>At first, Natives were called sovereign nations (made treaties).  Settlers broke the treaties, causing war.</a:t>
            </a:r>
          </a:p>
          <a:p>
            <a:r>
              <a:rPr lang="en-US" dirty="0" smtClean="0"/>
              <a:t>The new tack was to force Natives onto reservations, which were made up of the worst land in a tribe’s traditional region</a:t>
            </a:r>
          </a:p>
          <a:p>
            <a:r>
              <a:rPr lang="en-US" dirty="0" smtClean="0"/>
              <a:t>The system failed because the land was inferior, the tribes were incompatible with each other, and the tribes weren’t allowed to manage their own affairs; in addition, some Westerners settled reservation lands anyway</a:t>
            </a:r>
          </a:p>
          <a:p>
            <a:r>
              <a:rPr lang="en-US" dirty="0" smtClean="0"/>
              <a:t>Helen Hunt Jackson’s book </a:t>
            </a:r>
            <a:r>
              <a:rPr lang="en-US" i="1" dirty="0" smtClean="0"/>
              <a:t>A Century of Dishonor</a:t>
            </a:r>
            <a:r>
              <a:rPr lang="en-US" dirty="0" smtClean="0"/>
              <a:t> detailed the injustices of the system and called for reform</a:t>
            </a:r>
            <a:endParaRPr lang="en-US" dirty="0"/>
          </a:p>
        </p:txBody>
      </p:sp>
    </p:spTree>
    <p:extLst>
      <p:ext uri="{BB962C8B-B14F-4D97-AF65-F5344CB8AC3E}">
        <p14:creationId xmlns:p14="http://schemas.microsoft.com/office/powerpoint/2010/main" val="380659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Mass Production</a:t>
            </a:r>
            <a:endParaRPr lang="en-US" u="sng" dirty="0"/>
          </a:p>
        </p:txBody>
      </p:sp>
      <p:sp>
        <p:nvSpPr>
          <p:cNvPr id="3" name="Content Placeholder 2"/>
          <p:cNvSpPr>
            <a:spLocks noGrp="1"/>
          </p:cNvSpPr>
          <p:nvPr>
            <p:ph idx="1"/>
          </p:nvPr>
        </p:nvSpPr>
        <p:spPr/>
        <p:txBody>
          <a:bodyPr/>
          <a:lstStyle/>
          <a:p>
            <a:r>
              <a:rPr lang="en-US" dirty="0" smtClean="0"/>
              <a:t>Advances generate more opportunities for </a:t>
            </a:r>
            <a:r>
              <a:rPr lang="en-US" b="1" dirty="0" smtClean="0"/>
              <a:t>mass production</a:t>
            </a:r>
            <a:r>
              <a:rPr lang="en-US" dirty="0" smtClean="0"/>
              <a:t>, which then causes the economy to grow at a tremendous rate</a:t>
            </a:r>
          </a:p>
          <a:p>
            <a:r>
              <a:rPr lang="en-US" dirty="0" smtClean="0"/>
              <a:t>The people known as the “captains of industry” to their fans and “robber barons” to their enemies owned and controlled the new manufacturing enterprises, became extremely rich and powerful during this period</a:t>
            </a:r>
            <a:endParaRPr lang="en-US" dirty="0"/>
          </a:p>
        </p:txBody>
      </p:sp>
    </p:spTree>
    <p:extLst>
      <p:ext uri="{BB962C8B-B14F-4D97-AF65-F5344CB8AC3E}">
        <p14:creationId xmlns:p14="http://schemas.microsoft.com/office/powerpoint/2010/main" val="1201609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Dawes Severalty Act</a:t>
            </a:r>
            <a:endParaRPr lang="en-US" u="sng" dirty="0"/>
          </a:p>
        </p:txBody>
      </p:sp>
      <p:sp>
        <p:nvSpPr>
          <p:cNvPr id="3" name="Content Placeholder 2"/>
          <p:cNvSpPr>
            <a:spLocks noGrp="1"/>
          </p:cNvSpPr>
          <p:nvPr>
            <p:ph idx="1"/>
          </p:nvPr>
        </p:nvSpPr>
        <p:spPr/>
        <p:txBody>
          <a:bodyPr/>
          <a:lstStyle/>
          <a:p>
            <a:r>
              <a:rPr lang="en-US" dirty="0" smtClean="0"/>
              <a:t>In 1887, the </a:t>
            </a:r>
            <a:r>
              <a:rPr lang="en-US" b="1" dirty="0" smtClean="0"/>
              <a:t>Dawes Severalty Act</a:t>
            </a:r>
            <a:r>
              <a:rPr lang="en-US" dirty="0" smtClean="0"/>
              <a:t> broke up the reservations and gave the land to the head of each Native family; like the Homestead Act, they got 160 acres of land…if they lived there for 25 years.  Then, the land would be theirs and they’d be American citizens</a:t>
            </a:r>
          </a:p>
          <a:p>
            <a:r>
              <a:rPr lang="en-US" dirty="0" smtClean="0"/>
              <a:t>Its goal was to help Natives assimilate into White culture</a:t>
            </a:r>
          </a:p>
          <a:p>
            <a:r>
              <a:rPr lang="en-US" dirty="0" smtClean="0"/>
              <a:t>Poverty drove many to sell their lands to speculators, leaving them homeless</a:t>
            </a:r>
          </a:p>
          <a:p>
            <a:r>
              <a:rPr lang="en-US" dirty="0" smtClean="0"/>
              <a:t>By the time the Dawes policy was reversed in 1934, the Native nations were decimated</a:t>
            </a:r>
            <a:endParaRPr lang="en-US" dirty="0"/>
          </a:p>
        </p:txBody>
      </p:sp>
    </p:spTree>
    <p:extLst>
      <p:ext uri="{BB962C8B-B14F-4D97-AF65-F5344CB8AC3E}">
        <p14:creationId xmlns:p14="http://schemas.microsoft.com/office/powerpoint/2010/main" val="2306844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Gilded Age</a:t>
            </a:r>
            <a:endParaRPr lang="en-US" u="sng" dirty="0"/>
          </a:p>
        </p:txBody>
      </p:sp>
      <p:sp>
        <p:nvSpPr>
          <p:cNvPr id="3" name="Content Placeholder 2"/>
          <p:cNvSpPr>
            <a:spLocks noGrp="1"/>
          </p:cNvSpPr>
          <p:nvPr>
            <p:ph idx="1"/>
          </p:nvPr>
        </p:nvSpPr>
        <p:spPr/>
        <p:txBody>
          <a:bodyPr/>
          <a:lstStyle/>
          <a:p>
            <a:r>
              <a:rPr lang="en-US" dirty="0" smtClean="0"/>
              <a:t>Mark Twain called the time between Reconstruction and 1900 the </a:t>
            </a:r>
            <a:r>
              <a:rPr lang="en-US" b="1" dirty="0" smtClean="0"/>
              <a:t>Gilded Age</a:t>
            </a:r>
            <a:r>
              <a:rPr lang="en-US" dirty="0" smtClean="0"/>
              <a:t> of politics—gilded metals look like gold on the outside, but have a cheap base</a:t>
            </a:r>
          </a:p>
          <a:p>
            <a:r>
              <a:rPr lang="en-US" dirty="0" smtClean="0"/>
              <a:t>America looked to have a lot of wealth because the 1% was REALLY wealthy, but a lot of people were impoverished</a:t>
            </a:r>
          </a:p>
          <a:p>
            <a:r>
              <a:rPr lang="en-US" dirty="0" smtClean="0"/>
              <a:t>America looked to have democracy, but there was a lot of corruption (political machines and bosses)</a:t>
            </a:r>
          </a:p>
          <a:p>
            <a:r>
              <a:rPr lang="en-US" dirty="0" smtClean="0"/>
              <a:t>The presidents weren’t generally corrupt, but they were pretty weak</a:t>
            </a:r>
            <a:endParaRPr lang="en-US" dirty="0"/>
          </a:p>
        </p:txBody>
      </p:sp>
    </p:spTree>
    <p:extLst>
      <p:ext uri="{BB962C8B-B14F-4D97-AF65-F5344CB8AC3E}">
        <p14:creationId xmlns:p14="http://schemas.microsoft.com/office/powerpoint/2010/main" val="2298283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 of Presidents</a:t>
            </a:r>
            <a:endParaRPr lang="en-US" u="sng" dirty="0"/>
          </a:p>
        </p:txBody>
      </p:sp>
      <p:sp>
        <p:nvSpPr>
          <p:cNvPr id="3" name="Content Placeholder 2"/>
          <p:cNvSpPr>
            <a:spLocks noGrp="1"/>
          </p:cNvSpPr>
          <p:nvPr>
            <p:ph idx="1"/>
          </p:nvPr>
        </p:nvSpPr>
        <p:spPr/>
        <p:txBody>
          <a:bodyPr/>
          <a:lstStyle/>
          <a:p>
            <a:r>
              <a:rPr lang="en-US" b="1" dirty="0" smtClean="0"/>
              <a:t>Rutherford B. Hayes</a:t>
            </a:r>
            <a:r>
              <a:rPr lang="en-US" dirty="0" smtClean="0"/>
              <a:t> (Corrupt Bargain), </a:t>
            </a:r>
            <a:r>
              <a:rPr lang="en-US" b="1" dirty="0" smtClean="0"/>
              <a:t>James Garfield </a:t>
            </a:r>
            <a:r>
              <a:rPr lang="en-US" dirty="0" smtClean="0"/>
              <a:t>(assassinated), and </a:t>
            </a:r>
            <a:r>
              <a:rPr lang="en-US" b="1" dirty="0" smtClean="0"/>
              <a:t>Chester A. Arthur </a:t>
            </a:r>
            <a:r>
              <a:rPr lang="en-US" dirty="0" smtClean="0"/>
              <a:t>cared about civil service reform; the spoils system pioneered by Jackson meant that when a new president took office, he needed to fill thousands of government jobs (even during the Civil War, Lincoln spent full days dealing with job applications)</a:t>
            </a:r>
          </a:p>
          <a:p>
            <a:r>
              <a:rPr lang="en-US" dirty="0" smtClean="0"/>
              <a:t>Lincoln’s Republican Party split between </a:t>
            </a:r>
            <a:r>
              <a:rPr lang="en-US" b="1" dirty="0" smtClean="0"/>
              <a:t>Stalwarts</a:t>
            </a:r>
            <a:r>
              <a:rPr lang="en-US" dirty="0" smtClean="0"/>
              <a:t>, who thought ALL government jobs should go to other Republicans, and </a:t>
            </a:r>
            <a:r>
              <a:rPr lang="en-US" b="1" dirty="0" smtClean="0"/>
              <a:t>Half-Breeds</a:t>
            </a:r>
            <a:r>
              <a:rPr lang="en-US" dirty="0" smtClean="0"/>
              <a:t>, who thought that qualified Democrats could be hired</a:t>
            </a:r>
          </a:p>
          <a:p>
            <a:r>
              <a:rPr lang="en-US" dirty="0" smtClean="0"/>
              <a:t>When Garfield was assassinated, Arthur signed the </a:t>
            </a:r>
            <a:r>
              <a:rPr lang="en-US" b="1" dirty="0" smtClean="0"/>
              <a:t>Pendleton Civil Service Reform Act</a:t>
            </a:r>
            <a:r>
              <a:rPr lang="en-US" dirty="0" smtClean="0"/>
              <a:t> to dismantle the old spoils system</a:t>
            </a:r>
            <a:endParaRPr lang="en-US" dirty="0"/>
          </a:p>
        </p:txBody>
      </p:sp>
    </p:spTree>
    <p:extLst>
      <p:ext uri="{BB962C8B-B14F-4D97-AF65-F5344CB8AC3E}">
        <p14:creationId xmlns:p14="http://schemas.microsoft.com/office/powerpoint/2010/main" val="1842247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James Garfield</a:t>
            </a:r>
            <a:endParaRPr lang="en-US" u="sng" dirty="0"/>
          </a:p>
        </p:txBody>
      </p:sp>
      <p:pic>
        <p:nvPicPr>
          <p:cNvPr id="2050" name="Picture 2" descr="http://allforthecustomer.com/wp-content/uploads/2012/03/James-A.-Garfiel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3964" y="1347549"/>
            <a:ext cx="4128654" cy="523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08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Chester Arthur</a:t>
            </a:r>
            <a:endParaRPr lang="en-US" u="sng" dirty="0"/>
          </a:p>
        </p:txBody>
      </p:sp>
      <p:pic>
        <p:nvPicPr>
          <p:cNvPr id="3074" name="Picture 2" descr="http://upload.wikimedia.org/wikipedia/commons/4/48/20_Chester_Arthur_3x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941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Presidents</a:t>
            </a:r>
            <a:endParaRPr lang="en-US" u="sng" dirty="0"/>
          </a:p>
        </p:txBody>
      </p:sp>
      <p:sp>
        <p:nvSpPr>
          <p:cNvPr id="3" name="Content Placeholder 2"/>
          <p:cNvSpPr>
            <a:spLocks noGrp="1"/>
          </p:cNvSpPr>
          <p:nvPr>
            <p:ph idx="1"/>
          </p:nvPr>
        </p:nvSpPr>
        <p:spPr/>
        <p:txBody>
          <a:bodyPr/>
          <a:lstStyle/>
          <a:p>
            <a:r>
              <a:rPr lang="en-US" b="1" dirty="0" smtClean="0"/>
              <a:t>Grover Cleveland</a:t>
            </a:r>
            <a:r>
              <a:rPr lang="en-US" dirty="0" smtClean="0"/>
              <a:t> believed that the government shouldn’t get involved with governing</a:t>
            </a:r>
          </a:p>
          <a:p>
            <a:r>
              <a:rPr lang="en-US" b="1" dirty="0" smtClean="0"/>
              <a:t>Benjamin Harrison</a:t>
            </a:r>
            <a:r>
              <a:rPr lang="en-US" dirty="0" smtClean="0"/>
              <a:t> passed everything from the nation’s first meat inspection act to banning lotteries to buying battleships</a:t>
            </a:r>
          </a:p>
          <a:p>
            <a:r>
              <a:rPr lang="en-US" dirty="0" smtClean="0"/>
              <a:t>Harrison passed the Sherman Antitrust Act and the Morrill Land Grant Act</a:t>
            </a:r>
          </a:p>
          <a:p>
            <a:r>
              <a:rPr lang="en-US" dirty="0" smtClean="0"/>
              <a:t>But Harrison’s activism and spending made his administration be called the </a:t>
            </a:r>
            <a:r>
              <a:rPr lang="en-US" b="1" dirty="0" smtClean="0"/>
              <a:t>Billion Dollar Congress</a:t>
            </a:r>
            <a:r>
              <a:rPr lang="en-US" dirty="0" smtClean="0"/>
              <a:t>, so Cleveland got elected a second time (Cleveland, Harrison, Cleveland)</a:t>
            </a:r>
            <a:endParaRPr lang="en-US" dirty="0"/>
          </a:p>
        </p:txBody>
      </p:sp>
    </p:spTree>
    <p:extLst>
      <p:ext uri="{BB962C8B-B14F-4D97-AF65-F5344CB8AC3E}">
        <p14:creationId xmlns:p14="http://schemas.microsoft.com/office/powerpoint/2010/main" val="843765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Grover Cleveland</a:t>
            </a:r>
            <a:endParaRPr lang="en-US" u="sng" dirty="0"/>
          </a:p>
        </p:txBody>
      </p:sp>
      <p:pic>
        <p:nvPicPr>
          <p:cNvPr id="4098" name="Picture 2" descr="http://upload.wikimedia.org/wikipedia/commons/3/31/Grover_Cleveland_cph%2C3a0188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01059"/>
            <a:ext cx="3200400" cy="525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16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Benjamin Harrison</a:t>
            </a:r>
            <a:endParaRPr lang="en-US" u="sng" dirty="0"/>
          </a:p>
        </p:txBody>
      </p:sp>
      <p:pic>
        <p:nvPicPr>
          <p:cNvPr id="5122" name="Picture 2" descr="http://upload.wikimedia.org/wikipedia/commons/f/f8/Benjamin_Harrison%2C_head_and_shoulders_bw_photo%2C_189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0390" y="1825625"/>
            <a:ext cx="34312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45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Government Regulation</a:t>
            </a:r>
            <a:endParaRPr lang="en-US" u="sng" dirty="0"/>
          </a:p>
        </p:txBody>
      </p:sp>
      <p:sp>
        <p:nvSpPr>
          <p:cNvPr id="3" name="Content Placeholder 2"/>
          <p:cNvSpPr>
            <a:spLocks noGrp="1"/>
          </p:cNvSpPr>
          <p:nvPr>
            <p:ph idx="1"/>
          </p:nvPr>
        </p:nvSpPr>
        <p:spPr/>
        <p:txBody>
          <a:bodyPr>
            <a:normAutofit/>
          </a:bodyPr>
          <a:lstStyle/>
          <a:p>
            <a:r>
              <a:rPr lang="en-US" dirty="0" smtClean="0"/>
              <a:t>In response to corruption, the states imposed </a:t>
            </a:r>
            <a:r>
              <a:rPr lang="en-US" b="1" dirty="0" smtClean="0"/>
              <a:t>railroad regulations</a:t>
            </a:r>
            <a:r>
              <a:rPr lang="en-US" dirty="0" smtClean="0"/>
              <a:t> to prevent railroads from price gouging (pricing things at a SUPER-HIGH price because nobody’s stopping it)</a:t>
            </a:r>
          </a:p>
          <a:p>
            <a:r>
              <a:rPr lang="en-US" dirty="0" smtClean="0"/>
              <a:t>In 1877, the Supreme Court upheld an Illinois state law regulating railroads/grain elevators (stores grain) in </a:t>
            </a:r>
            <a:r>
              <a:rPr lang="en-US" i="1" dirty="0" smtClean="0"/>
              <a:t>Munn v. Illinois</a:t>
            </a:r>
          </a:p>
          <a:p>
            <a:r>
              <a:rPr lang="en-US" dirty="0" smtClean="0"/>
              <a:t>The Court said that states can regulate private industry that served the public interest; normally, such regulation would be up to Congress</a:t>
            </a:r>
          </a:p>
          <a:p>
            <a:r>
              <a:rPr lang="en-US" dirty="0" smtClean="0"/>
              <a:t>The Court reaffirmed Congress’s authority in the 1886 </a:t>
            </a:r>
            <a:r>
              <a:rPr lang="en-US" i="1" dirty="0" smtClean="0"/>
              <a:t>Wabash </a:t>
            </a:r>
            <a:r>
              <a:rPr lang="en-US" dirty="0" smtClean="0"/>
              <a:t>case, and ruled that states couldn’t establish rates involving interstate commerce</a:t>
            </a:r>
            <a:endParaRPr lang="en-US" dirty="0"/>
          </a:p>
        </p:txBody>
      </p:sp>
    </p:spTree>
    <p:extLst>
      <p:ext uri="{BB962C8B-B14F-4D97-AF65-F5344CB8AC3E}">
        <p14:creationId xmlns:p14="http://schemas.microsoft.com/office/powerpoint/2010/main" val="1619009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Regulation</a:t>
            </a:r>
            <a:endParaRPr lang="en-US" u="sng" dirty="0"/>
          </a:p>
        </p:txBody>
      </p:sp>
      <p:sp>
        <p:nvSpPr>
          <p:cNvPr id="3" name="Content Placeholder 2"/>
          <p:cNvSpPr>
            <a:spLocks noGrp="1"/>
          </p:cNvSpPr>
          <p:nvPr>
            <p:ph idx="1"/>
          </p:nvPr>
        </p:nvSpPr>
        <p:spPr/>
        <p:txBody>
          <a:bodyPr/>
          <a:lstStyle/>
          <a:p>
            <a:r>
              <a:rPr lang="en-US" dirty="0" smtClean="0"/>
              <a:t>In 1887, one year after </a:t>
            </a:r>
            <a:r>
              <a:rPr lang="en-US" i="1" dirty="0" smtClean="0"/>
              <a:t>Wabash</a:t>
            </a:r>
            <a:r>
              <a:rPr lang="en-US" dirty="0" smtClean="0"/>
              <a:t>, Congress passed the first federal regulatory law in US history.  The </a:t>
            </a:r>
            <a:r>
              <a:rPr lang="en-US" b="1" dirty="0" smtClean="0"/>
              <a:t>Interstate Commerce Act</a:t>
            </a:r>
            <a:r>
              <a:rPr lang="en-US" dirty="0" smtClean="0"/>
              <a:t> set up the Interstate Commerce Commission (ICC) to supervise railroad activities and regulate unfair practices (it was disbanded in the 1980s under President Reagan)</a:t>
            </a:r>
          </a:p>
          <a:p>
            <a:r>
              <a:rPr lang="en-US" dirty="0" smtClean="0"/>
              <a:t>During this time, </a:t>
            </a:r>
            <a:r>
              <a:rPr lang="en-US" b="1" dirty="0" smtClean="0"/>
              <a:t>women’s suffrage</a:t>
            </a:r>
            <a:r>
              <a:rPr lang="en-US" dirty="0" smtClean="0"/>
              <a:t> became a big issue, led by </a:t>
            </a:r>
            <a:r>
              <a:rPr lang="en-US" b="1" dirty="0" smtClean="0"/>
              <a:t>Susan B. Anthony</a:t>
            </a:r>
            <a:r>
              <a:rPr lang="en-US" dirty="0" smtClean="0"/>
              <a:t>; organizations like the </a:t>
            </a:r>
            <a:r>
              <a:rPr lang="en-US" b="1" dirty="0" smtClean="0"/>
              <a:t>American Suffrage Association</a:t>
            </a:r>
            <a:r>
              <a:rPr lang="en-US" dirty="0" smtClean="0"/>
              <a:t> fought to add amendments to state constitutions.  By 1890, women could vote on school issues; in 1920, the 19</a:t>
            </a:r>
            <a:r>
              <a:rPr lang="en-US" baseline="30000" dirty="0" smtClean="0"/>
              <a:t>th</a:t>
            </a:r>
            <a:r>
              <a:rPr lang="en-US" dirty="0" smtClean="0"/>
              <a:t> Amendment was ratified and women could vote on everything</a:t>
            </a:r>
            <a:endParaRPr lang="en-US" dirty="0"/>
          </a:p>
        </p:txBody>
      </p:sp>
    </p:spTree>
    <p:extLst>
      <p:ext uri="{BB962C8B-B14F-4D97-AF65-F5344CB8AC3E}">
        <p14:creationId xmlns:p14="http://schemas.microsoft.com/office/powerpoint/2010/main" val="310321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Economies of Scale</a:t>
            </a:r>
            <a:endParaRPr lang="en-US" u="sng" dirty="0"/>
          </a:p>
        </p:txBody>
      </p:sp>
      <p:sp>
        <p:nvSpPr>
          <p:cNvPr id="3" name="Content Placeholder 2"/>
          <p:cNvSpPr>
            <a:spLocks noGrp="1"/>
          </p:cNvSpPr>
          <p:nvPr>
            <p:ph idx="1"/>
          </p:nvPr>
        </p:nvSpPr>
        <p:spPr/>
        <p:txBody>
          <a:bodyPr/>
          <a:lstStyle/>
          <a:p>
            <a:r>
              <a:rPr lang="en-US" dirty="0" smtClean="0"/>
              <a:t>As faster machines became available, businessmen realized that the cost per unit DECREASED as the number of units INCREASED (a gun is less expensive if you make 100 than if you make 10)</a:t>
            </a:r>
          </a:p>
          <a:p>
            <a:r>
              <a:rPr lang="en-US" dirty="0" smtClean="0"/>
              <a:t>The more raw product they bought, the cheaper the suppliers’ asking price</a:t>
            </a:r>
          </a:p>
          <a:p>
            <a:r>
              <a:rPr lang="en-US" dirty="0" smtClean="0"/>
              <a:t>The closer to capacity they kept their new machines running, the less the cost of labor AND electricity per product</a:t>
            </a:r>
          </a:p>
          <a:p>
            <a:r>
              <a:rPr lang="en-US" dirty="0" smtClean="0"/>
              <a:t>The lower the costs, the cheaper they could sell the products; the cheaper the product, the more they sold; this is the </a:t>
            </a:r>
            <a:r>
              <a:rPr lang="en-US" b="1" dirty="0" smtClean="0"/>
              <a:t>economies of scale</a:t>
            </a:r>
            <a:endParaRPr lang="en-US" dirty="0"/>
          </a:p>
        </p:txBody>
      </p:sp>
    </p:spTree>
    <p:extLst>
      <p:ext uri="{BB962C8B-B14F-4D97-AF65-F5344CB8AC3E}">
        <p14:creationId xmlns:p14="http://schemas.microsoft.com/office/powerpoint/2010/main" val="2591296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Susan B. Anthony</a:t>
            </a:r>
            <a:endParaRPr lang="en-US" u="sng" dirty="0"/>
          </a:p>
        </p:txBody>
      </p:sp>
      <p:pic>
        <p:nvPicPr>
          <p:cNvPr id="6146" name="Picture 2" descr="http://3.bp.blogspot.com/--5HDt8yhwIA/TWFseN8stFI/AAAAAAAAAqI/s7ywxU2z00k/s1600/susan_b_anthony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3146" y="1825625"/>
            <a:ext cx="34657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68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Currency Issue</a:t>
            </a:r>
            <a:endParaRPr lang="en-US" u="sng" dirty="0"/>
          </a:p>
        </p:txBody>
      </p:sp>
      <p:sp>
        <p:nvSpPr>
          <p:cNvPr id="3" name="Content Placeholder 2"/>
          <p:cNvSpPr>
            <a:spLocks noGrp="1"/>
          </p:cNvSpPr>
          <p:nvPr>
            <p:ph idx="1"/>
          </p:nvPr>
        </p:nvSpPr>
        <p:spPr/>
        <p:txBody>
          <a:bodyPr>
            <a:normAutofit lnSpcReduction="10000"/>
          </a:bodyPr>
          <a:lstStyle/>
          <a:p>
            <a:r>
              <a:rPr lang="en-US" dirty="0" smtClean="0"/>
              <a:t>After the Civil War, production increased; greater supply led to a drop in prices.  For farmers, lower prices meant less money, and they were already locked into long-term debts with fixed payments</a:t>
            </a:r>
          </a:p>
          <a:p>
            <a:r>
              <a:rPr lang="en-US" dirty="0" smtClean="0"/>
              <a:t>Farmers thought increasing available money could make payments easier—AND cause inflation, which would make the farmers’ debts worth less.  Banks opposed the plan, preferring to use only gold to back the money supply</a:t>
            </a:r>
          </a:p>
          <a:p>
            <a:r>
              <a:rPr lang="en-US" dirty="0" smtClean="0"/>
              <a:t>The farmers’ plan called for use of silver coins; since silver was mined in the West, the Western miners backed it.  So, it was the poor Western, Midwestern, and Southern farmers (</a:t>
            </a:r>
            <a:r>
              <a:rPr lang="en-US" dirty="0" err="1" smtClean="0"/>
              <a:t>silver+gold</a:t>
            </a:r>
            <a:r>
              <a:rPr lang="en-US" dirty="0" smtClean="0"/>
              <a:t>) versus wealthy Northern bankers (only gold)</a:t>
            </a:r>
            <a:endParaRPr lang="en-US" dirty="0"/>
          </a:p>
        </p:txBody>
      </p:sp>
    </p:spTree>
    <p:extLst>
      <p:ext uri="{BB962C8B-B14F-4D97-AF65-F5344CB8AC3E}">
        <p14:creationId xmlns:p14="http://schemas.microsoft.com/office/powerpoint/2010/main" val="1171184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Silver and Gold</a:t>
            </a:r>
            <a:endParaRPr lang="en-US" u="sng" dirty="0"/>
          </a:p>
        </p:txBody>
      </p:sp>
      <p:sp>
        <p:nvSpPr>
          <p:cNvPr id="3" name="Content Placeholder 2"/>
          <p:cNvSpPr>
            <a:spLocks noGrp="1"/>
          </p:cNvSpPr>
          <p:nvPr>
            <p:ph idx="1"/>
          </p:nvPr>
        </p:nvSpPr>
        <p:spPr/>
        <p:txBody>
          <a:bodyPr/>
          <a:lstStyle/>
          <a:p>
            <a:r>
              <a:rPr lang="en-US" dirty="0" smtClean="0"/>
              <a:t>The </a:t>
            </a:r>
            <a:r>
              <a:rPr lang="en-US" b="1" dirty="0" smtClean="0"/>
              <a:t>Grange Movement</a:t>
            </a:r>
            <a:r>
              <a:rPr lang="en-US" dirty="0" smtClean="0"/>
              <a:t>, which began in 1867, had 1,000,000 members by 1876; the Grangers started out as cooperatives, with the purpose of letting farmers buy machinery/sell crops as a group (remember economies of scale)</a:t>
            </a:r>
          </a:p>
          <a:p>
            <a:r>
              <a:rPr lang="en-US" dirty="0" smtClean="0"/>
              <a:t>Soon, the Grangers endorsed political candidates; they died out due to lack of money, and were replaced by </a:t>
            </a:r>
            <a:r>
              <a:rPr lang="en-US" b="1" dirty="0" smtClean="0"/>
              <a:t>Farmers’ Alliances</a:t>
            </a:r>
          </a:p>
          <a:p>
            <a:r>
              <a:rPr lang="en-US" dirty="0" smtClean="0"/>
              <a:t>The Farmers’ Alliances grew into a political party called the </a:t>
            </a:r>
            <a:r>
              <a:rPr lang="en-US" b="1" dirty="0" smtClean="0"/>
              <a:t>People’s Party</a:t>
            </a:r>
            <a:r>
              <a:rPr lang="en-US" dirty="0" smtClean="0"/>
              <a:t>, the political arm of the </a:t>
            </a:r>
            <a:r>
              <a:rPr lang="en-US" b="1" dirty="0" smtClean="0"/>
              <a:t>Populist Movement</a:t>
            </a:r>
            <a:endParaRPr lang="en-US" dirty="0"/>
          </a:p>
        </p:txBody>
      </p:sp>
    </p:spTree>
    <p:extLst>
      <p:ext uri="{BB962C8B-B14F-4D97-AF65-F5344CB8AC3E}">
        <p14:creationId xmlns:p14="http://schemas.microsoft.com/office/powerpoint/2010/main" val="3224451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People’s Party</a:t>
            </a:r>
            <a:endParaRPr lang="en-US" u="sng" dirty="0"/>
          </a:p>
        </p:txBody>
      </p:sp>
      <p:sp>
        <p:nvSpPr>
          <p:cNvPr id="3" name="Content Placeholder 2"/>
          <p:cNvSpPr>
            <a:spLocks noGrp="1"/>
          </p:cNvSpPr>
          <p:nvPr>
            <p:ph idx="1"/>
          </p:nvPr>
        </p:nvSpPr>
        <p:spPr/>
        <p:txBody>
          <a:bodyPr/>
          <a:lstStyle/>
          <a:p>
            <a:r>
              <a:rPr lang="en-US" dirty="0" smtClean="0"/>
              <a:t>The People’s Party had a convention in 1892</a:t>
            </a:r>
          </a:p>
          <a:p>
            <a:r>
              <a:rPr lang="en-US" dirty="0" smtClean="0"/>
              <a:t>Aside from supporting the generous coinage of silver, the Populists called for government ownership of railroads and telegraphs, a graduated income tax (you’re taxed at a higher percentage depending on how much money you make), direct election of US senators, and </a:t>
            </a:r>
            <a:r>
              <a:rPr lang="en-US" dirty="0"/>
              <a:t>s</a:t>
            </a:r>
            <a:r>
              <a:rPr lang="en-US" dirty="0" smtClean="0"/>
              <a:t>horter workdays</a:t>
            </a:r>
          </a:p>
          <a:p>
            <a:r>
              <a:rPr lang="en-US" dirty="0" smtClean="0"/>
              <a:t>Their 1892 presidential candidate, James Weaver, came in third (Cleveland won), but got over 1,000,000 votes, awakening Washington to the growing Populist movement</a:t>
            </a:r>
          </a:p>
          <a:p>
            <a:endParaRPr lang="en-US" dirty="0"/>
          </a:p>
        </p:txBody>
      </p:sp>
    </p:spTree>
    <p:extLst>
      <p:ext uri="{BB962C8B-B14F-4D97-AF65-F5344CB8AC3E}">
        <p14:creationId xmlns:p14="http://schemas.microsoft.com/office/powerpoint/2010/main" val="698347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Crisis</a:t>
            </a:r>
            <a:endParaRPr lang="en-US" u="sng" dirty="0"/>
          </a:p>
        </p:txBody>
      </p:sp>
      <p:sp>
        <p:nvSpPr>
          <p:cNvPr id="3" name="Content Placeholder 2"/>
          <p:cNvSpPr>
            <a:spLocks noGrp="1"/>
          </p:cNvSpPr>
          <p:nvPr>
            <p:ph idx="1"/>
          </p:nvPr>
        </p:nvSpPr>
        <p:spPr/>
        <p:txBody>
          <a:bodyPr>
            <a:normAutofit lnSpcReduction="10000"/>
          </a:bodyPr>
          <a:lstStyle/>
          <a:p>
            <a:r>
              <a:rPr lang="en-US" dirty="0" smtClean="0"/>
              <a:t>When Cleveland took office in 1893, the country entered a four-year financial crisis</a:t>
            </a:r>
          </a:p>
          <a:p>
            <a:r>
              <a:rPr lang="en-US" dirty="0" smtClean="0"/>
              <a:t>Hard economic times made Populists more popular; it got so tough that some progressive/radical movements were popular</a:t>
            </a:r>
          </a:p>
          <a:p>
            <a:r>
              <a:rPr lang="en-US" dirty="0" smtClean="0"/>
              <a:t>In 1894, the </a:t>
            </a:r>
            <a:r>
              <a:rPr lang="en-US" b="1" dirty="0" smtClean="0"/>
              <a:t>Socialists</a:t>
            </a:r>
            <a:r>
              <a:rPr lang="en-US" dirty="0" smtClean="0"/>
              <a:t>, backed by Eugene V. Debs, gained support</a:t>
            </a:r>
          </a:p>
          <a:p>
            <a:r>
              <a:rPr lang="en-US" dirty="0" smtClean="0"/>
              <a:t>By 1896, Populists backed Democrat </a:t>
            </a:r>
            <a:r>
              <a:rPr lang="en-US" b="1" dirty="0" smtClean="0"/>
              <a:t>William Jennings Bryan</a:t>
            </a:r>
            <a:r>
              <a:rPr lang="en-US" dirty="0" smtClean="0"/>
              <a:t> against Republican </a:t>
            </a:r>
            <a:r>
              <a:rPr lang="en-US" b="1" dirty="0" smtClean="0"/>
              <a:t>William McKinley</a:t>
            </a:r>
            <a:r>
              <a:rPr lang="en-US" dirty="0" smtClean="0"/>
              <a:t>, and Bryan campaigned to “</a:t>
            </a:r>
            <a:r>
              <a:rPr lang="en-US" b="1" dirty="0" smtClean="0"/>
              <a:t>free silver”</a:t>
            </a:r>
          </a:p>
          <a:p>
            <a:r>
              <a:rPr lang="en-US" dirty="0" smtClean="0"/>
              <a:t>Bryan </a:t>
            </a:r>
            <a:r>
              <a:rPr lang="en-US" smtClean="0"/>
              <a:t>is remembered </a:t>
            </a:r>
            <a:r>
              <a:rPr lang="en-US" dirty="0" smtClean="0"/>
              <a:t>for his “Cross of Gold” speech, saying that an easy money supply, even if it causes inflation, would weaken corrupt Northern banks.  He lost, the economy improved, Populists=ended.</a:t>
            </a:r>
            <a:endParaRPr lang="en-US" dirty="0"/>
          </a:p>
        </p:txBody>
      </p:sp>
    </p:spTree>
    <p:extLst>
      <p:ext uri="{BB962C8B-B14F-4D97-AF65-F5344CB8AC3E}">
        <p14:creationId xmlns:p14="http://schemas.microsoft.com/office/powerpoint/2010/main" val="2508092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William Jennings Bryan</a:t>
            </a:r>
            <a:endParaRPr lang="en-US" u="sng" dirty="0"/>
          </a:p>
        </p:txBody>
      </p:sp>
      <p:pic>
        <p:nvPicPr>
          <p:cNvPr id="7170" name="Picture 2" descr="http://upload.wikimedia.org/wikipedia/commons/8/8d/William_Jennings_Bryan%2C_1860-19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7927" y="1474045"/>
            <a:ext cx="3934691" cy="523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38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Picture of William McKinley</a:t>
            </a:r>
            <a:endParaRPr lang="en-US" u="sng" dirty="0"/>
          </a:p>
        </p:txBody>
      </p:sp>
      <p:pic>
        <p:nvPicPr>
          <p:cNvPr id="8194" name="Picture 2" descr="http://patriotspokenword.com/home/sites/default/files/patriots/photos/Mckinley_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70184" y="1825625"/>
            <a:ext cx="36516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766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Wizard of Oz</a:t>
            </a:r>
            <a:endParaRPr lang="en-US" u="sng" dirty="0"/>
          </a:p>
        </p:txBody>
      </p:sp>
      <p:sp>
        <p:nvSpPr>
          <p:cNvPr id="3" name="Content Placeholder 2"/>
          <p:cNvSpPr>
            <a:spLocks noGrp="1"/>
          </p:cNvSpPr>
          <p:nvPr>
            <p:ph idx="1"/>
          </p:nvPr>
        </p:nvSpPr>
        <p:spPr/>
        <p:txBody>
          <a:bodyPr/>
          <a:lstStyle/>
          <a:p>
            <a:r>
              <a:rPr lang="en-US" dirty="0" smtClean="0"/>
              <a:t>L. Frank Baum wrote </a:t>
            </a:r>
            <a:r>
              <a:rPr lang="en-US" i="1" dirty="0" smtClean="0"/>
              <a:t>The Wizard of Oz</a:t>
            </a:r>
            <a:r>
              <a:rPr lang="en-US" dirty="0" smtClean="0"/>
              <a:t> as a political metaphor</a:t>
            </a:r>
          </a:p>
          <a:p>
            <a:r>
              <a:rPr lang="en-US" dirty="0" smtClean="0"/>
              <a:t>Dorothy is the common man.  Her silver shoes (changed into ruby slippers in the movie) were the silver standard, the scarecrow was the farmer, the Tin Man was the industrial worker, and William Jennings Bryan was the Cowardly Lion</a:t>
            </a:r>
            <a:endParaRPr lang="en-US" dirty="0"/>
          </a:p>
        </p:txBody>
      </p:sp>
    </p:spTree>
    <p:extLst>
      <p:ext uri="{BB962C8B-B14F-4D97-AF65-F5344CB8AC3E}">
        <p14:creationId xmlns:p14="http://schemas.microsoft.com/office/powerpoint/2010/main" val="2237107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Foreign Policy</a:t>
            </a:r>
            <a:endParaRPr lang="en-US" u="sng" dirty="0"/>
          </a:p>
        </p:txBody>
      </p:sp>
      <p:sp>
        <p:nvSpPr>
          <p:cNvPr id="3" name="Content Placeholder 2"/>
          <p:cNvSpPr>
            <a:spLocks noGrp="1"/>
          </p:cNvSpPr>
          <p:nvPr>
            <p:ph idx="1"/>
          </p:nvPr>
        </p:nvSpPr>
        <p:spPr/>
        <p:txBody>
          <a:bodyPr>
            <a:normAutofit lnSpcReduction="10000"/>
          </a:bodyPr>
          <a:lstStyle/>
          <a:p>
            <a:r>
              <a:rPr lang="en-US" dirty="0" smtClean="0"/>
              <a:t>Before the Civil War, most Americans got money by farming; by 1900, however, the US had become the leading industrial power in the world</a:t>
            </a:r>
          </a:p>
          <a:p>
            <a:r>
              <a:rPr lang="en-US" dirty="0" smtClean="0"/>
              <a:t>There was no federal income tax until the Sixteenth Amendment was adopted in 1913; the most infamous tax was the </a:t>
            </a:r>
            <a:r>
              <a:rPr lang="en-US" b="1" dirty="0" smtClean="0"/>
              <a:t>Tariff of Abominations</a:t>
            </a:r>
            <a:r>
              <a:rPr lang="en-US" dirty="0" smtClean="0"/>
              <a:t> (1828), which triggered the nullification crisis</a:t>
            </a:r>
          </a:p>
          <a:p>
            <a:r>
              <a:rPr lang="en-US" dirty="0" smtClean="0"/>
              <a:t>After the Civil War, tax policy was discussed a LOT, as industrialists who traded internationally wanted high protective tariffs (which limited what the common, poor consumer could buy)</a:t>
            </a:r>
          </a:p>
          <a:p>
            <a:r>
              <a:rPr lang="en-US" dirty="0" smtClean="0"/>
              <a:t>Generally, Democrats supported lower taxes, Republicans wanted high protective tariffs</a:t>
            </a:r>
            <a:endParaRPr lang="en-US" dirty="0"/>
          </a:p>
        </p:txBody>
      </p:sp>
    </p:spTree>
    <p:extLst>
      <p:ext uri="{BB962C8B-B14F-4D97-AF65-F5344CB8AC3E}">
        <p14:creationId xmlns:p14="http://schemas.microsoft.com/office/powerpoint/2010/main" val="2847342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Tariffs</a:t>
            </a:r>
            <a:endParaRPr lang="en-US" u="sng" dirty="0"/>
          </a:p>
        </p:txBody>
      </p:sp>
      <p:sp>
        <p:nvSpPr>
          <p:cNvPr id="3" name="Content Placeholder 2"/>
          <p:cNvSpPr>
            <a:spLocks noGrp="1"/>
          </p:cNvSpPr>
          <p:nvPr>
            <p:ph idx="1"/>
          </p:nvPr>
        </p:nvSpPr>
        <p:spPr/>
        <p:txBody>
          <a:bodyPr/>
          <a:lstStyle/>
          <a:p>
            <a:r>
              <a:rPr lang="en-US" dirty="0" smtClean="0"/>
              <a:t>In 1890, Congress enacted the </a:t>
            </a:r>
            <a:r>
              <a:rPr lang="en-US" b="1" dirty="0" smtClean="0"/>
              <a:t>McKinley Tariff</a:t>
            </a:r>
            <a:r>
              <a:rPr lang="en-US" dirty="0" smtClean="0"/>
              <a:t>, which raised the level of taxes on imported goods by nearly 50%</a:t>
            </a:r>
          </a:p>
          <a:p>
            <a:r>
              <a:rPr lang="en-US" dirty="0" smtClean="0"/>
              <a:t>Certain products, like unprocessed sugar</a:t>
            </a:r>
            <a:r>
              <a:rPr lang="en-US" smtClean="0"/>
              <a:t>, </a:t>
            </a:r>
            <a:r>
              <a:rPr lang="en-US" smtClean="0"/>
              <a:t>were </a:t>
            </a:r>
            <a:r>
              <a:rPr lang="en-US" dirty="0" smtClean="0"/>
              <a:t>put on the duty-free list</a:t>
            </a:r>
          </a:p>
          <a:p>
            <a:r>
              <a:rPr lang="en-US" dirty="0" smtClean="0"/>
              <a:t>In 1894, Congress passed the Wilson-Gorman Tariff, which looked like the schedule established by the McKinley Tariff, despite heated debate</a:t>
            </a:r>
          </a:p>
          <a:p>
            <a:r>
              <a:rPr lang="en-US" dirty="0" smtClean="0"/>
              <a:t>The tariff issue also impacted foreign relations (the Wilson-Gorman Tariff led to the Spanish-American War, which we’ll discuss later)</a:t>
            </a:r>
            <a:endParaRPr lang="en-US" dirty="0"/>
          </a:p>
        </p:txBody>
      </p:sp>
    </p:spTree>
    <p:extLst>
      <p:ext uri="{BB962C8B-B14F-4D97-AF65-F5344CB8AC3E}">
        <p14:creationId xmlns:p14="http://schemas.microsoft.com/office/powerpoint/2010/main" val="2408698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Assembly Line Production</a:t>
            </a:r>
            <a:endParaRPr lang="en-US" u="sng" dirty="0"/>
          </a:p>
        </p:txBody>
      </p:sp>
      <p:sp>
        <p:nvSpPr>
          <p:cNvPr id="3" name="Content Placeholder 2"/>
          <p:cNvSpPr>
            <a:spLocks noGrp="1"/>
          </p:cNvSpPr>
          <p:nvPr>
            <p:ph idx="1"/>
          </p:nvPr>
        </p:nvSpPr>
        <p:spPr/>
        <p:txBody>
          <a:bodyPr/>
          <a:lstStyle/>
          <a:p>
            <a:r>
              <a:rPr lang="en-US" dirty="0" smtClean="0"/>
              <a:t>The downside of this new efficiency is that employees had to work as repetitively as machines</a:t>
            </a:r>
          </a:p>
          <a:p>
            <a:r>
              <a:rPr lang="en-US" b="1" dirty="0" smtClean="0"/>
              <a:t>Assembly line production</a:t>
            </a:r>
            <a:r>
              <a:rPr lang="en-US" dirty="0" smtClean="0"/>
              <a:t> began to take a hold when Eli Whitney developed interchangeable parts, but reached a new level in Henry Ford’s car-plants in the early 1900s</a:t>
            </a:r>
          </a:p>
          <a:p>
            <a:r>
              <a:rPr lang="en-US" dirty="0" smtClean="0"/>
              <a:t>It required workers to perform a single task again and again for 12 to 14 hours per day</a:t>
            </a:r>
          </a:p>
          <a:p>
            <a:r>
              <a:rPr lang="en-US" dirty="0" smtClean="0"/>
              <a:t>Factories were dangerous; machine malfunctions and human error results in over 500,000 injuries to workers per year</a:t>
            </a:r>
            <a:endParaRPr lang="en-US" dirty="0"/>
          </a:p>
        </p:txBody>
      </p:sp>
    </p:spTree>
    <p:extLst>
      <p:ext uri="{BB962C8B-B14F-4D97-AF65-F5344CB8AC3E}">
        <p14:creationId xmlns:p14="http://schemas.microsoft.com/office/powerpoint/2010/main" val="1261082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Growth</a:t>
            </a:r>
            <a:endParaRPr lang="en-US" u="sng" dirty="0"/>
          </a:p>
        </p:txBody>
      </p:sp>
      <p:sp>
        <p:nvSpPr>
          <p:cNvPr id="3" name="Content Placeholder 2"/>
          <p:cNvSpPr>
            <a:spLocks noGrp="1"/>
          </p:cNvSpPr>
          <p:nvPr>
            <p:ph idx="1"/>
          </p:nvPr>
        </p:nvSpPr>
        <p:spPr/>
        <p:txBody>
          <a:bodyPr/>
          <a:lstStyle/>
          <a:p>
            <a:r>
              <a:rPr lang="en-US" dirty="0" smtClean="0"/>
              <a:t>In the machine age, American production grew rapidly</a:t>
            </a:r>
          </a:p>
          <a:p>
            <a:r>
              <a:rPr lang="en-US" dirty="0" smtClean="0"/>
              <a:t>Not every American had enough money to buy the products they made at work, so American looked overseas for </a:t>
            </a:r>
            <a:r>
              <a:rPr lang="en-US" b="1" dirty="0" smtClean="0"/>
              <a:t>new markets</a:t>
            </a:r>
            <a:endParaRPr lang="en-US" dirty="0" smtClean="0"/>
          </a:p>
          <a:p>
            <a:r>
              <a:rPr lang="en-US" dirty="0" smtClean="0"/>
              <a:t>Increased </a:t>
            </a:r>
            <a:r>
              <a:rPr lang="en-US" b="1" dirty="0" smtClean="0"/>
              <a:t>nationalism</a:t>
            </a:r>
            <a:r>
              <a:rPr lang="en-US" dirty="0"/>
              <a:t> </a:t>
            </a:r>
            <a:r>
              <a:rPr lang="en-US" dirty="0" smtClean="0"/>
              <a:t>followed; America’s 100 year anniversary in 1876 heightened national pride.  As we thought our way of life was best, we wanted to spread it around the globe</a:t>
            </a:r>
          </a:p>
          <a:p>
            <a:r>
              <a:rPr lang="en-US" b="1" dirty="0" smtClean="0"/>
              <a:t>William H. Seward</a:t>
            </a:r>
            <a:r>
              <a:rPr lang="en-US" dirty="0" smtClean="0"/>
              <a:t>, secretary of state under Lincoln and Johnson, purchased Alaska and invoked the Monroe Doctrine to get France out of Mexico.  Then, American businesses developed markets in Latin America, gaining power.</a:t>
            </a:r>
            <a:endParaRPr lang="en-US" b="1" dirty="0"/>
          </a:p>
        </p:txBody>
      </p:sp>
    </p:spTree>
    <p:extLst>
      <p:ext uri="{BB962C8B-B14F-4D97-AF65-F5344CB8AC3E}">
        <p14:creationId xmlns:p14="http://schemas.microsoft.com/office/powerpoint/2010/main" val="2213552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Imperialism</a:t>
            </a:r>
            <a:endParaRPr lang="en-US" u="sng" dirty="0"/>
          </a:p>
        </p:txBody>
      </p:sp>
      <p:sp>
        <p:nvSpPr>
          <p:cNvPr id="3" name="Content Placeholder 2"/>
          <p:cNvSpPr>
            <a:spLocks noGrp="1"/>
          </p:cNvSpPr>
          <p:nvPr>
            <p:ph idx="1"/>
          </p:nvPr>
        </p:nvSpPr>
        <p:spPr/>
        <p:txBody>
          <a:bodyPr/>
          <a:lstStyle/>
          <a:p>
            <a:r>
              <a:rPr lang="en-US" dirty="0" smtClean="0"/>
              <a:t>When America moved into new regions to do business, it was practicing </a:t>
            </a:r>
            <a:r>
              <a:rPr lang="en-US" b="1" dirty="0" smtClean="0"/>
              <a:t>expansionism</a:t>
            </a:r>
            <a:endParaRPr lang="en-US" dirty="0" smtClean="0"/>
          </a:p>
          <a:p>
            <a:r>
              <a:rPr lang="en-US" dirty="0" smtClean="0"/>
              <a:t>When the US took control of another country, it was practicing </a:t>
            </a:r>
            <a:r>
              <a:rPr lang="en-US" b="1" dirty="0" smtClean="0"/>
              <a:t>imperialism</a:t>
            </a:r>
          </a:p>
          <a:p>
            <a:r>
              <a:rPr lang="en-US" dirty="0" smtClean="0"/>
              <a:t>Naval captain Alfred T. Mahan wrote </a:t>
            </a:r>
            <a:r>
              <a:rPr lang="en-US" i="1" dirty="0" smtClean="0"/>
              <a:t>The Influence of Sea Power Upon History</a:t>
            </a:r>
            <a:r>
              <a:rPr lang="en-US" dirty="0" smtClean="0"/>
              <a:t> in 1890, which piqued the government’s interest in imperialism</a:t>
            </a:r>
          </a:p>
          <a:p>
            <a:r>
              <a:rPr lang="en-US" dirty="0" smtClean="0"/>
              <a:t>Mahan said that successful foreign trade relied on access to foreign ports, which needed overseas colonies, which needed a strong navy—this led to the </a:t>
            </a:r>
            <a:r>
              <a:rPr lang="en-US" b="1" dirty="0" smtClean="0"/>
              <a:t>New Navy</a:t>
            </a:r>
            <a:r>
              <a:rPr lang="en-US" dirty="0" smtClean="0"/>
              <a:t> idea, so the US upgraded its ships!</a:t>
            </a:r>
          </a:p>
        </p:txBody>
      </p:sp>
    </p:spTree>
    <p:extLst>
      <p:ext uri="{BB962C8B-B14F-4D97-AF65-F5344CB8AC3E}">
        <p14:creationId xmlns:p14="http://schemas.microsoft.com/office/powerpoint/2010/main" val="17960924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States</a:t>
            </a:r>
            <a:endParaRPr lang="en-US" u="sng" dirty="0"/>
          </a:p>
        </p:txBody>
      </p:sp>
      <p:sp>
        <p:nvSpPr>
          <p:cNvPr id="3" name="Content Placeholder 2"/>
          <p:cNvSpPr>
            <a:spLocks noGrp="1"/>
          </p:cNvSpPr>
          <p:nvPr>
            <p:ph idx="1"/>
          </p:nvPr>
        </p:nvSpPr>
        <p:spPr/>
        <p:txBody>
          <a:bodyPr>
            <a:normAutofit lnSpcReduction="10000"/>
          </a:bodyPr>
          <a:lstStyle/>
          <a:p>
            <a:r>
              <a:rPr lang="en-US" dirty="0" smtClean="0"/>
              <a:t>The US went to </a:t>
            </a:r>
            <a:r>
              <a:rPr lang="en-US" b="1" dirty="0" smtClean="0"/>
              <a:t>Hawaii</a:t>
            </a:r>
            <a:r>
              <a:rPr lang="en-US" dirty="0" smtClean="0"/>
              <a:t> to get a port along the trade route to Asia</a:t>
            </a:r>
          </a:p>
          <a:p>
            <a:r>
              <a:rPr lang="en-US" dirty="0" smtClean="0"/>
              <a:t>Foreign missionaries had arrived there in 1800, but U.S. sugar producers traded with Hawaiians in the 1870s</a:t>
            </a:r>
          </a:p>
          <a:p>
            <a:r>
              <a:rPr lang="en-US" dirty="0" smtClean="0"/>
              <a:t>The Hawaiian economy collapsed in the 1890s: first, the US let the natives have tax-free access to American markets; then, when Hawaii became dependent on the US, the US made the tariffs REALLY high</a:t>
            </a:r>
          </a:p>
          <a:p>
            <a:r>
              <a:rPr lang="en-US" dirty="0" smtClean="0"/>
              <a:t>The white minority overthrew the native government, and the US annexed Hawaii</a:t>
            </a:r>
          </a:p>
          <a:p>
            <a:r>
              <a:rPr lang="en-US" dirty="0" smtClean="0"/>
              <a:t>Japan was outraged, since more than 40% of the residents were of Japanese descent</a:t>
            </a:r>
            <a:endParaRPr lang="en-US" dirty="0"/>
          </a:p>
        </p:txBody>
      </p:sp>
    </p:spTree>
    <p:extLst>
      <p:ext uri="{BB962C8B-B14F-4D97-AF65-F5344CB8AC3E}">
        <p14:creationId xmlns:p14="http://schemas.microsoft.com/office/powerpoint/2010/main" val="6877000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Cuba</a:t>
            </a:r>
            <a:endParaRPr lang="en-US" u="sng" dirty="0"/>
          </a:p>
        </p:txBody>
      </p:sp>
      <p:sp>
        <p:nvSpPr>
          <p:cNvPr id="3" name="Content Placeholder 2"/>
          <p:cNvSpPr>
            <a:spLocks noGrp="1"/>
          </p:cNvSpPr>
          <p:nvPr>
            <p:ph idx="1"/>
          </p:nvPr>
        </p:nvSpPr>
        <p:spPr/>
        <p:txBody>
          <a:bodyPr/>
          <a:lstStyle/>
          <a:p>
            <a:r>
              <a:rPr lang="en-US" dirty="0" smtClean="0"/>
              <a:t>Cuban natives revolted against Spanish control</a:t>
            </a:r>
          </a:p>
          <a:p>
            <a:r>
              <a:rPr lang="en-US" dirty="0" smtClean="0"/>
              <a:t>The revolution in </a:t>
            </a:r>
            <a:r>
              <a:rPr lang="en-US" b="1" dirty="0" smtClean="0"/>
              <a:t>Cuba</a:t>
            </a:r>
            <a:r>
              <a:rPr lang="en-US" dirty="0" smtClean="0"/>
              <a:t>, like the Hawaiian revolution, was instigated by US tampering with the Cuban economy (by imposing high import tariffs)</a:t>
            </a:r>
          </a:p>
          <a:p>
            <a:r>
              <a:rPr lang="en-US" dirty="0" smtClean="0"/>
              <a:t>A violent Cuban civil war followed, reported by “yellow journalists”</a:t>
            </a:r>
          </a:p>
          <a:p>
            <a:r>
              <a:rPr lang="en-US" dirty="0" smtClean="0"/>
              <a:t>When an American warship, the </a:t>
            </a:r>
            <a:r>
              <a:rPr lang="en-US" i="1" dirty="0" smtClean="0"/>
              <a:t>Maine</a:t>
            </a:r>
            <a:r>
              <a:rPr lang="en-US" dirty="0" smtClean="0"/>
              <a:t>, exploded in the Havana (Cuban) harbor under mysterious circumstances, the public called for war, led by journalist William Randolph Hearst</a:t>
            </a:r>
          </a:p>
          <a:p>
            <a:r>
              <a:rPr lang="en-US" dirty="0" smtClean="0"/>
              <a:t>The US drove Spain out of Cuba</a:t>
            </a:r>
            <a:endParaRPr lang="en-US" dirty="0"/>
          </a:p>
        </p:txBody>
      </p:sp>
    </p:spTree>
    <p:extLst>
      <p:ext uri="{BB962C8B-B14F-4D97-AF65-F5344CB8AC3E}">
        <p14:creationId xmlns:p14="http://schemas.microsoft.com/office/powerpoint/2010/main" val="1820389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Philippines</a:t>
            </a:r>
            <a:endParaRPr lang="en-US" u="sng" dirty="0"/>
          </a:p>
        </p:txBody>
      </p:sp>
      <p:sp>
        <p:nvSpPr>
          <p:cNvPr id="3" name="Content Placeholder 2"/>
          <p:cNvSpPr>
            <a:spLocks noGrp="1"/>
          </p:cNvSpPr>
          <p:nvPr>
            <p:ph idx="1"/>
          </p:nvPr>
        </p:nvSpPr>
        <p:spPr/>
        <p:txBody>
          <a:bodyPr/>
          <a:lstStyle/>
          <a:p>
            <a:r>
              <a:rPr lang="en-US" dirty="0" smtClean="0"/>
              <a:t>After taking Cuba, the US sent a fleet to the Spanish-controlled </a:t>
            </a:r>
            <a:r>
              <a:rPr lang="en-US" b="1" dirty="0" smtClean="0"/>
              <a:t>Philippines</a:t>
            </a:r>
            <a:r>
              <a:rPr lang="en-US" dirty="0" smtClean="0"/>
              <a:t> and drove the Spanish out of there too</a:t>
            </a:r>
          </a:p>
          <a:p>
            <a:r>
              <a:rPr lang="en-US" dirty="0" smtClean="0"/>
              <a:t>In the </a:t>
            </a:r>
            <a:r>
              <a:rPr lang="en-US" b="1" dirty="0" smtClean="0"/>
              <a:t>Treaty of Paris</a:t>
            </a:r>
            <a:r>
              <a:rPr lang="en-US" dirty="0" smtClean="0"/>
              <a:t>, Spanish gave Cuba independence and gave the Philippines/Puerto Rico/Guam to America</a:t>
            </a:r>
          </a:p>
          <a:p>
            <a:r>
              <a:rPr lang="en-US" dirty="0" smtClean="0"/>
              <a:t>They took Hawaii in the same year</a:t>
            </a:r>
          </a:p>
          <a:p>
            <a:r>
              <a:rPr lang="en-US" dirty="0" smtClean="0"/>
              <a:t>This is the third Treaty of Paris in US history (the first ended the French/Indian War in 1763, while the second ended the Revolutionary War in 1783)</a:t>
            </a:r>
            <a:endParaRPr lang="en-US" dirty="0"/>
          </a:p>
        </p:txBody>
      </p:sp>
    </p:spTree>
    <p:extLst>
      <p:ext uri="{BB962C8B-B14F-4D97-AF65-F5344CB8AC3E}">
        <p14:creationId xmlns:p14="http://schemas.microsoft.com/office/powerpoint/2010/main" val="2382390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Staying in Cuba</a:t>
            </a:r>
            <a:endParaRPr lang="en-US" u="sng" dirty="0"/>
          </a:p>
        </p:txBody>
      </p:sp>
      <p:sp>
        <p:nvSpPr>
          <p:cNvPr id="3" name="Content Placeholder 2"/>
          <p:cNvSpPr>
            <a:spLocks noGrp="1"/>
          </p:cNvSpPr>
          <p:nvPr>
            <p:ph idx="1"/>
          </p:nvPr>
        </p:nvSpPr>
        <p:spPr/>
        <p:txBody>
          <a:bodyPr/>
          <a:lstStyle/>
          <a:p>
            <a:r>
              <a:rPr lang="en-US" dirty="0" smtClean="0"/>
              <a:t>Despite the Teller Amendment, where America claimed it would not annex Cuba after Spain left in 1898, US troops stayed in Cuba for three more years</a:t>
            </a:r>
          </a:p>
          <a:p>
            <a:r>
              <a:rPr lang="en-US" dirty="0" smtClean="0"/>
              <a:t>In 1901, Cuba was forced to put pro-America provisions in a new Constitution</a:t>
            </a:r>
            <a:r>
              <a:rPr lang="en-US" dirty="0"/>
              <a:t> </a:t>
            </a:r>
            <a:r>
              <a:rPr lang="en-US" dirty="0" smtClean="0"/>
              <a:t>(or our troops wouldn’t leave); these provisions were called the </a:t>
            </a:r>
            <a:r>
              <a:rPr lang="en-US" b="1" dirty="0" smtClean="0"/>
              <a:t>Platt Amendment</a:t>
            </a:r>
          </a:p>
          <a:p>
            <a:r>
              <a:rPr lang="en-US" dirty="0" smtClean="0"/>
              <a:t>The US was give control of Cuba’s foreign affairs: 1) Cuba couldn’t sign a foreign treaties without the okay from America; 2) the US could intervene in Cuban domestic and foreign affairs; 3) the US could take Cuban land to build a naval base and coaling station</a:t>
            </a:r>
          </a:p>
        </p:txBody>
      </p:sp>
    </p:spTree>
    <p:extLst>
      <p:ext uri="{BB962C8B-B14F-4D97-AF65-F5344CB8AC3E}">
        <p14:creationId xmlns:p14="http://schemas.microsoft.com/office/powerpoint/2010/main" val="3381795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Imperialism</a:t>
            </a:r>
            <a:endParaRPr lang="en-US" u="sng" dirty="0"/>
          </a:p>
        </p:txBody>
      </p:sp>
      <p:sp>
        <p:nvSpPr>
          <p:cNvPr id="3" name="Content Placeholder 2"/>
          <p:cNvSpPr>
            <a:spLocks noGrp="1"/>
          </p:cNvSpPr>
          <p:nvPr>
            <p:ph idx="1"/>
          </p:nvPr>
        </p:nvSpPr>
        <p:spPr/>
        <p:txBody>
          <a:bodyPr/>
          <a:lstStyle/>
          <a:p>
            <a:r>
              <a:rPr lang="en-US" dirty="0" smtClean="0"/>
              <a:t>The Platt Amendment (1901) was repealed in 1934, but the US still has a naval station at Guantanamo Bay in Cuba</a:t>
            </a:r>
          </a:p>
          <a:p>
            <a:r>
              <a:rPr lang="en-US" dirty="0" smtClean="0"/>
              <a:t>Control of the Philippines was based on whether the US wanted to make it a state or give its people independence</a:t>
            </a:r>
          </a:p>
          <a:p>
            <a:r>
              <a:rPr lang="en-US" dirty="0" smtClean="0"/>
              <a:t>One argument: if they got independence, the Europeans would just conquer it again.  Another: Americans have a moral obligation to “Christianize and civilize” the natives.  The idea that non-whites couldn’t rule themselves was called the “white man’s burden,” based on a poem by Rudyard Kipling in response to our choice to annex the Philippines.</a:t>
            </a:r>
            <a:endParaRPr lang="en-US" dirty="0"/>
          </a:p>
        </p:txBody>
      </p:sp>
    </p:spTree>
    <p:extLst>
      <p:ext uri="{BB962C8B-B14F-4D97-AF65-F5344CB8AC3E}">
        <p14:creationId xmlns:p14="http://schemas.microsoft.com/office/powerpoint/2010/main" val="23676747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Resolution</a:t>
            </a:r>
            <a:endParaRPr lang="en-US" u="sng" dirty="0"/>
          </a:p>
        </p:txBody>
      </p:sp>
      <p:sp>
        <p:nvSpPr>
          <p:cNvPr id="3" name="Content Placeholder 2"/>
          <p:cNvSpPr>
            <a:spLocks noGrp="1"/>
          </p:cNvSpPr>
          <p:nvPr>
            <p:ph idx="1"/>
          </p:nvPr>
        </p:nvSpPr>
        <p:spPr/>
        <p:txBody>
          <a:bodyPr/>
          <a:lstStyle/>
          <a:p>
            <a:r>
              <a:rPr lang="en-US" dirty="0" smtClean="0"/>
              <a:t>Opponents thought the US had a moral obligation to promote independence and democracy</a:t>
            </a:r>
          </a:p>
          <a:p>
            <a:r>
              <a:rPr lang="en-US" dirty="0" smtClean="0"/>
              <a:t>To control the Philippines is just like King George controlling the colonies</a:t>
            </a:r>
          </a:p>
          <a:p>
            <a:r>
              <a:rPr lang="en-US" dirty="0" smtClean="0"/>
              <a:t>The Senate voted to annex the Philippines, so Filipino nationalists waged a guerrilla war against the States.</a:t>
            </a:r>
          </a:p>
          <a:p>
            <a:r>
              <a:rPr lang="en-US" dirty="0" smtClean="0"/>
              <a:t>We eventually regained control of the country, but then gave them independence in 1946</a:t>
            </a:r>
            <a:endParaRPr lang="en-US" dirty="0"/>
          </a:p>
        </p:txBody>
      </p:sp>
    </p:spTree>
    <p:extLst>
      <p:ext uri="{BB962C8B-B14F-4D97-AF65-F5344CB8AC3E}">
        <p14:creationId xmlns:p14="http://schemas.microsoft.com/office/powerpoint/2010/main" val="15743832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 Questions</a:t>
            </a:r>
            <a:endParaRPr lang="en-US" u="sng" dirty="0"/>
          </a:p>
        </p:txBody>
      </p:sp>
      <p:sp>
        <p:nvSpPr>
          <p:cNvPr id="3" name="Content Placeholder 2"/>
          <p:cNvSpPr>
            <a:spLocks noGrp="1"/>
          </p:cNvSpPr>
          <p:nvPr>
            <p:ph idx="1"/>
          </p:nvPr>
        </p:nvSpPr>
        <p:spPr/>
        <p:txBody>
          <a:bodyPr>
            <a:normAutofit lnSpcReduction="10000"/>
          </a:bodyPr>
          <a:lstStyle/>
          <a:p>
            <a:r>
              <a:rPr lang="en-US" dirty="0" smtClean="0"/>
              <a:t>As the US got more territories, the question became: Does the constitution follow the flag?  Were colonial subjects entitled to the same protections and privileges granted to US citizens?</a:t>
            </a:r>
          </a:p>
          <a:p>
            <a:r>
              <a:rPr lang="en-US" dirty="0" smtClean="0"/>
              <a:t>In the </a:t>
            </a:r>
            <a:r>
              <a:rPr lang="en-US" b="1" dirty="0" smtClean="0"/>
              <a:t>Insular Cases</a:t>
            </a:r>
            <a:r>
              <a:rPr lang="en-US" dirty="0" smtClean="0"/>
              <a:t> (1901-1903), the Supreme Court ruled that the Constitution didn’t follow the flag: Congress could decide what rights to give to conquered lands/peoples, irrespective of Constitutionality</a:t>
            </a:r>
          </a:p>
          <a:p>
            <a:r>
              <a:rPr lang="en-US" dirty="0" smtClean="0"/>
              <a:t>McKinley sought an </a:t>
            </a:r>
            <a:r>
              <a:rPr lang="en-US" b="1" dirty="0" smtClean="0"/>
              <a:t>Open Door Policy</a:t>
            </a:r>
            <a:r>
              <a:rPr lang="en-US" dirty="0" smtClean="0"/>
              <a:t> for all Western nations hoping to trade with Asia.  The European nations that had colonized China were not so keen on the idea; when Chinese nationalists (the Boxers) fought back in 1900, the U.S. sent troops to help Europeans, so Germany/France/England grew more receptive to helping America</a:t>
            </a:r>
            <a:endParaRPr lang="en-US" dirty="0"/>
          </a:p>
        </p:txBody>
      </p:sp>
    </p:spTree>
    <p:extLst>
      <p:ext uri="{BB962C8B-B14F-4D97-AF65-F5344CB8AC3E}">
        <p14:creationId xmlns:p14="http://schemas.microsoft.com/office/powerpoint/2010/main" val="3389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Concerns</a:t>
            </a:r>
            <a:endParaRPr lang="en-US" u="sng" dirty="0"/>
          </a:p>
        </p:txBody>
      </p:sp>
      <p:sp>
        <p:nvSpPr>
          <p:cNvPr id="3" name="Content Placeholder 2"/>
          <p:cNvSpPr>
            <a:spLocks noGrp="1"/>
          </p:cNvSpPr>
          <p:nvPr>
            <p:ph idx="1"/>
          </p:nvPr>
        </p:nvSpPr>
        <p:spPr/>
        <p:txBody>
          <a:bodyPr/>
          <a:lstStyle/>
          <a:p>
            <a:r>
              <a:rPr lang="en-US" dirty="0" smtClean="0"/>
              <a:t>Businessmen wanted rapid growth and profits</a:t>
            </a:r>
          </a:p>
          <a:p>
            <a:r>
              <a:rPr lang="en-US" dirty="0" smtClean="0"/>
              <a:t>The government didn’t know how to regulate this growth, so there was corruption between businessmen and bureaucrats</a:t>
            </a:r>
          </a:p>
          <a:p>
            <a:r>
              <a:rPr lang="en-US" dirty="0" smtClean="0"/>
              <a:t>The courts were very pro-business</a:t>
            </a:r>
          </a:p>
          <a:p>
            <a:r>
              <a:rPr lang="en-US" dirty="0" smtClean="0"/>
              <a:t>Businesses such as railroad companies followed the path that led to greater economies of scale, which meant larger and larger businesses</a:t>
            </a:r>
          </a:p>
          <a:p>
            <a:r>
              <a:rPr lang="en-US" dirty="0" smtClean="0"/>
              <a:t>This pro-corporate structure is called </a:t>
            </a:r>
            <a:r>
              <a:rPr lang="en-US" b="1" dirty="0" smtClean="0"/>
              <a:t>corporate consolidation</a:t>
            </a:r>
            <a:endParaRPr lang="en-US" dirty="0"/>
          </a:p>
        </p:txBody>
      </p:sp>
    </p:spTree>
    <p:extLst>
      <p:ext uri="{BB962C8B-B14F-4D97-AF65-F5344CB8AC3E}">
        <p14:creationId xmlns:p14="http://schemas.microsoft.com/office/powerpoint/2010/main" val="249133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New Forms of Businesses</a:t>
            </a:r>
            <a:endParaRPr lang="en-US" u="sng" dirty="0"/>
          </a:p>
        </p:txBody>
      </p:sp>
      <p:sp>
        <p:nvSpPr>
          <p:cNvPr id="3" name="Content Placeholder 2"/>
          <p:cNvSpPr>
            <a:spLocks noGrp="1"/>
          </p:cNvSpPr>
          <p:nvPr>
            <p:ph idx="1"/>
          </p:nvPr>
        </p:nvSpPr>
        <p:spPr/>
        <p:txBody>
          <a:bodyPr/>
          <a:lstStyle/>
          <a:p>
            <a:r>
              <a:rPr lang="en-US" dirty="0" smtClean="0"/>
              <a:t>One new form of business organization is called a </a:t>
            </a:r>
            <a:r>
              <a:rPr lang="en-US" b="1" dirty="0" smtClean="0"/>
              <a:t>holding company</a:t>
            </a:r>
            <a:endParaRPr lang="en-US" dirty="0" smtClean="0"/>
          </a:p>
          <a:p>
            <a:r>
              <a:rPr lang="en-US" dirty="0" smtClean="0"/>
              <a:t>A holding company owned enough stock in various companies to have a controlling interest in the production of raw material, the means of transporting that material to a factory, the factory itself, and the distribution network for selling the product</a:t>
            </a:r>
          </a:p>
          <a:p>
            <a:r>
              <a:rPr lang="en-US" dirty="0" smtClean="0"/>
              <a:t>The logical conclusion is a </a:t>
            </a:r>
            <a:r>
              <a:rPr lang="en-US" b="1" dirty="0" smtClean="0"/>
              <a:t>monopoly</a:t>
            </a:r>
            <a:r>
              <a:rPr lang="en-US" dirty="0" smtClean="0"/>
              <a:t>, or complete control of an entire industry</a:t>
            </a:r>
          </a:p>
          <a:p>
            <a:r>
              <a:rPr lang="en-US" dirty="0" smtClean="0"/>
              <a:t>One holding company gained control of 98% of the sugar refining plants in the United States; while their didn’t own the whole sugar industry, they controlled a crucial aspect of it</a:t>
            </a:r>
          </a:p>
          <a:p>
            <a:endParaRPr lang="en-US" dirty="0"/>
          </a:p>
        </p:txBody>
      </p:sp>
    </p:spTree>
    <p:extLst>
      <p:ext uri="{BB962C8B-B14F-4D97-AF65-F5344CB8AC3E}">
        <p14:creationId xmlns:p14="http://schemas.microsoft.com/office/powerpoint/2010/main" val="3125832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5166</Words>
  <Application>Microsoft Office PowerPoint</Application>
  <PresentationFormat>Widescreen</PresentationFormat>
  <Paragraphs>292</Paragraphs>
  <Slides>78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Calibri Light</vt:lpstr>
      <vt:lpstr>Office Theme</vt:lpstr>
      <vt:lpstr>Chapter Six: The Machine Age (1877-1900)</vt:lpstr>
      <vt:lpstr>Thomas Edison</vt:lpstr>
      <vt:lpstr>Edison Picture</vt:lpstr>
      <vt:lpstr>Power Plant Picture</vt:lpstr>
      <vt:lpstr>Mass Production</vt:lpstr>
      <vt:lpstr>Economies of Scale</vt:lpstr>
      <vt:lpstr>Assembly Line Production</vt:lpstr>
      <vt:lpstr>Concerns</vt:lpstr>
      <vt:lpstr>New Forms of Businesses</vt:lpstr>
      <vt:lpstr>Integration</vt:lpstr>
      <vt:lpstr>Picture of Rockefeller</vt:lpstr>
      <vt:lpstr>Picture of Integration</vt:lpstr>
      <vt:lpstr>Vertical Integration</vt:lpstr>
      <vt:lpstr>Problems</vt:lpstr>
      <vt:lpstr>Example</vt:lpstr>
      <vt:lpstr>Divide</vt:lpstr>
      <vt:lpstr>Picture of Andrew Carnegie</vt:lpstr>
      <vt:lpstr>Social Darwinism</vt:lpstr>
      <vt:lpstr>Picture of the Gospel of Wealth</vt:lpstr>
      <vt:lpstr>Factories and Civil Life</vt:lpstr>
      <vt:lpstr>Transportation</vt:lpstr>
      <vt:lpstr>Prejudice</vt:lpstr>
      <vt:lpstr>Political Machines</vt:lpstr>
      <vt:lpstr>Seeking Change</vt:lpstr>
      <vt:lpstr>Picture of Knights of Labor</vt:lpstr>
      <vt:lpstr>Labor Growth</vt:lpstr>
      <vt:lpstr>Picture of Terrence Powderly</vt:lpstr>
      <vt:lpstr>Haymarket Square Riot</vt:lpstr>
      <vt:lpstr>Picture of Haymarket Square Riot</vt:lpstr>
      <vt:lpstr>Development of Unions</vt:lpstr>
      <vt:lpstr>Picture of Samuel Gompers</vt:lpstr>
      <vt:lpstr>Urban Reform</vt:lpstr>
      <vt:lpstr>Picture of Jane Addams</vt:lpstr>
      <vt:lpstr>Quality of Life</vt:lpstr>
      <vt:lpstr>Picture of Joseph Pulitzer</vt:lpstr>
      <vt:lpstr>Picture of William Randolph Hearst</vt:lpstr>
      <vt:lpstr>Developments in the South</vt:lpstr>
      <vt:lpstr>Southern Systems</vt:lpstr>
      <vt:lpstr>Jim Crow</vt:lpstr>
      <vt:lpstr>Black Progress</vt:lpstr>
      <vt:lpstr>Picture of Booker T. Washington</vt:lpstr>
      <vt:lpstr>The West</vt:lpstr>
      <vt:lpstr>Railroad</vt:lpstr>
      <vt:lpstr>Rail Development</vt:lpstr>
      <vt:lpstr>Picture of Little Big Horn</vt:lpstr>
      <vt:lpstr>Rail Expansion</vt:lpstr>
      <vt:lpstr>Picture of Frederick Jackson Turner</vt:lpstr>
      <vt:lpstr>The Great Plains</vt:lpstr>
      <vt:lpstr>Native Consequences</vt:lpstr>
      <vt:lpstr>Dawes Severalty Act</vt:lpstr>
      <vt:lpstr>Gilded Age</vt:lpstr>
      <vt:lpstr>Summary of Presidents</vt:lpstr>
      <vt:lpstr>Picture of James Garfield</vt:lpstr>
      <vt:lpstr>Picture of Chester Arthur</vt:lpstr>
      <vt:lpstr>More Presidents</vt:lpstr>
      <vt:lpstr>Picture of Grover Cleveland</vt:lpstr>
      <vt:lpstr>Picture of Benjamin Harrison</vt:lpstr>
      <vt:lpstr>Government Regulation</vt:lpstr>
      <vt:lpstr>More Regulation</vt:lpstr>
      <vt:lpstr>Picture of Susan B. Anthony</vt:lpstr>
      <vt:lpstr>The Currency Issue</vt:lpstr>
      <vt:lpstr>Silver and Gold</vt:lpstr>
      <vt:lpstr>People’s Party</vt:lpstr>
      <vt:lpstr>Crisis</vt:lpstr>
      <vt:lpstr>Picture of William Jennings Bryan</vt:lpstr>
      <vt:lpstr>Picture of William McKinley</vt:lpstr>
      <vt:lpstr>Wizard of Oz</vt:lpstr>
      <vt:lpstr>Foreign Policy</vt:lpstr>
      <vt:lpstr>New Tariffs</vt:lpstr>
      <vt:lpstr>New Growth</vt:lpstr>
      <vt:lpstr>Imperialism</vt:lpstr>
      <vt:lpstr>More States</vt:lpstr>
      <vt:lpstr>Cuba</vt:lpstr>
      <vt:lpstr>Philippines</vt:lpstr>
      <vt:lpstr>Staying in Cuba</vt:lpstr>
      <vt:lpstr>More Imperialism</vt:lpstr>
      <vt:lpstr>Resolution</vt:lpstr>
      <vt:lpstr>More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 The Machine Age (1877-1900)</dc:title>
  <dc:creator>Iain Lampert</dc:creator>
  <cp:lastModifiedBy>Iain Lampert</cp:lastModifiedBy>
  <cp:revision>70</cp:revision>
  <dcterms:created xsi:type="dcterms:W3CDTF">2014-12-27T18:34:45Z</dcterms:created>
  <dcterms:modified xsi:type="dcterms:W3CDTF">2015-01-29T21:52:28Z</dcterms:modified>
</cp:coreProperties>
</file>